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2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A36BA-F4A9-9245-B7E2-086051267241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47CBC-A427-9E4D-8451-8F8CF5D41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517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5355A-85CD-BB40-9239-9C9DE25A229B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B2AEC-8778-1F4E-88CE-5F54FCFB8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00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919534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9AF2-21C7-FF46-BDBC-949C2245FE92}" type="datetime1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363286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3214498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6513-F466-0E4A-80A1-87D3EEE6EC1D}" type="datetime1">
              <a:rPr lang="en-US" smtClean="0"/>
              <a:t>10/20/14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1355-ACF3-4042-BB11-E5415FD90E30}" type="datetime1">
              <a:rPr lang="en-US" smtClean="0"/>
              <a:t>10/20/14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9B67-D79B-7E40-9663-6A115124675C}" type="datetime1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2AE7-AB6C-4743-995C-BBE20B84A31D}" type="datetime1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9F11-5229-F141-85F6-6164ECC54874}" type="datetime1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DE2B-F4A9-F24D-97DC-F455ED848BA0}" type="datetime1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ACC3-DB9E-9A4F-B695-725B1C5F4AD4}" type="datetime1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411D0DC-097F-7D47-AB5E-2B564D4B420B}" type="datetime1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FFC8C21-65D4-1B49-953B-629B79799E85}" type="datetime1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8263-A5BD-5740-914B-BDC72A2CC787}" type="datetime1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64AB-6586-5C47-B56B-5051DFD86CAA}" type="datetime1">
              <a:rPr lang="en-US" smtClean="0"/>
              <a:t>10/20/14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DC4F-9CC7-8243-B497-E18EB4656FBF}" type="datetime1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A500-E675-2D4D-A313-D002DA1F1AB6}" type="datetime1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3275-DB03-2F4B-BB4D-790777E76D82}" type="datetime1">
              <a:rPr lang="en-US" smtClean="0"/>
              <a:t>10/20/14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D2B071E-B88C-F043-9E90-D64E2099FDB1}" type="datetime1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3.emf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oleObject" Target="../embeddings/Microsoft_Equation1.bin"/><Relationship Id="rId10" Type="http://schemas.openxmlformats.org/officeDocument/2006/relationships/image" Target="../media/image2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27.emf"/><Relationship Id="rId6" Type="http://schemas.openxmlformats.org/officeDocument/2006/relationships/oleObject" Target="../embeddings/Microsoft_Equation3.bin"/><Relationship Id="rId7" Type="http://schemas.openxmlformats.org/officeDocument/2006/relationships/image" Target="../media/image2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3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3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5.emf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889"/>
            <a:ext cx="9144000" cy="585019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PHY 042:  Electricity and Magnetism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869272"/>
            <a:ext cx="5724862" cy="715707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Electrostatics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92453" y="5457326"/>
            <a:ext cx="38087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Prof. Hugo Beauchemin</a:t>
            </a:r>
            <a:endParaRPr lang="en-US" sz="2600" b="1" dirty="0"/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7" y="5301757"/>
            <a:ext cx="1286066" cy="1286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733921"/>
            <a:ext cx="2895600" cy="28067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36867"/>
            <a:ext cx="7691719" cy="683845"/>
          </a:xfrm>
        </p:spPr>
        <p:txBody>
          <a:bodyPr/>
          <a:lstStyle/>
          <a:p>
            <a:r>
              <a:rPr lang="en-US" sz="4800" dirty="0" smtClean="0"/>
              <a:t>Charge density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6788"/>
            <a:ext cx="9144000" cy="1167149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rgbClr val="000000"/>
                </a:solidFill>
              </a:rPr>
              <a:t>We haven’t yet defined what is a </a:t>
            </a:r>
            <a:r>
              <a:rPr lang="en-US" sz="2300" i="1" dirty="0" smtClean="0">
                <a:solidFill>
                  <a:srgbClr val="0000FF"/>
                </a:solidFill>
              </a:rPr>
              <a:t>charge element</a:t>
            </a:r>
            <a:r>
              <a:rPr lang="en-US" sz="2300" dirty="0" smtClean="0"/>
              <a:t>:</a:t>
            </a:r>
          </a:p>
          <a:p>
            <a:pPr lvl="1">
              <a:spcBef>
                <a:spcPts val="600"/>
              </a:spcBef>
            </a:pPr>
            <a:r>
              <a:rPr lang="en-US" sz="2100" dirty="0" smtClean="0">
                <a:solidFill>
                  <a:srgbClr val="000000"/>
                </a:solidFill>
              </a:rPr>
              <a:t>It can certainly be a macroscopic charged object as in the figure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205" y="1817696"/>
            <a:ext cx="3969917" cy="253540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1828360"/>
            <a:ext cx="5057205" cy="24228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100" dirty="0" smtClean="0">
                <a:solidFill>
                  <a:srgbClr val="000000"/>
                </a:solidFill>
              </a:rPr>
              <a:t>But, measuring electric attraction/repulsion along the surface of an extended </a:t>
            </a:r>
            <a:r>
              <a:rPr lang="en-US" sz="2100" dirty="0">
                <a:solidFill>
                  <a:srgbClr val="000000"/>
                </a:solidFill>
              </a:rPr>
              <a:t>object (</a:t>
            </a:r>
            <a:r>
              <a:rPr lang="en-US" sz="2100" dirty="0" smtClean="0">
                <a:solidFill>
                  <a:srgbClr val="000000"/>
                </a:solidFill>
              </a:rPr>
              <a:t>left in the figure) might yield variations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Need a definition accounting for 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smaller charge elements than a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full object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317381"/>
            <a:ext cx="9144000" cy="2540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Charges are not quantized in classical mechanics so we cannot use the charge of the electron as fundamental charge unit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sz="2400" dirty="0" smtClean="0">
                <a:solidFill>
                  <a:srgbClr val="FF0000"/>
                </a:solidFill>
              </a:rPr>
              <a:t>Use the definition of </a:t>
            </a:r>
            <a:r>
              <a:rPr lang="en-US" sz="2400" u="sng" dirty="0" smtClean="0">
                <a:solidFill>
                  <a:srgbClr val="FF0000"/>
                </a:solidFill>
              </a:rPr>
              <a:t>continuity</a:t>
            </a:r>
            <a:r>
              <a:rPr lang="en-US" sz="2400" dirty="0" smtClean="0">
                <a:solidFill>
                  <a:srgbClr val="FF0000"/>
                </a:solidFill>
              </a:rPr>
              <a:t> in classical physics (valid for the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description of macroscopic objects) to define charge density</a:t>
            </a:r>
          </a:p>
          <a:p>
            <a:pPr lvl="1"/>
            <a:r>
              <a:rPr lang="en-US" sz="2100" dirty="0" smtClean="0">
                <a:solidFill>
                  <a:srgbClr val="008000"/>
                </a:solidFill>
              </a:rPr>
              <a:t>Take the average over a small volume element and over a sufficiently large time period of all possible quantum fluctuations of the system, and assign this average value to all the points inside the volume element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8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263" y="43870"/>
            <a:ext cx="8417859" cy="603639"/>
          </a:xfrm>
        </p:spPr>
        <p:txBody>
          <a:bodyPr/>
          <a:lstStyle/>
          <a:p>
            <a:r>
              <a:rPr lang="en-US" sz="4800" dirty="0" smtClean="0"/>
              <a:t>A new object: Electric field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1" y="866772"/>
            <a:ext cx="9147567" cy="6073208"/>
          </a:xfrm>
        </p:spPr>
        <p:txBody>
          <a:bodyPr>
            <a:normAutofit/>
          </a:bodyPr>
          <a:lstStyle/>
          <a:p>
            <a:r>
              <a:rPr lang="en-US" sz="2300" dirty="0">
                <a:solidFill>
                  <a:schemeClr val="tx1"/>
                </a:solidFill>
              </a:rPr>
              <a:t>L</a:t>
            </a:r>
            <a:r>
              <a:rPr lang="en-US" sz="2300" dirty="0" smtClean="0">
                <a:solidFill>
                  <a:schemeClr val="tx1"/>
                </a:solidFill>
              </a:rPr>
              <a:t>ooking at the form of Coulomb’s law for the effect of various charge </a:t>
            </a:r>
            <a:r>
              <a:rPr lang="en-US" sz="2300" dirty="0">
                <a:solidFill>
                  <a:schemeClr val="tx1"/>
                </a:solidFill>
              </a:rPr>
              <a:t>densities </a:t>
            </a:r>
            <a:r>
              <a:rPr lang="en-US" sz="2300" dirty="0" smtClean="0">
                <a:solidFill>
                  <a:schemeClr val="tx1"/>
                </a:solidFill>
              </a:rPr>
              <a:t>on a charge q</a:t>
            </a:r>
            <a:r>
              <a:rPr lang="en-US" sz="2300" baseline="-25000" dirty="0" smtClean="0">
                <a:solidFill>
                  <a:schemeClr val="tx1"/>
                </a:solidFill>
              </a:rPr>
              <a:t>2</a:t>
            </a:r>
            <a:r>
              <a:rPr lang="en-US" sz="2300" dirty="0" smtClean="0">
                <a:solidFill>
                  <a:schemeClr val="tx1"/>
                </a:solidFill>
              </a:rPr>
              <a:t>, we can rewrite the equation as:</a:t>
            </a:r>
          </a:p>
          <a:p>
            <a:pPr>
              <a:spcBef>
                <a:spcPts val="5400"/>
              </a:spcBef>
              <a:buFont typeface="Wingdings" charset="0"/>
              <a:buChar char="è"/>
            </a:pPr>
            <a:r>
              <a:rPr lang="en-US" sz="2300" dirty="0" smtClean="0">
                <a:solidFill>
                  <a:srgbClr val="0000FF"/>
                </a:solidFill>
              </a:rPr>
              <a:t>We can see the electric field as a vector field determined by the configuration of a source and its effect on </a:t>
            </a:r>
            <a:r>
              <a:rPr lang="en-US" sz="2300" u="sng" dirty="0" smtClean="0">
                <a:solidFill>
                  <a:srgbClr val="0000FF"/>
                </a:solidFill>
              </a:rPr>
              <a:t>any</a:t>
            </a:r>
            <a:r>
              <a:rPr lang="en-US" sz="2300" dirty="0" smtClean="0">
                <a:solidFill>
                  <a:srgbClr val="0000FF"/>
                </a:solidFill>
              </a:rPr>
              <a:t> test charge q</a:t>
            </a:r>
            <a:r>
              <a:rPr lang="en-US" sz="2300" baseline="-25000" dirty="0" smtClean="0">
                <a:solidFill>
                  <a:srgbClr val="0000FF"/>
                </a:solidFill>
              </a:rPr>
              <a:t>2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A new concept with a </a:t>
            </a:r>
            <a:r>
              <a:rPr lang="en-US" sz="2300" dirty="0">
                <a:solidFill>
                  <a:schemeClr val="tx1"/>
                </a:solidFill>
              </a:rPr>
              <a:t>different </a:t>
            </a:r>
            <a:r>
              <a:rPr lang="en-US" sz="2300" dirty="0" smtClean="0">
                <a:solidFill>
                  <a:schemeClr val="tx1"/>
                </a:solidFill>
              </a:rPr>
              <a:t>empirical physics content (meaning):</a:t>
            </a:r>
          </a:p>
          <a:p>
            <a:pPr lvl="1">
              <a:buClrTx/>
            </a:pPr>
            <a:r>
              <a:rPr lang="en-US" dirty="0" smtClean="0">
                <a:solidFill>
                  <a:srgbClr val="0000FF"/>
                </a:solidFill>
              </a:rPr>
              <a:t>Independence with respect to test charge </a:t>
            </a:r>
          </a:p>
          <a:p>
            <a:pPr marL="457200" lvl="1" indent="0">
              <a:buNone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there is a physics object, a concrete entity, acting on q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and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 generating the Coulomb’s force</a:t>
            </a:r>
          </a:p>
          <a:p>
            <a:pPr lvl="1">
              <a:buClrTx/>
            </a:pPr>
            <a:r>
              <a:rPr lang="en-US" dirty="0" smtClean="0">
                <a:solidFill>
                  <a:srgbClr val="0000FF"/>
                </a:solidFill>
              </a:rPr>
              <a:t>Coulomb’s force satisfies Newton action-reaction relationship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 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something get transmitted between two charges in interaction: 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	                The </a:t>
            </a:r>
            <a:r>
              <a:rPr lang="en-US" sz="3200" b="1" dirty="0">
                <a:solidFill>
                  <a:srgbClr val="FF0000"/>
                </a:solidFill>
              </a:rPr>
              <a:t>E</a:t>
            </a:r>
            <a:r>
              <a:rPr lang="en-US" sz="3200" b="1" dirty="0" smtClean="0">
                <a:solidFill>
                  <a:srgbClr val="FF0000"/>
                </a:solidFill>
              </a:rPr>
              <a:t>lectric field.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233218"/>
              </p:ext>
            </p:extLst>
          </p:nvPr>
        </p:nvGraphicFramePr>
        <p:xfrm>
          <a:off x="3196654" y="1618577"/>
          <a:ext cx="1883742" cy="588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3" imgW="812800" imgH="254000" progId="Equation.3">
                  <p:embed/>
                </p:oleObj>
              </mc:Choice>
              <mc:Fallback>
                <p:oleObj name="Equation" r:id="rId3" imgW="812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6654" y="1618577"/>
                        <a:ext cx="1883742" cy="588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3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34211"/>
            <a:ext cx="9144000" cy="712383"/>
          </a:xfrm>
        </p:spPr>
        <p:txBody>
          <a:bodyPr/>
          <a:lstStyle/>
          <a:p>
            <a:r>
              <a:rPr lang="en-US" sz="4800" dirty="0" smtClean="0"/>
              <a:t>Inheritance from Coulomb’s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9690"/>
            <a:ext cx="9144000" cy="5961146"/>
          </a:xfrm>
        </p:spPr>
        <p:txBody>
          <a:bodyPr>
            <a:normAutofit lnSpcReduction="10000"/>
          </a:bodyPr>
          <a:lstStyle/>
          <a:p>
            <a:r>
              <a:rPr lang="en-US" sz="2300" dirty="0" smtClean="0">
                <a:solidFill>
                  <a:srgbClr val="000000"/>
                </a:solidFill>
              </a:rPr>
              <a:t>Is the electric field fundamentally different than the Coulomb’s force? Are they fully correlated </a:t>
            </a:r>
            <a:r>
              <a:rPr lang="en-US" sz="2300" dirty="0">
                <a:solidFill>
                  <a:srgbClr val="000000"/>
                </a:solidFill>
              </a:rPr>
              <a:t>and </a:t>
            </a:r>
            <a:r>
              <a:rPr lang="en-US" sz="2300" dirty="0" smtClean="0">
                <a:solidFill>
                  <a:srgbClr val="000000"/>
                </a:solidFill>
              </a:rPr>
              <a:t>interchangeable concepts or something get added to the concept of electric force? </a:t>
            </a:r>
          </a:p>
          <a:p>
            <a:pPr>
              <a:buFont typeface="+mj-lt"/>
              <a:buAutoNum type="alphaLcParenR"/>
            </a:pPr>
            <a:r>
              <a:rPr lang="en-US" dirty="0" smtClean="0">
                <a:solidFill>
                  <a:srgbClr val="000000"/>
                </a:solidFill>
              </a:rPr>
              <a:t>Structures inherited from Coulomb’s force </a:t>
            </a:r>
            <a:r>
              <a:rPr lang="en-US" dirty="0">
                <a:solidFill>
                  <a:srgbClr val="000000"/>
                </a:solidFill>
              </a:rPr>
              <a:t>: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100" dirty="0" smtClean="0">
                <a:solidFill>
                  <a:srgbClr val="0000FF"/>
                </a:solidFill>
              </a:rPr>
              <a:t>The situations in which these concepts apply are so far the same: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Electrostatic systems created by a </a:t>
            </a:r>
            <a:r>
              <a:rPr lang="en-US" dirty="0">
                <a:solidFill>
                  <a:schemeClr val="tx1"/>
                </a:solidFill>
              </a:rPr>
              <a:t>fixed charge distribution</a:t>
            </a:r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Systems at equilibrium</a:t>
            </a:r>
          </a:p>
          <a:p>
            <a:pPr marL="457200" lvl="1" indent="0">
              <a:buNone/>
            </a:pPr>
            <a:r>
              <a:rPr lang="en-US" sz="21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10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100" dirty="0" smtClean="0">
                <a:solidFill>
                  <a:srgbClr val="0000FF"/>
                </a:solidFill>
              </a:rPr>
              <a:t>The empirical structure of the Coulomb’s force </a:t>
            </a:r>
            <a:r>
              <a:rPr lang="en-US" sz="2100" dirty="0" smtClean="0">
                <a:solidFill>
                  <a:srgbClr val="FF0000"/>
                </a:solidFill>
              </a:rPr>
              <a:t>restricts</a:t>
            </a:r>
            <a:r>
              <a:rPr lang="en-US" sz="2100" dirty="0" smtClean="0">
                <a:solidFill>
                  <a:srgbClr val="0000FF"/>
                </a:solidFill>
              </a:rPr>
              <a:t>, for the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100" dirty="0" smtClean="0">
                <a:solidFill>
                  <a:srgbClr val="0000FF"/>
                </a:solidFill>
              </a:rPr>
              <a:t>     moment, the applicability conditions of the concept of electric field</a:t>
            </a:r>
          </a:p>
          <a:p>
            <a:pPr>
              <a:buFont typeface="+mj-lt"/>
              <a:buAutoNum type="alphaLcParenR"/>
            </a:pPr>
            <a:r>
              <a:rPr lang="en-US" sz="2300" dirty="0" smtClean="0">
                <a:solidFill>
                  <a:schemeClr val="tx1"/>
                </a:solidFill>
              </a:rPr>
              <a:t>The empirical meaning of the electric field is given by the capacity </a:t>
            </a:r>
            <a:r>
              <a:rPr lang="en-US" sz="2300" u="sng" dirty="0">
                <a:solidFill>
                  <a:schemeClr val="tx1"/>
                </a:solidFill>
              </a:rPr>
              <a:t>to measure everywhere </a:t>
            </a:r>
            <a:r>
              <a:rPr lang="en-US" sz="2300" u="sng" dirty="0" smtClean="0">
                <a:solidFill>
                  <a:schemeClr val="tx1"/>
                </a:solidFill>
              </a:rPr>
              <a:t>the electric force </a:t>
            </a:r>
            <a:r>
              <a:rPr lang="en-US" sz="2300" dirty="0" smtClean="0">
                <a:solidFill>
                  <a:schemeClr val="tx1"/>
                </a:solidFill>
              </a:rPr>
              <a:t>of a charge distribution on q</a:t>
            </a:r>
            <a:r>
              <a:rPr lang="en-US" sz="2300" baseline="-25000" dirty="0" smtClean="0">
                <a:solidFill>
                  <a:schemeClr val="tx1"/>
                </a:solidFill>
              </a:rPr>
              <a:t>2</a:t>
            </a:r>
            <a:endParaRPr lang="en-US" sz="2300" dirty="0" smtClean="0">
              <a:solidFill>
                <a:schemeClr val="tx1"/>
              </a:solidFill>
            </a:endParaRPr>
          </a:p>
          <a:p>
            <a:r>
              <a:rPr lang="en-US" sz="2300" dirty="0" smtClean="0">
                <a:solidFill>
                  <a:schemeClr val="tx1"/>
                </a:solidFill>
              </a:rPr>
              <a:t>What is so static about the first Maxwell’s equation???</a:t>
            </a:r>
          </a:p>
          <a:p>
            <a:pPr lvl="1"/>
            <a:r>
              <a:rPr lang="en-US" sz="2100" dirty="0" smtClean="0">
                <a:solidFill>
                  <a:srgbClr val="660066"/>
                </a:solidFill>
              </a:rPr>
              <a:t>A generalization is needed to go from Coulomb’s to Gauss</a:t>
            </a:r>
          </a:p>
          <a:p>
            <a:pPr lvl="1"/>
            <a:r>
              <a:rPr lang="en-US" sz="2100" dirty="0" smtClean="0">
                <a:solidFill>
                  <a:srgbClr val="660066"/>
                </a:solidFill>
              </a:rPr>
              <a:t>Remember, two equations must be specified to determine a field…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0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8049"/>
            <a:ext cx="7691719" cy="683845"/>
          </a:xfrm>
        </p:spPr>
        <p:txBody>
          <a:bodyPr/>
          <a:lstStyle/>
          <a:p>
            <a:r>
              <a:rPr lang="en-US" sz="4800" dirty="0" smtClean="0"/>
              <a:t>Fundamental difference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46744"/>
            <a:ext cx="8976318" cy="601125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There is a nevertheless a fundamental difference between the Coulomb’s force and the electric field: </a:t>
            </a:r>
            <a:r>
              <a:rPr lang="en-US" dirty="0" smtClean="0">
                <a:solidFill>
                  <a:srgbClr val="0000FF"/>
                </a:solidFill>
              </a:rPr>
              <a:t>the test charge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              </a:t>
            </a:r>
            <a:r>
              <a:rPr lang="en-US" dirty="0" smtClean="0">
                <a:solidFill>
                  <a:srgbClr val="FF0000"/>
                </a:solidFill>
              </a:rPr>
              <a:t>The test charge must </a:t>
            </a:r>
            <a:r>
              <a:rPr lang="en-US" u="sng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FF0000"/>
                </a:solidFill>
              </a:rPr>
              <a:t> disturb the position, the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 	 velocity or the charge distribution of the source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That creates an asymmetry between test charges and source charges which is </a:t>
            </a:r>
            <a:r>
              <a:rPr lang="en-US" dirty="0" smtClean="0">
                <a:solidFill>
                  <a:srgbClr val="0000FF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in Coulomb’s law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test charge can change the field elsewhere (superposition principle), but must not affect the source: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The test charge must be kept fixed by some strong mechanical effect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It must be much smaller than the source charge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test charge is thus responsible for: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The empirical meaning of the electric field (how we know the field exists)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 small but fundamental difference between the force and the field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The possibility to extend the concept of E-field to many new situations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02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383" y="83309"/>
            <a:ext cx="8691080" cy="427228"/>
          </a:xfrm>
        </p:spPr>
        <p:txBody>
          <a:bodyPr/>
          <a:lstStyle/>
          <a:p>
            <a:r>
              <a:rPr lang="en-US" sz="4800" dirty="0" smtClean="0"/>
              <a:t>Advantages of the field concept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7127"/>
            <a:ext cx="9144000" cy="5018201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chemeClr val="tx1"/>
                </a:solidFill>
              </a:rPr>
              <a:t>The concept of electric field is the key to generalization:</a:t>
            </a:r>
          </a:p>
          <a:p>
            <a:pPr lvl="1">
              <a:buClrTx/>
            </a:pPr>
            <a:r>
              <a:rPr lang="en-US" sz="2100" dirty="0" smtClean="0">
                <a:solidFill>
                  <a:srgbClr val="0000FF"/>
                </a:solidFill>
              </a:rPr>
              <a:t>An empirical formula becomes a set universal equations</a:t>
            </a:r>
          </a:p>
          <a:p>
            <a:pPr lvl="1">
              <a:spcBef>
                <a:spcPts val="1800"/>
              </a:spcBef>
              <a:buClrTx/>
            </a:pPr>
            <a:r>
              <a:rPr lang="en-US" sz="2100" dirty="0" smtClean="0">
                <a:solidFill>
                  <a:srgbClr val="0000FF"/>
                </a:solidFill>
              </a:rPr>
              <a:t>A global description of a system is replaced by a local description of the system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solidFill>
                  <a:srgbClr val="660066"/>
                </a:solidFill>
              </a:rPr>
              <a:t>Expresses the physics laws in terms of differential equations </a:t>
            </a:r>
          </a:p>
          <a:p>
            <a:pPr lvl="1">
              <a:spcBef>
                <a:spcPts val="1800"/>
              </a:spcBef>
              <a:buClrTx/>
            </a:pPr>
            <a:r>
              <a:rPr lang="en-US" sz="2100" dirty="0" smtClean="0">
                <a:solidFill>
                  <a:srgbClr val="0000FF"/>
                </a:solidFill>
              </a:rPr>
              <a:t>The system of equations formalizes the statics conditions and thus provides the way to yield an adequate description of non-static systems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solidFill>
                  <a:srgbClr val="660066"/>
                </a:solidFill>
              </a:rPr>
              <a:t>Non-zero curl of E will lead to non-static cases</a:t>
            </a:r>
            <a:endParaRPr lang="en-US" dirty="0">
              <a:solidFill>
                <a:srgbClr val="660066"/>
              </a:solidFill>
            </a:endParaRPr>
          </a:p>
          <a:p>
            <a:pPr lvl="1">
              <a:spcBef>
                <a:spcPts val="1800"/>
              </a:spcBef>
              <a:buClrTx/>
            </a:pPr>
            <a:r>
              <a:rPr lang="en-US" dirty="0" smtClean="0">
                <a:solidFill>
                  <a:srgbClr val="0000FF"/>
                </a:solidFill>
              </a:rPr>
              <a:t>The concept can describe experiments for which Coulomb’s law wouldn’t apply, ultimately without carrying its limitations</a:t>
            </a:r>
          </a:p>
          <a:p>
            <a:pPr>
              <a:spcBef>
                <a:spcPts val="1800"/>
              </a:spcBef>
            </a:pPr>
            <a:r>
              <a:rPr lang="en-US" sz="2300" dirty="0" smtClean="0">
                <a:solidFill>
                  <a:schemeClr val="tx1"/>
                </a:solidFill>
              </a:rPr>
              <a:t>The electric field is an object, an entity and this will become more obvious in electrodynamics: </a:t>
            </a:r>
            <a:r>
              <a:rPr lang="en-US" sz="2300" dirty="0" smtClean="0">
                <a:solidFill>
                  <a:srgbClr val="0000FF"/>
                </a:solidFill>
              </a:rPr>
              <a:t>radiation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0856" y="5989464"/>
            <a:ext cx="8840497" cy="881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è"/>
            </a:pPr>
            <a:r>
              <a:rPr lang="en-US" sz="2300" dirty="0" smtClean="0">
                <a:solidFill>
                  <a:srgbClr val="FF0000"/>
                </a:solidFill>
              </a:rPr>
              <a:t>The electric field is more than just a simple reformulation of the Coulomb’s law and this is why we introduce the concept</a:t>
            </a:r>
            <a:endParaRPr lang="en-US" sz="2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2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5729"/>
            <a:ext cx="7691719" cy="881248"/>
          </a:xfrm>
        </p:spPr>
        <p:txBody>
          <a:bodyPr/>
          <a:lstStyle/>
          <a:p>
            <a:r>
              <a:rPr lang="en-US" sz="4800" dirty="0" smtClean="0"/>
              <a:t>Field Representation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9532" y="1355188"/>
            <a:ext cx="5239424" cy="507009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Two complementary ways to represent electric fields:</a:t>
            </a:r>
          </a:p>
          <a:p>
            <a:pPr lvl="1">
              <a:spcBef>
                <a:spcPts val="1800"/>
              </a:spcBef>
            </a:pPr>
            <a:r>
              <a:rPr lang="en-US" dirty="0" smtClean="0">
                <a:solidFill>
                  <a:srgbClr val="000000"/>
                </a:solidFill>
              </a:rPr>
              <a:t>Vectors at various space points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Represent well the norm and direction of the field at various points</a:t>
            </a:r>
          </a:p>
          <a:p>
            <a:pPr lvl="1">
              <a:spcBef>
                <a:spcPts val="1800"/>
              </a:spcBef>
            </a:pPr>
            <a:r>
              <a:rPr lang="en-US" dirty="0" smtClean="0">
                <a:solidFill>
                  <a:srgbClr val="000000"/>
                </a:solidFill>
              </a:rPr>
              <a:t>Tangent </a:t>
            </a:r>
            <a:r>
              <a:rPr lang="en-US" dirty="0" smtClean="0">
                <a:solidFill>
                  <a:srgbClr val="000000"/>
                </a:solidFill>
              </a:rPr>
              <a:t>lines </a:t>
            </a:r>
            <a:r>
              <a:rPr lang="en-US" dirty="0" smtClean="0">
                <a:solidFill>
                  <a:srgbClr val="000000"/>
                </a:solidFill>
              </a:rPr>
              <a:t>of field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Show the continuity of the field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Allow to </a:t>
            </a:r>
            <a:r>
              <a:rPr lang="en-US" dirty="0">
                <a:solidFill>
                  <a:srgbClr val="008000"/>
                </a:solidFill>
              </a:rPr>
              <a:t>well represent </a:t>
            </a:r>
            <a:r>
              <a:rPr lang="en-US" dirty="0" smtClean="0">
                <a:solidFill>
                  <a:srgbClr val="008000"/>
                </a:solidFill>
              </a:rPr>
              <a:t>lines of equipotential (normal to field lines)</a:t>
            </a:r>
            <a:endParaRPr lang="en-US" dirty="0">
              <a:solidFill>
                <a:srgbClr val="008000"/>
              </a:solidFill>
            </a:endParaRPr>
          </a:p>
          <a:p>
            <a:pPr lvl="2"/>
            <a:r>
              <a:rPr lang="en-US" dirty="0">
                <a:solidFill>
                  <a:srgbClr val="008000"/>
                </a:solidFill>
              </a:rPr>
              <a:t>S</a:t>
            </a:r>
            <a:r>
              <a:rPr lang="en-US" dirty="0" smtClean="0">
                <a:solidFill>
                  <a:srgbClr val="008000"/>
                </a:solidFill>
              </a:rPr>
              <a:t>till </a:t>
            </a:r>
            <a:r>
              <a:rPr lang="en-US" dirty="0" smtClean="0">
                <a:solidFill>
                  <a:srgbClr val="008000"/>
                </a:solidFill>
              </a:rPr>
              <a:t>see the magnitude of the field from the density of line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004" y="1443211"/>
            <a:ext cx="3581744" cy="3581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9424" y="5390406"/>
            <a:ext cx="39549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Conventions: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660066"/>
                </a:solidFill>
              </a:rPr>
              <a:t>Lines from + to –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660066"/>
                </a:solidFill>
              </a:rPr>
              <a:t>Lines spaced fairly at equal field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660066"/>
                </a:solidFill>
              </a:rPr>
              <a:t>Lines don’t cross</a:t>
            </a:r>
            <a:endParaRPr lang="en-US" sz="2000" dirty="0">
              <a:solidFill>
                <a:srgbClr val="6600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53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88759"/>
            <a:ext cx="7691719" cy="612501"/>
          </a:xfrm>
        </p:spPr>
        <p:txBody>
          <a:bodyPr/>
          <a:lstStyle/>
          <a:p>
            <a:r>
              <a:rPr lang="en-US" sz="4800" dirty="0" smtClean="0"/>
              <a:t>Gauss’ </a:t>
            </a:r>
            <a:r>
              <a:rPr lang="en-US" sz="4800" dirty="0" smtClean="0"/>
              <a:t>law: the intuition  I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9509"/>
            <a:ext cx="9098592" cy="5521351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chemeClr val="tx1"/>
                </a:solidFill>
              </a:rPr>
              <a:t>Gauss’ </a:t>
            </a:r>
            <a:r>
              <a:rPr lang="en-US" sz="2300" dirty="0">
                <a:solidFill>
                  <a:schemeClr val="tx1"/>
                </a:solidFill>
              </a:rPr>
              <a:t>law clearly </a:t>
            </a:r>
            <a:r>
              <a:rPr lang="en-US" sz="2300" dirty="0" smtClean="0">
                <a:solidFill>
                  <a:schemeClr val="tx1"/>
                </a:solidFill>
              </a:rPr>
              <a:t>shows </a:t>
            </a:r>
            <a:r>
              <a:rPr lang="en-US" sz="2300" dirty="0">
                <a:solidFill>
                  <a:schemeClr val="tx1"/>
                </a:solidFill>
              </a:rPr>
              <a:t>that </a:t>
            </a:r>
            <a:r>
              <a:rPr lang="en-US" sz="2300" dirty="0" smtClean="0">
                <a:solidFill>
                  <a:schemeClr val="tx1"/>
                </a:solidFill>
              </a:rPr>
              <a:t>the electric field brings something more in the first Maxwell’s equation than what is in Coulomb’s law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F</a:t>
            </a:r>
            <a:r>
              <a:rPr lang="en-US" dirty="0" smtClean="0">
                <a:solidFill>
                  <a:srgbClr val="0000FF"/>
                </a:solidFill>
              </a:rPr>
              <a:t>=</a:t>
            </a:r>
            <a:r>
              <a:rPr lang="en-US" dirty="0" err="1" smtClean="0">
                <a:solidFill>
                  <a:srgbClr val="0000FF"/>
                </a:solidFill>
              </a:rPr>
              <a:t>q</a:t>
            </a:r>
            <a:r>
              <a:rPr lang="en-US" b="1" dirty="0" err="1" smtClean="0">
                <a:solidFill>
                  <a:srgbClr val="0000FF"/>
                </a:solidFill>
              </a:rPr>
              <a:t>E</a:t>
            </a:r>
            <a:r>
              <a:rPr lang="en-US" dirty="0" smtClean="0">
                <a:solidFill>
                  <a:srgbClr val="0000FF"/>
                </a:solidFill>
              </a:rPr>
              <a:t> cannot be written as a resolvable diff. equation</a:t>
            </a:r>
          </a:p>
          <a:p>
            <a:pPr marL="0" indent="0">
              <a:buNone/>
            </a:pPr>
            <a:r>
              <a:rPr lang="en-US" sz="2300" dirty="0" smtClean="0">
                <a:solidFill>
                  <a:schemeClr val="tx1"/>
                </a:solidFill>
              </a:rPr>
              <a:t>     Q: How can we generalize                 to               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300" dirty="0" smtClean="0">
                <a:solidFill>
                  <a:srgbClr val="000000"/>
                </a:solidFill>
              </a:rPr>
              <a:t>     A: Use a fundamental structure of Coulomb’s </a:t>
            </a:r>
            <a:r>
              <a:rPr lang="en-US" sz="2300" dirty="0" smtClean="0">
                <a:solidFill>
                  <a:srgbClr val="000000"/>
                </a:solidFill>
              </a:rPr>
              <a:t>law,</a:t>
            </a:r>
            <a:endParaRPr lang="en-US" sz="23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  </a:t>
            </a: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1/r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behavior of the </a:t>
            </a:r>
            <a:r>
              <a:rPr lang="en-US" b="1" dirty="0" smtClean="0">
                <a:solidFill>
                  <a:srgbClr val="FF0000"/>
                </a:solidFill>
              </a:rPr>
              <a:t>law,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dirty="0" smtClean="0">
                <a:solidFill>
                  <a:srgbClr val="000000"/>
                </a:solidFill>
              </a:rPr>
              <a:t>use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  the </a:t>
            </a:r>
            <a:r>
              <a:rPr lang="en-US" dirty="0" smtClean="0">
                <a:solidFill>
                  <a:srgbClr val="000000"/>
                </a:solidFill>
              </a:rPr>
              <a:t>flux</a:t>
            </a:r>
            <a:r>
              <a:rPr lang="en-US" dirty="0" smtClean="0">
                <a:solidFill>
                  <a:srgbClr val="000000"/>
                </a:solidFill>
              </a:rPr>
              <a:t>-divergence theorem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sz="2300" dirty="0" smtClean="0">
                <a:solidFill>
                  <a:schemeClr val="tx1"/>
                </a:solidFill>
              </a:rPr>
              <a:t>Why is </a:t>
            </a:r>
            <a:r>
              <a:rPr lang="en-US" sz="2300" dirty="0" smtClean="0">
                <a:solidFill>
                  <a:schemeClr val="tx1"/>
                </a:solidFill>
              </a:rPr>
              <a:t>this 1/r</a:t>
            </a:r>
            <a:r>
              <a:rPr lang="en-US" sz="2300" baseline="30000" dirty="0" smtClean="0">
                <a:solidFill>
                  <a:schemeClr val="tx1"/>
                </a:solidFill>
              </a:rPr>
              <a:t>2</a:t>
            </a:r>
            <a:r>
              <a:rPr lang="en-US" sz="2300" dirty="0" smtClean="0">
                <a:solidFill>
                  <a:schemeClr val="tx1"/>
                </a:solidFill>
              </a:rPr>
              <a:t> behavior </a:t>
            </a:r>
            <a:r>
              <a:rPr lang="en-US" sz="2300" dirty="0" smtClean="0">
                <a:solidFill>
                  <a:schemeClr val="tx1"/>
                </a:solidFill>
              </a:rPr>
              <a:t>so critical?</a:t>
            </a:r>
          </a:p>
          <a:p>
            <a:pPr lvl="1"/>
            <a:r>
              <a:rPr lang="en-US" sz="2100" dirty="0" smtClean="0">
                <a:solidFill>
                  <a:schemeClr val="tx1"/>
                </a:solidFill>
              </a:rPr>
              <a:t>Density of lines </a:t>
            </a:r>
            <a:r>
              <a:rPr lang="en-US" sz="2100" dirty="0" smtClean="0">
                <a:solidFill>
                  <a:schemeClr val="tx1"/>
                </a:solidFill>
              </a:rPr>
              <a:t>in     decrease </a:t>
            </a:r>
            <a:r>
              <a:rPr lang="en-US" sz="2100" dirty="0" smtClean="0">
                <a:solidFill>
                  <a:schemeClr val="tx1"/>
                </a:solidFill>
              </a:rPr>
              <a:t>as 1/r</a:t>
            </a:r>
            <a:r>
              <a:rPr lang="en-US" sz="2100" baseline="30000" dirty="0" smtClean="0">
                <a:solidFill>
                  <a:schemeClr val="tx1"/>
                </a:solidFill>
              </a:rPr>
              <a:t>2</a:t>
            </a:r>
          </a:p>
          <a:p>
            <a:pPr lvl="1"/>
            <a:r>
              <a:rPr lang="en-US" sz="2100" dirty="0" smtClean="0">
                <a:solidFill>
                  <a:schemeClr val="tx1"/>
                </a:solidFill>
              </a:rPr>
              <a:t>Area of closed surface increase as r</a:t>
            </a:r>
            <a:r>
              <a:rPr lang="en-US" sz="2100" baseline="30000" dirty="0" smtClean="0">
                <a:solidFill>
                  <a:schemeClr val="tx1"/>
                </a:solidFill>
              </a:rPr>
              <a:t>2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These quantities are related in the flux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812057"/>
              </p:ext>
            </p:extLst>
          </p:nvPr>
        </p:nvGraphicFramePr>
        <p:xfrm>
          <a:off x="3795858" y="2438099"/>
          <a:ext cx="1086631" cy="626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Equation" r:id="rId3" imgW="749300" imgH="431800" progId="Equation.3">
                  <p:embed/>
                </p:oleObj>
              </mc:Choice>
              <mc:Fallback>
                <p:oleObj name="Equation" r:id="rId3" imgW="749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5858" y="2438099"/>
                        <a:ext cx="1086631" cy="626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28533"/>
              </p:ext>
            </p:extLst>
          </p:nvPr>
        </p:nvGraphicFramePr>
        <p:xfrm>
          <a:off x="5318354" y="2450550"/>
          <a:ext cx="941153" cy="615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Equation" r:id="rId5" imgW="660400" imgH="431800" progId="Equation.3">
                  <p:embed/>
                </p:oleObj>
              </mc:Choice>
              <mc:Fallback>
                <p:oleObj name="Equation" r:id="rId5" imgW="660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18354" y="2450550"/>
                        <a:ext cx="941153" cy="615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4849" y="1820685"/>
            <a:ext cx="1777519" cy="18145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8300" y="3635236"/>
            <a:ext cx="255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Field line representation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596" y="6311453"/>
            <a:ext cx="806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The flux of </a:t>
            </a:r>
            <a:r>
              <a:rPr lang="en-US" sz="2400" b="1" dirty="0" smtClean="0">
                <a:solidFill>
                  <a:srgbClr val="FF0000"/>
                </a:solidFill>
              </a:rPr>
              <a:t>E-field </a:t>
            </a:r>
            <a:r>
              <a:rPr lang="en-US" sz="2400" b="1" dirty="0" smtClean="0">
                <a:solidFill>
                  <a:srgbClr val="FF0000"/>
                </a:solidFill>
              </a:rPr>
              <a:t>through a closed surface is constant!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6092" y="4049613"/>
            <a:ext cx="3492500" cy="23241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438534"/>
              </p:ext>
            </p:extLst>
          </p:nvPr>
        </p:nvGraphicFramePr>
        <p:xfrm>
          <a:off x="3139187" y="4910605"/>
          <a:ext cx="291889" cy="381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Equation" r:id="rId9" imgW="165100" imgH="215900" progId="Equation.3">
                  <p:embed/>
                </p:oleObj>
              </mc:Choice>
              <mc:Fallback>
                <p:oleObj name="Equation" r:id="rId9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39187" y="4910605"/>
                        <a:ext cx="291889" cy="381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719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043" y="-51847"/>
            <a:ext cx="7691719" cy="811428"/>
          </a:xfrm>
        </p:spPr>
        <p:txBody>
          <a:bodyPr/>
          <a:lstStyle/>
          <a:p>
            <a:r>
              <a:rPr lang="en-US" sz="4800" dirty="0" smtClean="0"/>
              <a:t>Logical steps to follow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11" y="859197"/>
            <a:ext cx="9044389" cy="6098419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chemeClr val="tx1"/>
                </a:solidFill>
              </a:rPr>
              <a:t>We now need to formalize the previous statement and demonstrate its complete generality </a:t>
            </a:r>
            <a:r>
              <a:rPr lang="en-US" sz="2300" dirty="0" smtClean="0">
                <a:solidFill>
                  <a:schemeClr val="tx1"/>
                </a:solidFill>
              </a:rPr>
              <a:t>in electrostatics</a:t>
            </a:r>
            <a:endParaRPr lang="en-US" sz="2300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300" dirty="0">
                <a:solidFill>
                  <a:schemeClr val="tx1"/>
                </a:solidFill>
              </a:rPr>
              <a:t>T</a:t>
            </a:r>
            <a:r>
              <a:rPr lang="en-US" sz="2300" dirty="0" smtClean="0">
                <a:solidFill>
                  <a:schemeClr val="tx1"/>
                </a:solidFill>
              </a:rPr>
              <a:t>o </a:t>
            </a:r>
            <a:r>
              <a:rPr lang="en-US" sz="2300" dirty="0" smtClean="0">
                <a:solidFill>
                  <a:schemeClr val="tx1"/>
                </a:solidFill>
              </a:rPr>
              <a:t>reach </a:t>
            </a:r>
            <a:r>
              <a:rPr lang="en-US" sz="2300" dirty="0" smtClean="0">
                <a:solidFill>
                  <a:schemeClr val="tx1"/>
                </a:solidFill>
              </a:rPr>
              <a:t>such generalization </a:t>
            </a:r>
            <a:r>
              <a:rPr lang="en-US" sz="2300" dirty="0" smtClean="0">
                <a:solidFill>
                  <a:schemeClr val="tx1"/>
                </a:solidFill>
              </a:rPr>
              <a:t>(the Gauss’ law) we need to:</a:t>
            </a:r>
          </a:p>
          <a:p>
            <a:pPr lvl="1"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100" dirty="0">
                <a:solidFill>
                  <a:srgbClr val="0000FF"/>
                </a:solidFill>
              </a:rPr>
              <a:t>Use the 1/r</a:t>
            </a:r>
            <a:r>
              <a:rPr lang="en-US" sz="2100" baseline="30000" dirty="0">
                <a:solidFill>
                  <a:srgbClr val="0000FF"/>
                </a:solidFill>
              </a:rPr>
              <a:t>2</a:t>
            </a:r>
            <a:r>
              <a:rPr lang="en-US" sz="2100" dirty="0">
                <a:solidFill>
                  <a:srgbClr val="0000FF"/>
                </a:solidFill>
              </a:rPr>
              <a:t> behavior of Coulomb’s law for a point charge to </a:t>
            </a:r>
            <a:r>
              <a:rPr lang="en-US" sz="2100" dirty="0" smtClean="0">
                <a:solidFill>
                  <a:srgbClr val="0000FF"/>
                </a:solidFill>
              </a:rPr>
              <a:t>determine </a:t>
            </a:r>
            <a:r>
              <a:rPr lang="en-US" sz="2100" dirty="0">
                <a:solidFill>
                  <a:srgbClr val="0000FF"/>
                </a:solidFill>
              </a:rPr>
              <a:t>what is the value of the constant electric field flux </a:t>
            </a:r>
            <a:r>
              <a:rPr lang="en-US" sz="2100" dirty="0" smtClean="0">
                <a:solidFill>
                  <a:srgbClr val="0000FF"/>
                </a:solidFill>
              </a:rPr>
              <a:t>that is passing </a:t>
            </a:r>
            <a:r>
              <a:rPr lang="en-US" sz="2100" dirty="0">
                <a:solidFill>
                  <a:srgbClr val="0000FF"/>
                </a:solidFill>
              </a:rPr>
              <a:t>through </a:t>
            </a:r>
            <a:r>
              <a:rPr lang="en-US" sz="2100" dirty="0" smtClean="0">
                <a:solidFill>
                  <a:srgbClr val="0000FF"/>
                </a:solidFill>
              </a:rPr>
              <a:t>a surface S enclosing this point charge;</a:t>
            </a:r>
            <a:endParaRPr lang="en-US" sz="2100" dirty="0">
              <a:solidFill>
                <a:srgbClr val="0000FF"/>
              </a:solidFill>
            </a:endParaRPr>
          </a:p>
          <a:p>
            <a:pPr lvl="1"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100" dirty="0" smtClean="0">
                <a:solidFill>
                  <a:srgbClr val="0000FF"/>
                </a:solidFill>
              </a:rPr>
              <a:t>Specify </a:t>
            </a:r>
            <a:r>
              <a:rPr lang="en-US" sz="2100" dirty="0" smtClean="0">
                <a:solidFill>
                  <a:srgbClr val="0000FF"/>
                </a:solidFill>
              </a:rPr>
              <a:t>to which surface S this law </a:t>
            </a:r>
            <a:r>
              <a:rPr lang="en-US" sz="2100" dirty="0" smtClean="0">
                <a:solidFill>
                  <a:srgbClr val="0000FF"/>
                </a:solidFill>
              </a:rPr>
              <a:t>can apply;</a:t>
            </a:r>
            <a:endParaRPr lang="en-US" sz="2100" dirty="0" smtClean="0">
              <a:solidFill>
                <a:srgbClr val="0000FF"/>
              </a:solidFill>
            </a:endParaRPr>
          </a:p>
          <a:p>
            <a:pPr lvl="1"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100" dirty="0" smtClean="0">
                <a:solidFill>
                  <a:srgbClr val="0000FF"/>
                </a:solidFill>
              </a:rPr>
              <a:t>Specify </a:t>
            </a:r>
            <a:r>
              <a:rPr lang="en-US" sz="2100" dirty="0" smtClean="0">
                <a:solidFill>
                  <a:srgbClr val="0000FF"/>
                </a:solidFill>
              </a:rPr>
              <a:t>the conditions in which </a:t>
            </a:r>
            <a:r>
              <a:rPr lang="en-US" sz="2100" dirty="0" smtClean="0">
                <a:solidFill>
                  <a:srgbClr val="0000FF"/>
                </a:solidFill>
              </a:rPr>
              <a:t>this law </a:t>
            </a:r>
            <a:r>
              <a:rPr lang="en-US" sz="2100" dirty="0" smtClean="0">
                <a:solidFill>
                  <a:srgbClr val="0000FF"/>
                </a:solidFill>
              </a:rPr>
              <a:t>is </a:t>
            </a:r>
            <a:r>
              <a:rPr lang="en-US" sz="2100" dirty="0" smtClean="0">
                <a:solidFill>
                  <a:srgbClr val="0000FF"/>
                </a:solidFill>
              </a:rPr>
              <a:t>true;</a:t>
            </a:r>
            <a:endParaRPr lang="en-US" sz="2100" dirty="0" smtClean="0">
              <a:solidFill>
                <a:srgbClr val="0000FF"/>
              </a:solidFill>
            </a:endParaRPr>
          </a:p>
          <a:p>
            <a:pPr lvl="1"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100" dirty="0" smtClean="0">
                <a:solidFill>
                  <a:srgbClr val="0000FF"/>
                </a:solidFill>
              </a:rPr>
              <a:t>Understand what is added </a:t>
            </a:r>
            <a:r>
              <a:rPr lang="en-US" sz="2100" dirty="0" smtClean="0">
                <a:solidFill>
                  <a:srgbClr val="0000FF"/>
                </a:solidFill>
              </a:rPr>
              <a:t>to the Coulomb’s law by </a:t>
            </a:r>
            <a:r>
              <a:rPr lang="en-US" sz="2100" dirty="0" smtClean="0">
                <a:solidFill>
                  <a:srgbClr val="0000FF"/>
                </a:solidFill>
              </a:rPr>
              <a:t>the new </a:t>
            </a:r>
            <a:r>
              <a:rPr lang="en-US" sz="2100" dirty="0" smtClean="0">
                <a:solidFill>
                  <a:srgbClr val="0000FF"/>
                </a:solidFill>
              </a:rPr>
              <a:t>law.</a:t>
            </a:r>
            <a:endParaRPr lang="en-US" sz="2100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 This generalization leads to one of the most fundamental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        law of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physics</a:t>
            </a:r>
            <a:endParaRPr lang="en-US" dirty="0">
              <a:solidFill>
                <a:srgbClr val="0000FF"/>
              </a:solidFill>
              <a:sym typeface="Wingdings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300" dirty="0" smtClean="0">
                <a:solidFill>
                  <a:srgbClr val="000000"/>
                </a:solidFill>
                <a:sym typeface="Wingdings"/>
              </a:rPr>
              <a:t>   </a:t>
            </a:r>
            <a:r>
              <a:rPr lang="en-US" sz="2300" dirty="0" smtClean="0">
                <a:solidFill>
                  <a:srgbClr val="000000"/>
                </a:solidFill>
                <a:sym typeface="Wingdings"/>
              </a:rPr>
              <a:t>  Let </a:t>
            </a:r>
            <a:r>
              <a:rPr lang="en-US" sz="2300" dirty="0" smtClean="0">
                <a:solidFill>
                  <a:srgbClr val="000000"/>
                </a:solidFill>
                <a:sym typeface="Wingdings"/>
              </a:rPr>
              <a:t>now study each of the above points step by step</a:t>
            </a:r>
            <a:endParaRPr lang="en-US" sz="2300" dirty="0" smtClean="0">
              <a:solidFill>
                <a:srgbClr val="000000"/>
              </a:solidFill>
            </a:endParaRPr>
          </a:p>
          <a:p>
            <a:pPr lvl="1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2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03" y="33500"/>
            <a:ext cx="9144000" cy="641039"/>
          </a:xfrm>
        </p:spPr>
        <p:txBody>
          <a:bodyPr/>
          <a:lstStyle/>
          <a:p>
            <a:r>
              <a:rPr lang="en-US" sz="4200" dirty="0" smtClean="0"/>
              <a:t>What is the </a:t>
            </a:r>
            <a:r>
              <a:rPr lang="en-US" sz="4200" dirty="0" smtClean="0"/>
              <a:t>constant value of the flux?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64" y="818581"/>
            <a:ext cx="8878092" cy="5690397"/>
          </a:xfrm>
        </p:spPr>
        <p:txBody>
          <a:bodyPr/>
          <a:lstStyle/>
          <a:p>
            <a:r>
              <a:rPr lang="en-US" sz="2300" dirty="0" smtClean="0">
                <a:solidFill>
                  <a:schemeClr val="tx1"/>
                </a:solidFill>
              </a:rPr>
              <a:t>The flux is a measure of the number of field lines that are passing through the surface </a:t>
            </a:r>
            <a:r>
              <a:rPr lang="en-US" sz="2300" dirty="0" smtClean="0">
                <a:solidFill>
                  <a:schemeClr val="tx1"/>
                </a:solidFill>
              </a:rPr>
              <a:t>S</a:t>
            </a:r>
          </a:p>
          <a:p>
            <a:pPr>
              <a:spcBef>
                <a:spcPts val="1800"/>
              </a:spcBef>
            </a:pPr>
            <a:r>
              <a:rPr lang="en-US" sz="2300" dirty="0" smtClean="0">
                <a:solidFill>
                  <a:srgbClr val="000000"/>
                </a:solidFill>
              </a:rPr>
              <a:t>It is given by:  </a:t>
            </a:r>
            <a:endParaRPr lang="en-US" sz="2300" dirty="0" smtClean="0">
              <a:solidFill>
                <a:srgbClr val="000000"/>
              </a:solidFill>
            </a:endParaRPr>
          </a:p>
          <a:p>
            <a:r>
              <a:rPr lang="en-US" sz="2300" dirty="0" smtClean="0">
                <a:solidFill>
                  <a:srgbClr val="000000"/>
                </a:solidFill>
              </a:rPr>
              <a:t>This </a:t>
            </a:r>
            <a:r>
              <a:rPr lang="en-US" sz="2300" dirty="0" smtClean="0">
                <a:solidFill>
                  <a:srgbClr val="000000"/>
                </a:solidFill>
              </a:rPr>
              <a:t>density of </a:t>
            </a:r>
            <a:r>
              <a:rPr lang="en-US" sz="2300" dirty="0" smtClean="0">
                <a:solidFill>
                  <a:srgbClr val="000000"/>
                </a:solidFill>
              </a:rPr>
              <a:t>field lines is related to the </a:t>
            </a:r>
            <a:r>
              <a:rPr lang="en-US" sz="2300" dirty="0" smtClean="0">
                <a:solidFill>
                  <a:srgbClr val="000000"/>
                </a:solidFill>
              </a:rPr>
              <a:t>quantity, in the E-field, </a:t>
            </a:r>
            <a:r>
              <a:rPr lang="en-US" sz="2300" dirty="0" smtClean="0">
                <a:solidFill>
                  <a:srgbClr val="000000"/>
                </a:solidFill>
              </a:rPr>
              <a:t>which is responsible for the </a:t>
            </a:r>
            <a:r>
              <a:rPr lang="en-US" sz="2300" b="1" dirty="0" smtClean="0">
                <a:solidFill>
                  <a:srgbClr val="000000"/>
                </a:solidFill>
              </a:rPr>
              <a:t>strength</a:t>
            </a:r>
            <a:r>
              <a:rPr lang="en-US" sz="2300" dirty="0" smtClean="0">
                <a:solidFill>
                  <a:srgbClr val="000000"/>
                </a:solidFill>
              </a:rPr>
              <a:t> of the field at </a:t>
            </a:r>
            <a:r>
              <a:rPr lang="en-US" sz="2300" dirty="0" smtClean="0">
                <a:solidFill>
                  <a:srgbClr val="000000"/>
                </a:solidFill>
              </a:rPr>
              <a:t>any P</a:t>
            </a:r>
            <a:r>
              <a:rPr lang="en-US" sz="2300" dirty="0" smtClean="0">
                <a:solidFill>
                  <a:srgbClr val="000000"/>
                </a:solidFill>
              </a:rPr>
              <a:t>(</a:t>
            </a:r>
            <a:r>
              <a:rPr lang="en-US" sz="2300" dirty="0" err="1" smtClean="0">
                <a:solidFill>
                  <a:srgbClr val="000000"/>
                </a:solidFill>
              </a:rPr>
              <a:t>x,y,z</a:t>
            </a:r>
            <a:r>
              <a:rPr lang="en-US" sz="2300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Total electric </a:t>
            </a:r>
            <a:r>
              <a:rPr lang="en-US" dirty="0" smtClean="0">
                <a:solidFill>
                  <a:srgbClr val="0000FF"/>
                </a:solidFill>
              </a:rPr>
              <a:t>charge times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         possibly some constants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300" dirty="0" smtClean="0">
                <a:solidFill>
                  <a:srgbClr val="000000"/>
                </a:solidFill>
              </a:rPr>
              <a:t>Let check it for the flux </a:t>
            </a:r>
            <a:r>
              <a:rPr lang="en-US" sz="2300" dirty="0" smtClean="0">
                <a:solidFill>
                  <a:srgbClr val="000000"/>
                </a:solidFill>
              </a:rPr>
              <a:t>of a point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smtClean="0">
                <a:solidFill>
                  <a:srgbClr val="000000"/>
                </a:solidFill>
              </a:rPr>
              <a:t>     charge </a:t>
            </a:r>
            <a:r>
              <a:rPr lang="en-US" sz="2300" dirty="0" smtClean="0">
                <a:solidFill>
                  <a:srgbClr val="000000"/>
                </a:solidFill>
              </a:rPr>
              <a:t>through a </a:t>
            </a:r>
            <a:r>
              <a:rPr lang="en-US" sz="2300" dirty="0" smtClean="0">
                <a:solidFill>
                  <a:srgbClr val="000000"/>
                </a:solidFill>
              </a:rPr>
              <a:t>spherical </a:t>
            </a:r>
            <a:r>
              <a:rPr lang="en-US" sz="2300" dirty="0" smtClean="0">
                <a:solidFill>
                  <a:srgbClr val="000000"/>
                </a:solidFill>
              </a:rPr>
              <a:t>surface at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 smtClean="0">
                <a:solidFill>
                  <a:srgbClr val="000000"/>
                </a:solidFill>
              </a:rPr>
              <a:t>      the origin of the coordinate system</a:t>
            </a:r>
            <a:r>
              <a:rPr lang="en-US" sz="2300" dirty="0" smtClean="0">
                <a:solidFill>
                  <a:srgbClr val="000000"/>
                </a:solidFill>
              </a:rPr>
              <a:t>:</a:t>
            </a:r>
            <a:endParaRPr lang="en-US" sz="23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161" y="3788944"/>
            <a:ext cx="3644839" cy="293171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984421"/>
              </p:ext>
            </p:extLst>
          </p:nvPr>
        </p:nvGraphicFramePr>
        <p:xfrm>
          <a:off x="2304863" y="1730844"/>
          <a:ext cx="1416798" cy="667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4" imgW="647700" imgH="304800" progId="Equation.3">
                  <p:embed/>
                </p:oleObj>
              </mc:Choice>
              <mc:Fallback>
                <p:oleObj name="Equation" r:id="rId4" imgW="6477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4863" y="1730844"/>
                        <a:ext cx="1416798" cy="667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3816"/>
              </p:ext>
            </p:extLst>
          </p:nvPr>
        </p:nvGraphicFramePr>
        <p:xfrm>
          <a:off x="62262" y="5341959"/>
          <a:ext cx="5516650" cy="8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6" imgW="3213100" imgH="482600" progId="Equation.3">
                  <p:embed/>
                </p:oleObj>
              </mc:Choice>
              <mc:Fallback>
                <p:oleObj name="Equation" r:id="rId6" imgW="3213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262" y="5341959"/>
                        <a:ext cx="5516650" cy="8285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 cmpd="sng">
                        <a:solidFill>
                          <a:schemeClr val="tx2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5085987" y="6207902"/>
            <a:ext cx="280561" cy="40445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217130" y="5354410"/>
            <a:ext cx="348642" cy="86594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21798" y="6372006"/>
            <a:ext cx="43585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rgbClr val="FF0000"/>
                </a:solidFill>
              </a:rPr>
              <a:t>The constant value of the flux!!!</a:t>
            </a:r>
            <a:endParaRPr lang="en-US" sz="2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74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7356"/>
            <a:ext cx="9086916" cy="769459"/>
          </a:xfrm>
        </p:spPr>
        <p:txBody>
          <a:bodyPr/>
          <a:lstStyle/>
          <a:p>
            <a:r>
              <a:rPr lang="en-US" sz="4800" dirty="0" smtClean="0"/>
              <a:t>To which surface does it applies?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4250"/>
            <a:ext cx="3847484" cy="4571999"/>
          </a:xfrm>
          <a:ln>
            <a:noFill/>
          </a:ln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200" dirty="0" smtClean="0">
                <a:solidFill>
                  <a:srgbClr val="0000FF"/>
                </a:solidFill>
              </a:rPr>
              <a:t>The flux through a close surface </a:t>
            </a:r>
            <a:r>
              <a:rPr lang="en-US" sz="2200" dirty="0" smtClean="0">
                <a:solidFill>
                  <a:srgbClr val="0000FF"/>
                </a:solidFill>
              </a:rPr>
              <a:t>not containing any charge is null: each external field incoming line, also gets out of the closed surface</a:t>
            </a:r>
          </a:p>
          <a:p>
            <a:pPr>
              <a:spcBef>
                <a:spcPts val="3000"/>
              </a:spcBef>
              <a:buFont typeface="+mj-lt"/>
              <a:buAutoNum type="arabicPeriod"/>
            </a:pPr>
            <a:r>
              <a:rPr lang="en-US" sz="2200" dirty="0" smtClean="0">
                <a:solidFill>
                  <a:srgbClr val="0000FF"/>
                </a:solidFill>
              </a:rPr>
              <a:t>We already showed that the q/</a:t>
            </a:r>
            <a:r>
              <a:rPr lang="en-US" sz="22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e</a:t>
            </a:r>
            <a:r>
              <a:rPr lang="en-US" sz="2200" baseline="-25000" dirty="0" smtClean="0">
                <a:solidFill>
                  <a:srgbClr val="0000FF"/>
                </a:solidFill>
              </a:rPr>
              <a:t>0</a:t>
            </a:r>
            <a:r>
              <a:rPr lang="en-US" sz="2200" dirty="0" smtClean="0">
                <a:solidFill>
                  <a:srgbClr val="0000FF"/>
                </a:solidFill>
              </a:rPr>
              <a:t> result is valid for a spherical Gauss’ surface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083"/>
          <a:stretch/>
        </p:blipFill>
        <p:spPr>
          <a:xfrm>
            <a:off x="3740475" y="1781324"/>
            <a:ext cx="5383794" cy="3666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120" y="6273203"/>
            <a:ext cx="848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The constant flux applies to ANY closed </a:t>
            </a:r>
            <a:r>
              <a:rPr lang="en-US" sz="2800" b="1" dirty="0" smtClean="0">
                <a:solidFill>
                  <a:srgbClr val="FF0000"/>
                </a:solidFill>
              </a:rPr>
              <a:t>surface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2022"/>
            <a:ext cx="2133600" cy="365125"/>
          </a:xfrm>
        </p:spPr>
        <p:txBody>
          <a:bodyPr/>
          <a:lstStyle/>
          <a:p>
            <a:fld id="{B51EACD6-A525-4B49-8009-7F09B4461B46}" type="slidenum">
              <a:rPr lang="en-US" smtClean="0"/>
              <a:t>19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451" y="796035"/>
            <a:ext cx="8960792" cy="709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 smtClean="0">
                <a:solidFill>
                  <a:srgbClr val="000000"/>
                </a:solidFill>
              </a:rPr>
              <a:t>We want to find out if the above result is only valid for a spherical closed surface or if it can also apply to some other Gauss’ surfaces. </a:t>
            </a:r>
            <a:endParaRPr lang="en-US" sz="2300" dirty="0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341" y="5472614"/>
            <a:ext cx="8991600" cy="758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3"/>
            </a:pPr>
            <a:r>
              <a:rPr lang="en-US" sz="2200" dirty="0" smtClean="0">
                <a:solidFill>
                  <a:srgbClr val="0000FF"/>
                </a:solidFill>
              </a:rPr>
              <a:t>We can split any surface as a sphere containing the charge and the rest of the surface with an hollow sphere, the charge being outside</a:t>
            </a:r>
            <a:endParaRPr lang="en-US" sz="2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4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41978"/>
            <a:ext cx="7691719" cy="907396"/>
          </a:xfrm>
        </p:spPr>
        <p:txBody>
          <a:bodyPr/>
          <a:lstStyle/>
          <a:p>
            <a:r>
              <a:rPr lang="en-US" sz="4800" dirty="0" smtClean="0"/>
              <a:t>The Maxwell equations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32575" y="6435725"/>
            <a:ext cx="2133600" cy="365125"/>
          </a:xfrm>
        </p:spPr>
        <p:txBody>
          <a:bodyPr/>
          <a:lstStyle/>
          <a:p>
            <a:fld id="{B51EACD6-A525-4B49-8009-7F09B4461B46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163200"/>
            <a:ext cx="9144000" cy="3244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set of 4 differential equations completely determining: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</a:rPr>
              <a:t>How charges produce electric (E) or magnetic (B) fields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</a:rPr>
              <a:t>How the variation of an E (or a B) field generates a B (or an E</a:t>
            </a:r>
            <a:r>
              <a:rPr lang="en-US" dirty="0">
                <a:solidFill>
                  <a:srgbClr val="0000FF"/>
                </a:solidFill>
              </a:rPr>
              <a:t>) field </a:t>
            </a:r>
            <a:endParaRPr lang="en-US" dirty="0" smtClean="0">
              <a:solidFill>
                <a:srgbClr val="0000F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</a:rPr>
              <a:t>How the fields affect the motion of charges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020262"/>
              </p:ext>
            </p:extLst>
          </p:nvPr>
        </p:nvGraphicFramePr>
        <p:xfrm>
          <a:off x="928183" y="3725926"/>
          <a:ext cx="2549752" cy="2843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Equation" r:id="rId3" imgW="1435100" imgH="1600200" progId="Equation.3">
                  <p:embed/>
                </p:oleObj>
              </mc:Choice>
              <mc:Fallback>
                <p:oleObj name="Equation" r:id="rId3" imgW="1435100" imgH="160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8183" y="3725926"/>
                        <a:ext cx="2549752" cy="2843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809804"/>
              </p:ext>
            </p:extLst>
          </p:nvPr>
        </p:nvGraphicFramePr>
        <p:xfrm>
          <a:off x="3697611" y="3870226"/>
          <a:ext cx="660590" cy="2683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name="Equation" r:id="rId5" imgW="203200" imgH="825500" progId="Equation.3">
                  <p:embed/>
                </p:oleObj>
              </mc:Choice>
              <mc:Fallback>
                <p:oleObj name="Equation" r:id="rId5" imgW="203200" imgH="825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97611" y="3870226"/>
                        <a:ext cx="660590" cy="2683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464798"/>
              </p:ext>
            </p:extLst>
          </p:nvPr>
        </p:nvGraphicFramePr>
        <p:xfrm>
          <a:off x="4845149" y="3799925"/>
          <a:ext cx="3970337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Equation" r:id="rId7" imgW="2235200" imgH="1549400" progId="Equation.3">
                  <p:embed/>
                </p:oleObj>
              </mc:Choice>
              <mc:Fallback>
                <p:oleObj name="Equation" r:id="rId7" imgW="2235200" imgH="154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45149" y="3799925"/>
                        <a:ext cx="3970337" cy="275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1785" y="3798076"/>
            <a:ext cx="3669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i</a:t>
            </a:r>
            <a:r>
              <a:rPr lang="en-US" sz="2200" b="1" dirty="0" smtClean="0"/>
              <a:t>)</a:t>
            </a:r>
            <a:endParaRPr lang="en-US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0306" y="4643130"/>
            <a:ext cx="4552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ii)</a:t>
            </a:r>
            <a:endParaRPr lang="en-US" sz="2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0740" y="5286162"/>
            <a:ext cx="5435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iii)</a:t>
            </a:r>
            <a:endParaRPr lang="en-US" sz="2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9943" y="5942543"/>
            <a:ext cx="5107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iv)</a:t>
            </a:r>
            <a:endParaRPr lang="en-US" sz="2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5472" y="3045114"/>
            <a:ext cx="2518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Differential form</a:t>
            </a:r>
            <a:endParaRPr lang="en-US" sz="24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5076045" y="3125364"/>
            <a:ext cx="1994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Integral form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296453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29365"/>
            <a:ext cx="7691719" cy="469812"/>
          </a:xfrm>
        </p:spPr>
        <p:txBody>
          <a:bodyPr/>
          <a:lstStyle/>
          <a:p>
            <a:r>
              <a:rPr lang="en-US" sz="4800" dirty="0" smtClean="0"/>
              <a:t>Gauss’ law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850" y="909112"/>
            <a:ext cx="8960149" cy="54763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 </a:t>
            </a:r>
            <a:r>
              <a:rPr lang="en-US" dirty="0" smtClean="0">
                <a:solidFill>
                  <a:schemeClr val="tx1"/>
                </a:solidFill>
              </a:rPr>
              <a:t>the superposition </a:t>
            </a:r>
            <a:r>
              <a:rPr lang="en-US" dirty="0" smtClean="0">
                <a:solidFill>
                  <a:schemeClr val="tx1"/>
                </a:solidFill>
              </a:rPr>
              <a:t>principle, the above result is valid not only for a point charge, but for any charge distribution </a:t>
            </a:r>
          </a:p>
          <a:p>
            <a:pPr>
              <a:buFont typeface="Lucida Grande"/>
              <a:buChar char="⇒"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law depends only on the total charge enclosed in the surface</a:t>
            </a:r>
          </a:p>
          <a:p>
            <a:r>
              <a:rPr lang="en-US" u="sng" dirty="0" smtClean="0">
                <a:solidFill>
                  <a:schemeClr val="tx1"/>
                </a:solidFill>
              </a:rPr>
              <a:t>Gauss’ law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The flux of an electric field through ANY closed surfaces S is given by the total charge, constant, enclosed in that surface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And using Flux-divergence theorem: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90602"/>
              </p:ext>
            </p:extLst>
          </p:nvPr>
        </p:nvGraphicFramePr>
        <p:xfrm>
          <a:off x="2643272" y="3924145"/>
          <a:ext cx="2066084" cy="889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Equation" r:id="rId3" imgW="1003300" imgH="431800" progId="Equation.3">
                  <p:embed/>
                </p:oleObj>
              </mc:Choice>
              <mc:Fallback>
                <p:oleObj name="Equation" r:id="rId3" imgW="1003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43272" y="3924145"/>
                        <a:ext cx="2066084" cy="889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835211"/>
              </p:ext>
            </p:extLst>
          </p:nvPr>
        </p:nvGraphicFramePr>
        <p:xfrm>
          <a:off x="2705527" y="5363538"/>
          <a:ext cx="1509323" cy="986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Equation" r:id="rId5" imgW="660400" imgH="431800" progId="Equation.3">
                  <p:embed/>
                </p:oleObj>
              </mc:Choice>
              <mc:Fallback>
                <p:oleObj name="Equation" r:id="rId5" imgW="660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05527" y="5363538"/>
                        <a:ext cx="1509323" cy="986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70204" y="6264055"/>
            <a:ext cx="59323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We reached the first Maxwell’s equation!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8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886" y="-84286"/>
            <a:ext cx="8093199" cy="840804"/>
          </a:xfrm>
        </p:spPr>
        <p:txBody>
          <a:bodyPr/>
          <a:lstStyle/>
          <a:p>
            <a:r>
              <a:rPr lang="en-US" sz="4800" dirty="0" smtClean="0"/>
              <a:t>Conditions of applicability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6134"/>
            <a:ext cx="9144000" cy="6001866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chemeClr val="tx1"/>
                </a:solidFill>
              </a:rPr>
              <a:t>We exploited the 1/r</a:t>
            </a:r>
            <a:r>
              <a:rPr lang="en-US" sz="2300" baseline="30000" dirty="0" smtClean="0">
                <a:solidFill>
                  <a:schemeClr val="tx1"/>
                </a:solidFill>
              </a:rPr>
              <a:t>2</a:t>
            </a:r>
            <a:r>
              <a:rPr lang="en-US" sz="2300" dirty="0" smtClean="0">
                <a:solidFill>
                  <a:schemeClr val="tx1"/>
                </a:solidFill>
              </a:rPr>
              <a:t> nature of the Coulomb’s law to derive Gauss’ law. The empirical </a:t>
            </a:r>
            <a:r>
              <a:rPr lang="en-US" sz="2300" dirty="0" smtClean="0">
                <a:solidFill>
                  <a:schemeClr val="tx1"/>
                </a:solidFill>
              </a:rPr>
              <a:t>conditions of </a:t>
            </a:r>
            <a:r>
              <a:rPr lang="en-US" sz="2300" dirty="0" smtClean="0">
                <a:solidFill>
                  <a:schemeClr val="tx1"/>
                </a:solidFill>
              </a:rPr>
              <a:t>this law </a:t>
            </a:r>
            <a:r>
              <a:rPr lang="en-US" sz="2300" dirty="0" smtClean="0">
                <a:solidFill>
                  <a:schemeClr val="tx1"/>
                </a:solidFill>
              </a:rPr>
              <a:t>are therefore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smtClean="0">
                <a:solidFill>
                  <a:schemeClr val="tx1"/>
                </a:solidFill>
              </a:rPr>
              <a:t>the same as for the Coulomb’s law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Static charges </a:t>
            </a:r>
            <a:r>
              <a:rPr lang="en-US" dirty="0" smtClean="0">
                <a:solidFill>
                  <a:srgbClr val="0000FF"/>
                </a:solidFill>
              </a:rPr>
              <a:t>in classical systems </a:t>
            </a:r>
            <a:r>
              <a:rPr lang="en-US" dirty="0" smtClean="0">
                <a:solidFill>
                  <a:srgbClr val="0000FF"/>
                </a:solidFill>
              </a:rPr>
              <a:t>at equilibrium</a:t>
            </a:r>
          </a:p>
          <a:p>
            <a:r>
              <a:rPr lang="en-US" sz="2300" dirty="0" smtClean="0">
                <a:solidFill>
                  <a:srgbClr val="000000"/>
                </a:solidFill>
              </a:rPr>
              <a:t>Although Gauss’ law applies to ANY closed surface, it is only useful in experiments (problems) with </a:t>
            </a:r>
            <a:r>
              <a:rPr lang="en-US" sz="2300" u="sng" dirty="0" smtClean="0">
                <a:solidFill>
                  <a:srgbClr val="000000"/>
                </a:solidFill>
              </a:rPr>
              <a:t>symmetries </a:t>
            </a:r>
            <a:r>
              <a:rPr lang="en-US" sz="2300" u="sng" dirty="0" smtClean="0">
                <a:solidFill>
                  <a:srgbClr val="000000"/>
                </a:solidFill>
              </a:rPr>
              <a:t>to </a:t>
            </a:r>
            <a:r>
              <a:rPr lang="en-US" sz="2300" u="sng" dirty="0" smtClean="0">
                <a:solidFill>
                  <a:srgbClr val="000000"/>
                </a:solidFill>
              </a:rPr>
              <a:t>be exploited</a:t>
            </a:r>
            <a:endParaRPr lang="en-US" sz="2300" u="sng" dirty="0" smtClean="0">
              <a:solidFill>
                <a:srgbClr val="000000"/>
              </a:solidFill>
            </a:endParaRPr>
          </a:p>
          <a:p>
            <a:pPr marL="457200" lvl="1" indent="0">
              <a:spcBef>
                <a:spcPts val="1800"/>
              </a:spcBef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The FLUX is independent of S, but the ELECTRIC field is NOT.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The E-field depends </a:t>
            </a:r>
            <a:r>
              <a:rPr lang="en-US" dirty="0" smtClean="0">
                <a:solidFill>
                  <a:srgbClr val="008000"/>
                </a:solidFill>
              </a:rPr>
              <a:t>on the charge distribution </a:t>
            </a:r>
            <a:r>
              <a:rPr lang="en-US" sz="21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r</a:t>
            </a:r>
            <a:r>
              <a:rPr lang="en-US" dirty="0" smtClean="0">
                <a:solidFill>
                  <a:srgbClr val="008000"/>
                </a:solidFill>
              </a:rPr>
              <a:t> enclosed </a:t>
            </a:r>
            <a:r>
              <a:rPr lang="en-US" dirty="0" smtClean="0">
                <a:solidFill>
                  <a:srgbClr val="008000"/>
                </a:solidFill>
              </a:rPr>
              <a:t>in </a:t>
            </a:r>
            <a:r>
              <a:rPr lang="en-US" dirty="0">
                <a:solidFill>
                  <a:srgbClr val="008000"/>
                </a:solidFill>
              </a:rPr>
              <a:t>S</a:t>
            </a:r>
            <a:r>
              <a:rPr lang="en-US" dirty="0" smtClean="0">
                <a:solidFill>
                  <a:srgbClr val="008000"/>
                </a:solidFill>
              </a:rPr>
              <a:t>. Gauss’ law can only be used to find it if </a:t>
            </a:r>
            <a:r>
              <a:rPr lang="en-US" sz="21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r </a:t>
            </a:r>
            <a:r>
              <a:rPr lang="en-US" dirty="0" smtClean="0">
                <a:solidFill>
                  <a:srgbClr val="008000"/>
                </a:solidFill>
              </a:rPr>
              <a:t>has symmetries that allow to bring E out of the integral. </a:t>
            </a:r>
            <a:r>
              <a:rPr lang="en-US" dirty="0" smtClean="0">
                <a:solidFill>
                  <a:srgbClr val="008000"/>
                </a:solidFill>
              </a:rPr>
              <a:t>Like for </a:t>
            </a:r>
            <a:r>
              <a:rPr lang="en-US" dirty="0" smtClean="0">
                <a:solidFill>
                  <a:srgbClr val="008000"/>
                </a:solidFill>
              </a:rPr>
              <a:t>Coulomb’s </a:t>
            </a:r>
            <a:r>
              <a:rPr lang="en-US" dirty="0" smtClean="0">
                <a:solidFill>
                  <a:srgbClr val="008000"/>
                </a:solidFill>
              </a:rPr>
              <a:t>law, </a:t>
            </a:r>
            <a:r>
              <a:rPr lang="en-US" sz="21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r</a:t>
            </a:r>
            <a:r>
              <a:rPr lang="en-US" dirty="0" smtClean="0">
                <a:solidFill>
                  <a:srgbClr val="008000"/>
                </a:solidFill>
              </a:rPr>
              <a:t> must be known.</a:t>
            </a:r>
            <a:endParaRPr lang="en-US" dirty="0" smtClean="0">
              <a:solidFill>
                <a:srgbClr val="008000"/>
              </a:solidFill>
            </a:endParaRPr>
          </a:p>
          <a:p>
            <a:pPr>
              <a:spcBef>
                <a:spcPts val="3000"/>
              </a:spcBef>
            </a:pPr>
            <a:r>
              <a:rPr lang="en-US" sz="2300" dirty="0" smtClean="0">
                <a:solidFill>
                  <a:srgbClr val="000000"/>
                </a:solidFill>
              </a:rPr>
              <a:t>Asymptotically, the charge distribution becomes irrelevant and can be considered as a point charge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Will be proved later…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7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1328"/>
            <a:ext cx="7691719" cy="712383"/>
          </a:xfrm>
        </p:spPr>
        <p:txBody>
          <a:bodyPr/>
          <a:lstStyle/>
          <a:p>
            <a:r>
              <a:rPr lang="en-US" sz="4800" dirty="0" smtClean="0"/>
              <a:t>What does it add?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46745"/>
            <a:ext cx="9129728" cy="5936544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chemeClr val="tx1"/>
                </a:solidFill>
              </a:rPr>
              <a:t>While the </a:t>
            </a:r>
            <a:r>
              <a:rPr lang="en-US" sz="2300" dirty="0" smtClean="0">
                <a:solidFill>
                  <a:schemeClr val="tx1"/>
                </a:solidFill>
              </a:rPr>
              <a:t>Gauss’ law inherits </a:t>
            </a:r>
            <a:r>
              <a:rPr lang="en-US" sz="2300" dirty="0" smtClean="0">
                <a:solidFill>
                  <a:schemeClr val="tx1"/>
                </a:solidFill>
              </a:rPr>
              <a:t>of </a:t>
            </a:r>
            <a:r>
              <a:rPr lang="en-US" sz="2300" dirty="0" smtClean="0">
                <a:solidFill>
                  <a:schemeClr val="tx1"/>
                </a:solidFill>
              </a:rPr>
              <a:t>a similar </a:t>
            </a:r>
            <a:r>
              <a:rPr lang="en-US" sz="2300" dirty="0" smtClean="0">
                <a:solidFill>
                  <a:schemeClr val="tx1"/>
                </a:solidFill>
              </a:rPr>
              <a:t>domain of applicability as the Coulomb’s law, it nevertheless constitutes an extension </a:t>
            </a:r>
            <a:r>
              <a:rPr lang="en-US" sz="2300" dirty="0" smtClean="0">
                <a:solidFill>
                  <a:schemeClr val="tx1"/>
                </a:solidFill>
              </a:rPr>
              <a:t>because</a:t>
            </a:r>
            <a:r>
              <a:rPr lang="en-US" sz="2300" dirty="0" smtClean="0">
                <a:solidFill>
                  <a:schemeClr val="tx1"/>
                </a:solidFill>
              </a:rPr>
              <a:t>:</a:t>
            </a:r>
            <a:endParaRPr lang="en-US" sz="2300" dirty="0" smtClean="0">
              <a:solidFill>
                <a:schemeClr val="tx1"/>
              </a:solidFill>
            </a:endParaRPr>
          </a:p>
          <a:p>
            <a:pPr lvl="1">
              <a:buClrTx/>
              <a:buFont typeface="+mj-lt"/>
              <a:buAutoNum type="arabicPeriod"/>
            </a:pPr>
            <a:r>
              <a:rPr lang="en-US" sz="2100" dirty="0" smtClean="0">
                <a:solidFill>
                  <a:srgbClr val="0000FF"/>
                </a:solidFill>
              </a:rPr>
              <a:t>It can be applied to any electrostatics </a:t>
            </a:r>
            <a:r>
              <a:rPr lang="en-US" sz="2100" dirty="0" smtClean="0">
                <a:solidFill>
                  <a:srgbClr val="0000FF"/>
                </a:solidFill>
              </a:rPr>
              <a:t>system at </a:t>
            </a:r>
            <a:r>
              <a:rPr lang="en-US" sz="2100" dirty="0" smtClean="0">
                <a:solidFill>
                  <a:srgbClr val="0000FF"/>
                </a:solidFill>
              </a:rPr>
              <a:t>equilibrium, and not just to Coulomb’s like experiments</a:t>
            </a:r>
          </a:p>
          <a:p>
            <a:pPr lvl="2">
              <a:spcBef>
                <a:spcPts val="600"/>
              </a:spcBef>
            </a:pPr>
            <a:r>
              <a:rPr lang="en-US" sz="1900" dirty="0" smtClean="0">
                <a:solidFill>
                  <a:srgbClr val="660066"/>
                </a:solidFill>
              </a:rPr>
              <a:t>E.g.: Capacitors, E outside sources, etc.</a:t>
            </a:r>
          </a:p>
          <a:p>
            <a:pPr lvl="1">
              <a:spcBef>
                <a:spcPts val="1800"/>
              </a:spcBef>
              <a:buClrTx/>
              <a:buFont typeface="+mj-lt"/>
              <a:buAutoNum type="arabicPeriod"/>
            </a:pPr>
            <a:r>
              <a:rPr lang="en-US" sz="2100" dirty="0" smtClean="0">
                <a:solidFill>
                  <a:srgbClr val="0000FF"/>
                </a:solidFill>
              </a:rPr>
              <a:t>The electric field is not anymore expressed as the global effect of the equilibrium of a full system, but rather as the effect of a </a:t>
            </a:r>
            <a:r>
              <a:rPr lang="en-US" sz="2100" dirty="0" smtClean="0">
                <a:solidFill>
                  <a:srgbClr val="0000FF"/>
                </a:solidFill>
              </a:rPr>
              <a:t>charge distribution on a point and its </a:t>
            </a:r>
            <a:r>
              <a:rPr lang="en-US" sz="2100" dirty="0" smtClean="0">
                <a:solidFill>
                  <a:srgbClr val="FF0000"/>
                </a:solidFill>
              </a:rPr>
              <a:t>vicinity</a:t>
            </a:r>
            <a:endParaRPr lang="en-US" sz="2100" dirty="0">
              <a:solidFill>
                <a:srgbClr val="0000FF"/>
              </a:solidFill>
            </a:endParaRPr>
          </a:p>
          <a:p>
            <a:pPr lvl="2">
              <a:spcBef>
                <a:spcPts val="600"/>
              </a:spcBef>
            </a:pPr>
            <a:r>
              <a:rPr lang="en-US" sz="1900" dirty="0" smtClean="0">
                <a:solidFill>
                  <a:srgbClr val="008000"/>
                </a:solidFill>
              </a:rPr>
              <a:t> This is an extra structure added by the Flux-Divergence theorem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300" dirty="0" smtClean="0">
                <a:solidFill>
                  <a:srgbClr val="FF0000"/>
                </a:solidFill>
              </a:rPr>
              <a:t>	    </a:t>
            </a:r>
            <a:r>
              <a:rPr lang="en-US" sz="23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300" dirty="0" smtClean="0">
                <a:solidFill>
                  <a:srgbClr val="FF0000"/>
                </a:solidFill>
                <a:sym typeface="Wingdings"/>
              </a:rPr>
              <a:t>  </a:t>
            </a:r>
            <a:r>
              <a:rPr lang="en-US" sz="2300" dirty="0" smtClean="0">
                <a:solidFill>
                  <a:srgbClr val="FF0000"/>
                </a:solidFill>
              </a:rPr>
              <a:t>Differential equation</a:t>
            </a:r>
          </a:p>
          <a:p>
            <a:pPr lvl="1">
              <a:spcBef>
                <a:spcPts val="1800"/>
              </a:spcBef>
            </a:pPr>
            <a:r>
              <a:rPr lang="en-US" sz="2100" dirty="0" smtClean="0">
                <a:solidFill>
                  <a:srgbClr val="0000FF"/>
                </a:solidFill>
              </a:rPr>
              <a:t>Outside the source, the field is now well defined:</a:t>
            </a:r>
          </a:p>
          <a:p>
            <a:pPr lvl="1">
              <a:spcBef>
                <a:spcPts val="1800"/>
              </a:spcBef>
            </a:pPr>
            <a:r>
              <a:rPr lang="en-US" sz="2100" dirty="0" smtClean="0">
                <a:solidFill>
                  <a:srgbClr val="0000FF"/>
                </a:solidFill>
              </a:rPr>
              <a:t>Still need the curl of the electric field to get a complete knowledge of the electric field, as guaranteed by Helmholtz’ theorem </a:t>
            </a:r>
            <a:endParaRPr lang="en-US" sz="2100" dirty="0" smtClean="0">
              <a:solidFill>
                <a:srgbClr val="0000FF"/>
              </a:solidFill>
            </a:endParaRPr>
          </a:p>
          <a:p>
            <a:pPr lvl="2">
              <a:spcBef>
                <a:spcPts val="600"/>
              </a:spcBef>
            </a:pPr>
            <a:r>
              <a:rPr lang="en-US" sz="1900" dirty="0" smtClean="0">
                <a:solidFill>
                  <a:srgbClr val="008000"/>
                </a:solidFill>
              </a:rPr>
              <a:t>Have to possibility to take it non-zero and extend to electrodynamics</a:t>
            </a:r>
            <a:endParaRPr lang="en-US" sz="1900" dirty="0">
              <a:solidFill>
                <a:srgbClr val="008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677771"/>
              </p:ext>
            </p:extLst>
          </p:nvPr>
        </p:nvGraphicFramePr>
        <p:xfrm>
          <a:off x="6553200" y="4978224"/>
          <a:ext cx="1004802" cy="393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3" imgW="584200" imgH="228600" progId="Equation.3">
                  <p:embed/>
                </p:oleObj>
              </mc:Choice>
              <mc:Fallback>
                <p:oleObj name="Equation" r:id="rId3" imgW="584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53200" y="4978224"/>
                        <a:ext cx="1004802" cy="393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95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33233"/>
            <a:ext cx="7691719" cy="641039"/>
          </a:xfrm>
        </p:spPr>
        <p:txBody>
          <a:bodyPr/>
          <a:lstStyle/>
          <a:p>
            <a:r>
              <a:rPr lang="en-US" sz="4800" dirty="0" smtClean="0"/>
              <a:t>Applications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6230"/>
            <a:ext cx="9144000" cy="5647590"/>
          </a:xfrm>
        </p:spPr>
        <p:txBody>
          <a:bodyPr/>
          <a:lstStyle/>
          <a:p>
            <a:r>
              <a:rPr lang="en-US" sz="2300" dirty="0" smtClean="0">
                <a:solidFill>
                  <a:schemeClr val="tx1"/>
                </a:solidFill>
              </a:rPr>
              <a:t>First focus on the integral form of the law (closer to Coulomb)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By choosing a Gauss’ surface S that features the symmetry of the charge distribution, we can significantly simplify a problem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Often consider long cylinder or large plane to exploit cylindrical or planar symmetries</a:t>
            </a:r>
          </a:p>
          <a:p>
            <a:pPr lvl="1"/>
            <a:r>
              <a:rPr lang="en-US" sz="2100" dirty="0" smtClean="0">
                <a:solidFill>
                  <a:srgbClr val="008000"/>
                </a:solidFill>
              </a:rPr>
              <a:t>In realities, side effects are often important to account for, but are difficult in Gauss’ formalism</a:t>
            </a:r>
            <a:endParaRPr lang="en-US" sz="2100" dirty="0">
              <a:solidFill>
                <a:srgbClr val="008000"/>
              </a:solidFill>
            </a:endParaRPr>
          </a:p>
          <a:p>
            <a:pPr lvl="1"/>
            <a:r>
              <a:rPr lang="en-US" sz="2100" dirty="0" smtClean="0">
                <a:solidFill>
                  <a:srgbClr val="008000"/>
                </a:solidFill>
              </a:rPr>
              <a:t>Can use the superposition principle to decompose a distribution into more symmetric elements</a:t>
            </a:r>
            <a:endParaRPr lang="en-US" sz="2100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30" y="5064476"/>
            <a:ext cx="3902244" cy="1656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599" y="4680206"/>
            <a:ext cx="2800313" cy="20975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8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138568"/>
            <a:ext cx="7691719" cy="434230"/>
          </a:xfrm>
        </p:spPr>
        <p:txBody>
          <a:bodyPr/>
          <a:lstStyle/>
          <a:p>
            <a:r>
              <a:rPr lang="en-US" sz="4800" dirty="0" smtClean="0"/>
              <a:t>Math we will build 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34291"/>
            <a:ext cx="8962048" cy="6023709"/>
          </a:xfrm>
        </p:spPr>
        <p:txBody>
          <a:bodyPr>
            <a:normAutofit lnSpcReduction="10000"/>
          </a:bodyPr>
          <a:lstStyle/>
          <a:p>
            <a:r>
              <a:rPr lang="en-US" sz="2300" dirty="0" smtClean="0">
                <a:solidFill>
                  <a:schemeClr val="tx1"/>
                </a:solidFill>
              </a:rPr>
              <a:t>Vectors are abstract entities describing any object satisfying linear conditions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E.g.:</a:t>
            </a:r>
          </a:p>
          <a:p>
            <a:pPr>
              <a:spcBef>
                <a:spcPts val="3000"/>
              </a:spcBef>
            </a:pPr>
            <a:r>
              <a:rPr lang="en-US" sz="2300" dirty="0" smtClean="0">
                <a:solidFill>
                  <a:schemeClr val="tx1"/>
                </a:solidFill>
              </a:rPr>
              <a:t>Vector functions can be differentiated</a:t>
            </a:r>
          </a:p>
          <a:p>
            <a:pPr lvl="1"/>
            <a:r>
              <a:rPr lang="en-US" sz="2100" dirty="0" smtClean="0">
                <a:solidFill>
                  <a:schemeClr val="tx1"/>
                </a:solidFill>
              </a:rPr>
              <a:t>Divergence and curl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 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Can write differential equations for vector fields</a:t>
            </a:r>
          </a:p>
          <a:p>
            <a:pPr>
              <a:spcBef>
                <a:spcPts val="3000"/>
              </a:spcBef>
            </a:pPr>
            <a:r>
              <a:rPr lang="en-US" sz="2300" dirty="0" smtClean="0">
                <a:solidFill>
                  <a:srgbClr val="000000"/>
                </a:solidFill>
              </a:rPr>
              <a:t>The derivative of vector functions can be integrated</a:t>
            </a:r>
          </a:p>
          <a:p>
            <a:pPr lvl="1"/>
            <a:r>
              <a:rPr lang="en-US" sz="2100" dirty="0" smtClean="0">
                <a:solidFill>
                  <a:srgbClr val="0000FF"/>
                </a:solidFill>
              </a:rPr>
              <a:t>Can find vector fields by solving differential equations</a:t>
            </a:r>
          </a:p>
          <a:p>
            <a:pPr>
              <a:spcBef>
                <a:spcPts val="3000"/>
              </a:spcBef>
            </a:pPr>
            <a:r>
              <a:rPr lang="en-US" sz="2300" dirty="0" smtClean="0">
                <a:solidFill>
                  <a:srgbClr val="000000"/>
                </a:solidFill>
              </a:rPr>
              <a:t>Charge and current sources determine how a vector field is varying</a:t>
            </a:r>
          </a:p>
          <a:p>
            <a:pPr>
              <a:buFont typeface="Wingdings" charset="0"/>
              <a:buChar char="è"/>
            </a:pPr>
            <a:r>
              <a:rPr lang="en-US" sz="2300" dirty="0" smtClean="0">
                <a:solidFill>
                  <a:srgbClr val="FF0000"/>
                </a:solidFill>
              </a:rPr>
              <a:t>From a set of boundary conditions, we can fully solve for a vector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smtClean="0">
                <a:solidFill>
                  <a:srgbClr val="FF0000"/>
                </a:solidFill>
              </a:rPr>
              <a:t>     field when the sources are known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379254"/>
              </p:ext>
            </p:extLst>
          </p:nvPr>
        </p:nvGraphicFramePr>
        <p:xfrm>
          <a:off x="1706110" y="1590508"/>
          <a:ext cx="6612142" cy="508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Equation" r:id="rId3" imgW="3632200" imgH="279400" progId="Equation.3">
                  <p:embed/>
                </p:oleObj>
              </mc:Choice>
              <mc:Fallback>
                <p:oleObj name="Equation" r:id="rId3" imgW="36322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6110" y="1590508"/>
                        <a:ext cx="6612142" cy="508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852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03" y="102761"/>
            <a:ext cx="8505383" cy="681722"/>
          </a:xfrm>
        </p:spPr>
        <p:txBody>
          <a:bodyPr/>
          <a:lstStyle/>
          <a:p>
            <a:r>
              <a:rPr lang="en-US" sz="4800" dirty="0" smtClean="0"/>
              <a:t>Problem to solve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71" y="958813"/>
            <a:ext cx="8862152" cy="57820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We want to understand Maxwell’s equations, so we must learn how the derivatives of electric and magnetic fields are related to charge and current sources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Need to find the exact form of the differential equations 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need to give a physics meaning to the terms in the equation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Approach adopted to achieve this: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Start from a practical physics question based on some observations of E&amp;M phenomena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Conduct experiments to extract/induce physics laws expressing the fundamental structure of the observed phenomena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Define new concepts and use new math to generalize the law and apply its generalization to new experiments and new phenomena</a:t>
            </a:r>
          </a:p>
          <a:p>
            <a:pPr lvl="1"/>
            <a:endParaRPr lang="en-US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356771" y="2698910"/>
            <a:ext cx="271145" cy="22830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9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65405"/>
            <a:ext cx="7691719" cy="683845"/>
          </a:xfrm>
        </p:spPr>
        <p:txBody>
          <a:bodyPr/>
          <a:lstStyle/>
          <a:p>
            <a:r>
              <a:rPr lang="en-US" sz="4800" dirty="0" smtClean="0"/>
              <a:t>Classical electrostatics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26" y="3254569"/>
            <a:ext cx="8860253" cy="3551707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Some </a:t>
            </a:r>
            <a:r>
              <a:rPr lang="en-US" sz="2200" dirty="0">
                <a:solidFill>
                  <a:schemeClr val="tx1"/>
                </a:solidFill>
              </a:rPr>
              <a:t>experiments </a:t>
            </a:r>
            <a:r>
              <a:rPr lang="en-US" sz="2200" dirty="0" smtClean="0">
                <a:solidFill>
                  <a:schemeClr val="tx1"/>
                </a:solidFill>
              </a:rPr>
              <a:t>historically played a major role in the conceptual development of E&amp;M. They established the context of E&amp;M: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Macroscopic experiments </a:t>
            </a:r>
            <a:r>
              <a:rPr lang="en-US" sz="20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classical physics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Systems at equilibrium </a:t>
            </a:r>
            <a:r>
              <a:rPr lang="en-US" sz="20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non-relativistic descriptions</a:t>
            </a:r>
          </a:p>
          <a:p>
            <a:pPr lvl="2"/>
            <a:r>
              <a:rPr lang="en-US" sz="1800" dirty="0" smtClean="0">
                <a:solidFill>
                  <a:srgbClr val="008000"/>
                </a:solidFill>
              </a:rPr>
              <a:t>We will realize later that E&amp;M is relativistic…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We thus first only consider electrostatics and </a:t>
            </a:r>
            <a:r>
              <a:rPr lang="en-US" sz="2200" dirty="0" err="1" smtClean="0">
                <a:solidFill>
                  <a:srgbClr val="000000"/>
                </a:solidFill>
              </a:rPr>
              <a:t>magnetostatics</a:t>
            </a:r>
            <a:endParaRPr lang="en-US" sz="2200" dirty="0" smtClean="0">
              <a:solidFill>
                <a:srgbClr val="000000"/>
              </a:solidFill>
            </a:endParaRP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Electric and magnetic fields are decoupled and lead to distinct phenomena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292" y="841865"/>
            <a:ext cx="2540000" cy="2184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8226" y="1001727"/>
            <a:ext cx="6494872" cy="2280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>
                <a:solidFill>
                  <a:srgbClr val="000000"/>
                </a:solidFill>
              </a:rPr>
              <a:t>Observations</a:t>
            </a:r>
            <a:r>
              <a:rPr lang="en-US" dirty="0" smtClean="0">
                <a:solidFill>
                  <a:srgbClr val="000000"/>
                </a:solidFill>
              </a:rPr>
              <a:t>: there is an invisible force between two charged bodies that attract or repulse each other under certain circumstances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Use </a:t>
            </a:r>
            <a:r>
              <a:rPr lang="en-US" u="sng" dirty="0" smtClean="0">
                <a:solidFill>
                  <a:srgbClr val="FF0000"/>
                </a:solidFill>
              </a:rPr>
              <a:t>experiments</a:t>
            </a:r>
            <a:r>
              <a:rPr lang="en-US" dirty="0" smtClean="0">
                <a:solidFill>
                  <a:srgbClr val="FF0000"/>
                </a:solidFill>
              </a:rPr>
              <a:t> to quantify the force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between two charged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83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-59382"/>
            <a:ext cx="7691719" cy="826535"/>
          </a:xfrm>
        </p:spPr>
        <p:txBody>
          <a:bodyPr/>
          <a:lstStyle/>
          <a:p>
            <a:r>
              <a:rPr lang="en-US" sz="4800" dirty="0" smtClean="0"/>
              <a:t>Coulomb’s law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828" y="830499"/>
            <a:ext cx="8816032" cy="457199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Coulomb’s law is at the origin (after generalization, as we will see) of the first Maxwell’s equation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It is an </a:t>
            </a:r>
            <a:r>
              <a:rPr lang="en-US" b="1" dirty="0" smtClean="0">
                <a:solidFill>
                  <a:srgbClr val="FF0000"/>
                </a:solidFill>
              </a:rPr>
              <a:t>empirical relationship </a:t>
            </a:r>
            <a:r>
              <a:rPr lang="en-US" dirty="0" smtClean="0">
                <a:solidFill>
                  <a:srgbClr val="000000"/>
                </a:solidFill>
              </a:rPr>
              <a:t>telling you what is the </a:t>
            </a:r>
            <a:r>
              <a:rPr lang="en-US" u="sng" dirty="0" smtClean="0">
                <a:solidFill>
                  <a:srgbClr val="000000"/>
                </a:solidFill>
              </a:rPr>
              <a:t>force</a:t>
            </a:r>
            <a:r>
              <a:rPr lang="en-US" dirty="0" smtClean="0">
                <a:solidFill>
                  <a:srgbClr val="000000"/>
                </a:solidFill>
              </a:rPr>
              <a:t> two </a:t>
            </a:r>
            <a:r>
              <a:rPr lang="en-US" u="sng" dirty="0" smtClean="0">
                <a:solidFill>
                  <a:srgbClr val="000000"/>
                </a:solidFill>
              </a:rPr>
              <a:t>charges</a:t>
            </a:r>
            <a:r>
              <a:rPr lang="en-US" dirty="0" smtClean="0">
                <a:solidFill>
                  <a:srgbClr val="000000"/>
                </a:solidFill>
              </a:rPr>
              <a:t> are exerting on each others when the system is at </a:t>
            </a:r>
            <a:r>
              <a:rPr lang="en-US" u="sng" dirty="0" smtClean="0">
                <a:solidFill>
                  <a:srgbClr val="000000"/>
                </a:solidFill>
              </a:rPr>
              <a:t>equilibrium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363680"/>
              </p:ext>
            </p:extLst>
          </p:nvPr>
        </p:nvGraphicFramePr>
        <p:xfrm>
          <a:off x="2957005" y="2765339"/>
          <a:ext cx="3137413" cy="1015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3" imgW="1333500" imgH="431800" progId="Equation.3">
                  <p:embed/>
                </p:oleObj>
              </mc:Choice>
              <mc:Fallback>
                <p:oleObj name="Equation" r:id="rId3" imgW="13335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7005" y="2765339"/>
                        <a:ext cx="3137413" cy="10159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4993" y="3724184"/>
            <a:ext cx="2685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Actual experiment</a:t>
            </a: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44" y="4270800"/>
            <a:ext cx="3225800" cy="2527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46471" y="3724184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Idealized experiment</a:t>
            </a:r>
            <a:endParaRPr lang="en-US" sz="2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7937" y="4270800"/>
            <a:ext cx="2796161" cy="25273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30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-78835"/>
            <a:ext cx="7993303" cy="883611"/>
          </a:xfrm>
        </p:spPr>
        <p:txBody>
          <a:bodyPr/>
          <a:lstStyle/>
          <a:p>
            <a:r>
              <a:rPr lang="en-US" sz="4800" dirty="0" smtClean="0"/>
              <a:t>Conditions of applicability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2" y="860035"/>
            <a:ext cx="9101188" cy="352310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 experimental setup from which the law has been extracted reveals the conditions in which this law applies, i.e. </a:t>
            </a:r>
            <a:r>
              <a:rPr lang="en-US" u="sng" dirty="0" smtClean="0">
                <a:solidFill>
                  <a:srgbClr val="000000"/>
                </a:solidFill>
              </a:rPr>
              <a:t>the limits in the applicability of the law:</a:t>
            </a:r>
          </a:p>
          <a:p>
            <a:pPr lvl="1">
              <a:buClrTx/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Charges are kept in fixed positions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solidFill>
                  <a:srgbClr val="660066"/>
                </a:solidFill>
              </a:rPr>
              <a:t>Currents would correspond to different phenomena and laws</a:t>
            </a:r>
          </a:p>
          <a:p>
            <a:pPr lvl="1">
              <a:spcBef>
                <a:spcPts val="1800"/>
              </a:spcBef>
              <a:buClrTx/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A mechanical force is used to establish the equilibrium, thus avoiding the acceleration of the charge</a:t>
            </a:r>
          </a:p>
          <a:p>
            <a:pPr lvl="1">
              <a:spcBef>
                <a:spcPts val="1800"/>
              </a:spcBef>
              <a:buClrTx/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Classical physics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263" y="4029637"/>
            <a:ext cx="3670300" cy="22098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99790" y="4211801"/>
            <a:ext cx="5265917" cy="2705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è"/>
            </a:pPr>
            <a:r>
              <a:rPr lang="en-US" b="1" dirty="0" smtClean="0">
                <a:solidFill>
                  <a:srgbClr val="FF0000"/>
                </a:solidFill>
                <a:sym typeface="Wingdings"/>
              </a:rPr>
              <a:t>This is the underlying physics structure of Coulomb’s law</a:t>
            </a:r>
          </a:p>
          <a:p>
            <a:pPr>
              <a:buFont typeface="Wingdings" charset="0"/>
              <a:buChar char="è"/>
            </a:pPr>
            <a:r>
              <a:rPr lang="en-US" b="1" dirty="0" smtClean="0">
                <a:solidFill>
                  <a:srgbClr val="008000"/>
                </a:solidFill>
                <a:sym typeface="Wingdings"/>
              </a:rPr>
              <a:t>This structure will eventually be generalized, extending the formula to different situations, experiments and phenomena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67223"/>
            <a:ext cx="7691719" cy="641039"/>
          </a:xfrm>
        </p:spPr>
        <p:txBody>
          <a:bodyPr/>
          <a:lstStyle/>
          <a:p>
            <a:r>
              <a:rPr lang="en-US" sz="4800" dirty="0" smtClean="0"/>
              <a:t>Structure of the law I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581" y="880575"/>
            <a:ext cx="8835279" cy="5927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Q: Can a charge act on itself?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000000"/>
                </a:solidFill>
              </a:rPr>
              <a:t>A:  It is a force so it must comply with the 3</a:t>
            </a:r>
            <a:r>
              <a:rPr lang="en-US" baseline="30000" dirty="0" smtClean="0">
                <a:solidFill>
                  <a:srgbClr val="000000"/>
                </a:solidFill>
              </a:rPr>
              <a:t>rd</a:t>
            </a:r>
            <a:r>
              <a:rPr lang="en-US" dirty="0" smtClean="0">
                <a:solidFill>
                  <a:srgbClr val="000000"/>
                </a:solidFill>
              </a:rPr>
              <a:t> law of Newton: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      A system can’t moved from action on itself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Q:  What happens if q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 is doubled?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  A:   The force is doubled</a:t>
            </a:r>
          </a:p>
          <a:p>
            <a:pPr>
              <a:buFont typeface="Wingdings" charset="0"/>
              <a:buChar char="è"/>
            </a:pPr>
            <a:r>
              <a:rPr lang="en-US" b="1" dirty="0" smtClean="0">
                <a:solidFill>
                  <a:srgbClr val="FF0000"/>
                </a:solidFill>
              </a:rPr>
              <a:t>Fundamental element of the structure of the theory: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000000"/>
                </a:solidFill>
              </a:rPr>
              <a:t>Superposition principle: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The interaction between any two charges is completely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    unaffected by the presence of others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Q: Which formal structure of the law represents this principle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  <a:sym typeface="Wingdings"/>
              </a:rPr>
              <a:t>  A:   The linearity of vectors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1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350" y="-44845"/>
            <a:ext cx="7691719" cy="1143000"/>
          </a:xfrm>
        </p:spPr>
        <p:txBody>
          <a:bodyPr/>
          <a:lstStyle/>
          <a:p>
            <a:r>
              <a:rPr lang="en-US" sz="4800" dirty="0"/>
              <a:t>Structure of the law </a:t>
            </a:r>
            <a:r>
              <a:rPr lang="en-US" sz="4800" dirty="0" smtClean="0"/>
              <a:t>II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76" y="1070151"/>
            <a:ext cx="8649759" cy="54053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sym typeface="Wingdings"/>
              </a:rPr>
              <a:t>The superposition principle implies an extra 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limitation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in 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the condition of applicability of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Coulomb’s law: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        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The experimental preparation and the final instrumental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       setup must always be made in such a way that individual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i="1" dirty="0" smtClean="0">
                <a:solidFill>
                  <a:srgbClr val="0000FF"/>
                </a:solidFill>
                <a:sym typeface="Wingdings"/>
              </a:rPr>
              <a:t>         charge elements</a:t>
            </a:r>
            <a:r>
              <a:rPr lang="en-US" i="1" baseline="30000" dirty="0" smtClean="0">
                <a:solidFill>
                  <a:srgbClr val="660066"/>
                </a:solidFill>
                <a:sym typeface="Wingdings"/>
              </a:rPr>
              <a:t>*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contribute to the Coulomb’s force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       independently of each others</a:t>
            </a:r>
          </a:p>
          <a:p>
            <a:pPr>
              <a:spcBef>
                <a:spcPts val="3600"/>
              </a:spcBef>
            </a:pPr>
            <a:r>
              <a:rPr lang="en-US" dirty="0" smtClean="0">
                <a:solidFill>
                  <a:srgbClr val="000000"/>
                </a:solidFill>
                <a:sym typeface="Wingdings"/>
              </a:rPr>
              <a:t>Other fundamental structure (properties) of the Coulomb’s law: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sym typeface="Wingdings"/>
              </a:rPr>
              <a:t>The force is radial (act on the line from q</a:t>
            </a:r>
            <a:r>
              <a:rPr lang="en-US" baseline="-25000" dirty="0" smtClean="0">
                <a:solidFill>
                  <a:srgbClr val="000000"/>
                </a:solidFill>
                <a:sym typeface="Wingdings"/>
              </a:rPr>
              <a:t>1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to q</a:t>
            </a:r>
            <a:r>
              <a:rPr lang="en-US" baseline="-25000" dirty="0" smtClean="0">
                <a:solidFill>
                  <a:srgbClr val="000000"/>
                </a:solidFill>
                <a:sym typeface="Wingdings"/>
              </a:rPr>
              <a:t>2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)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  <a:sym typeface="Wingdings"/>
              </a:rPr>
              <a:t>Does it implies a spherical symmetry?</a:t>
            </a:r>
          </a:p>
          <a:p>
            <a:pPr lvl="1">
              <a:spcBef>
                <a:spcPts val="1800"/>
              </a:spcBef>
            </a:pPr>
            <a:r>
              <a:rPr lang="en-US" dirty="0" smtClean="0">
                <a:solidFill>
                  <a:schemeClr val="tx1"/>
                </a:solidFill>
                <a:sym typeface="Wingdings"/>
              </a:rPr>
              <a:t>It is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attractive 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or repulsive (q</a:t>
            </a:r>
            <a:r>
              <a:rPr lang="en-US" baseline="-25000" dirty="0" smtClean="0">
                <a:solidFill>
                  <a:schemeClr val="tx1"/>
                </a:solidFill>
                <a:sym typeface="Wingdings"/>
              </a:rPr>
              <a:t>1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q</a:t>
            </a:r>
            <a:r>
              <a:rPr lang="en-US" baseline="-25000" dirty="0" smtClean="0">
                <a:solidFill>
                  <a:schemeClr val="tx1"/>
                </a:solidFill>
                <a:sym typeface="Wingdings"/>
              </a:rPr>
              <a:t>2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 &gt; 0 or q</a:t>
            </a:r>
            <a:r>
              <a:rPr lang="en-US" baseline="-25000" dirty="0" smtClean="0">
                <a:solidFill>
                  <a:schemeClr val="tx1"/>
                </a:solidFill>
                <a:sym typeface="Wingdings"/>
              </a:rPr>
              <a:t>1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q</a:t>
            </a:r>
            <a:r>
              <a:rPr lang="en-US" baseline="-25000" dirty="0" smtClean="0">
                <a:solidFill>
                  <a:schemeClr val="tx1"/>
                </a:solidFill>
                <a:sym typeface="Wingdings"/>
              </a:rPr>
              <a:t>2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 &lt; 0)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4709" y="6479751"/>
            <a:ext cx="340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* More details on this next slide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6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14262</TotalTime>
  <Words>2129</Words>
  <Application>Microsoft Macintosh PowerPoint</Application>
  <PresentationFormat>On-screen Show (4:3)</PresentationFormat>
  <Paragraphs>241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Venture</vt:lpstr>
      <vt:lpstr>Equation</vt:lpstr>
      <vt:lpstr>Microsoft Equation</vt:lpstr>
      <vt:lpstr>PHY 042:  Electricity and Magnetism</vt:lpstr>
      <vt:lpstr>The Maxwell equations</vt:lpstr>
      <vt:lpstr>Math we will build on</vt:lpstr>
      <vt:lpstr>Problem to solve</vt:lpstr>
      <vt:lpstr>Classical electrostatics</vt:lpstr>
      <vt:lpstr>Coulomb’s law</vt:lpstr>
      <vt:lpstr>Conditions of applicability</vt:lpstr>
      <vt:lpstr>Structure of the law I</vt:lpstr>
      <vt:lpstr>Structure of the law II</vt:lpstr>
      <vt:lpstr>Charge density</vt:lpstr>
      <vt:lpstr>A new object: Electric field</vt:lpstr>
      <vt:lpstr>Inheritance from Coulomb’s</vt:lpstr>
      <vt:lpstr>Fundamental difference</vt:lpstr>
      <vt:lpstr>Advantages of the field concept</vt:lpstr>
      <vt:lpstr>Field Representation</vt:lpstr>
      <vt:lpstr>Gauss’ law: the intuition  I</vt:lpstr>
      <vt:lpstr>Logical steps to follow</vt:lpstr>
      <vt:lpstr>What is the constant value of the flux?</vt:lpstr>
      <vt:lpstr>To which surface does it applies?</vt:lpstr>
      <vt:lpstr>Gauss’ law</vt:lpstr>
      <vt:lpstr>Conditions of applicability</vt:lpstr>
      <vt:lpstr>What does it add?</vt:lpstr>
      <vt:lpstr>Applications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Pierre-Hugues Beauchemin</dc:creator>
  <cp:lastModifiedBy>Pierre-Hugues Beauchemin</cp:lastModifiedBy>
  <cp:revision>149</cp:revision>
  <dcterms:created xsi:type="dcterms:W3CDTF">2012-09-05T14:30:16Z</dcterms:created>
  <dcterms:modified xsi:type="dcterms:W3CDTF">2014-10-23T01:14:32Z</dcterms:modified>
</cp:coreProperties>
</file>