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A36BA-F4A9-9245-B7E2-08605126724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47CBC-A427-9E4D-8451-8F8CF5D41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51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5355A-85CD-BB40-9239-9C9DE25A229B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B2AEC-8778-1F4E-88CE-5F54FCFB8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00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919534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9AF2-21C7-FF46-BDBC-949C2245FE92}" type="datetime1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363286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3214498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6513-F466-0E4A-80A1-87D3EEE6EC1D}" type="datetime1">
              <a:rPr lang="en-US" smtClean="0"/>
              <a:t>10/27/14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1355-ACF3-4042-BB11-E5415FD90E30}" type="datetime1">
              <a:rPr lang="en-US" smtClean="0"/>
              <a:t>10/27/14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9B67-D79B-7E40-9663-6A115124675C}" type="datetime1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2AE7-AB6C-4743-995C-BBE20B84A31D}" type="datetime1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9F11-5229-F141-85F6-6164ECC54874}" type="datetime1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DE2B-F4A9-F24D-97DC-F455ED848BA0}" type="datetime1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ACC3-DB9E-9A4F-B695-725B1C5F4AD4}" type="datetime1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411D0DC-097F-7D47-AB5E-2B564D4B420B}" type="datetime1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FFC8C21-65D4-1B49-953B-629B79799E85}" type="datetime1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263-A5BD-5740-914B-BDC72A2CC787}" type="datetime1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64AB-6586-5C47-B56B-5051DFD86CAA}" type="datetime1">
              <a:rPr lang="en-US" smtClean="0"/>
              <a:t>10/27/14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DC4F-9CC7-8243-B497-E18EB4656FBF}" type="datetime1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A500-E675-2D4D-A313-D002DA1F1AB6}" type="datetime1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3275-DB03-2F4B-BB4D-790777E76D82}" type="datetime1">
              <a:rPr lang="en-US" smtClean="0"/>
              <a:t>10/27/14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D2B071E-B88C-F043-9E90-D64E2099FDB1}" type="datetime1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889"/>
            <a:ext cx="9144000" cy="585019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PHY 042:  Electricity and Magnetism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869272"/>
            <a:ext cx="5724862" cy="715707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Multipole</a:t>
            </a:r>
            <a:r>
              <a:rPr lang="en-US" sz="4000" b="1" dirty="0" smtClean="0"/>
              <a:t> expansion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78815" y="5703548"/>
            <a:ext cx="38087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Prof. Hugo Beauchemin</a:t>
            </a:r>
            <a:endParaRPr lang="en-US" sz="2600" b="1" dirty="0"/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7" y="5301757"/>
            <a:ext cx="1286066" cy="128606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29671" y="1546803"/>
            <a:ext cx="2934824" cy="323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-73662"/>
            <a:ext cx="7691719" cy="888252"/>
          </a:xfrm>
        </p:spPr>
        <p:txBody>
          <a:bodyPr/>
          <a:lstStyle/>
          <a:p>
            <a:r>
              <a:rPr lang="en-US" sz="4800" dirty="0" smtClean="0"/>
              <a:t>Introduction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4590"/>
            <a:ext cx="9144000" cy="6043410"/>
          </a:xfrm>
        </p:spPr>
        <p:txBody>
          <a:bodyPr>
            <a:normAutofit lnSpcReduction="10000"/>
          </a:bodyPr>
          <a:lstStyle/>
          <a:p>
            <a:r>
              <a:rPr lang="en-US" sz="2300" dirty="0" smtClean="0">
                <a:solidFill>
                  <a:srgbClr val="000000"/>
                </a:solidFill>
              </a:rPr>
              <a:t>When we studied Gauss’ law, we saw that the field created by a sphere was the same as the one created by a point charge at the center of the sphere. Why?</a:t>
            </a:r>
          </a:p>
          <a:p>
            <a:pPr>
              <a:spcBef>
                <a:spcPts val="1800"/>
              </a:spcBef>
            </a:pPr>
            <a:r>
              <a:rPr lang="en-US" sz="2300" dirty="0" smtClean="0">
                <a:solidFill>
                  <a:srgbClr val="000000"/>
                </a:solidFill>
              </a:rPr>
              <a:t>Imagine now that we have a cubic charge distribution of small volume a</a:t>
            </a:r>
            <a:r>
              <a:rPr lang="en-US" sz="2300" baseline="30000" dirty="0" smtClean="0">
                <a:solidFill>
                  <a:srgbClr val="000000"/>
                </a:solidFill>
              </a:rPr>
              <a:t>3</a:t>
            </a:r>
            <a:r>
              <a:rPr lang="en-US" sz="2300" dirty="0" smtClean="0">
                <a:solidFill>
                  <a:srgbClr val="000000"/>
                </a:solidFill>
              </a:rPr>
              <a:t> and that an observer is at a position r &gt;&gt; a.</a:t>
            </a:r>
          </a:p>
          <a:p>
            <a:pPr lvl="1">
              <a:spcBef>
                <a:spcPts val="1800"/>
              </a:spcBef>
            </a:pPr>
            <a:r>
              <a:rPr lang="en-US" sz="2100" dirty="0" smtClean="0">
                <a:solidFill>
                  <a:srgbClr val="000000"/>
                </a:solidFill>
              </a:rPr>
              <a:t>Q: What will be the field seen by the observer very far from the cube?</a:t>
            </a:r>
          </a:p>
          <a:p>
            <a:pPr lvl="1"/>
            <a:r>
              <a:rPr lang="en-US" sz="2100" dirty="0" smtClean="0">
                <a:solidFill>
                  <a:srgbClr val="000000"/>
                </a:solidFill>
              </a:rPr>
              <a:t>A: Intuitively: the field of a point charge at the center of the cube</a:t>
            </a:r>
          </a:p>
          <a:p>
            <a:pPr lvl="1">
              <a:spcBef>
                <a:spcPts val="2100"/>
              </a:spcBef>
            </a:pPr>
            <a:r>
              <a:rPr lang="en-US" sz="2100" dirty="0" smtClean="0">
                <a:solidFill>
                  <a:srgbClr val="0000FF"/>
                </a:solidFill>
              </a:rPr>
              <a:t>Q1: If it is so, where does the asymmetry get lost in the equation?</a:t>
            </a:r>
          </a:p>
          <a:p>
            <a:pPr lvl="1">
              <a:spcBef>
                <a:spcPts val="2100"/>
              </a:spcBef>
            </a:pPr>
            <a:r>
              <a:rPr lang="en-US" sz="2100" dirty="0" smtClean="0">
                <a:solidFill>
                  <a:srgbClr val="0000FF"/>
                </a:solidFill>
              </a:rPr>
              <a:t>Q2: What happens when the observer moves closer to the charges and becomes more sensitive to the details of the charge distribution?</a:t>
            </a:r>
          </a:p>
          <a:p>
            <a:pPr lvl="1">
              <a:spcBef>
                <a:spcPts val="2100"/>
              </a:spcBef>
            </a:pPr>
            <a:r>
              <a:rPr lang="en-US" sz="2100" dirty="0" smtClean="0">
                <a:solidFill>
                  <a:srgbClr val="0000FF"/>
                </a:solidFill>
              </a:rPr>
              <a:t>Q3: What happens if an observer is far from the charge, but measures the electric field with a very precise apparatus?</a:t>
            </a:r>
          </a:p>
          <a:p>
            <a:pPr lvl="1">
              <a:spcBef>
                <a:spcPts val="2100"/>
              </a:spcBef>
            </a:pPr>
            <a:r>
              <a:rPr lang="en-US" sz="2100" dirty="0" smtClean="0">
                <a:solidFill>
                  <a:srgbClr val="0000FF"/>
                </a:solidFill>
              </a:rPr>
              <a:t>Q4: What if Q=0 in the charge distribution? Can we conclude from Gauss’ law that there will ne no electric field generated?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5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-90840"/>
            <a:ext cx="7691719" cy="738799"/>
          </a:xfrm>
        </p:spPr>
        <p:txBody>
          <a:bodyPr/>
          <a:lstStyle/>
          <a:p>
            <a:r>
              <a:rPr lang="en-US" sz="4800" dirty="0" smtClean="0"/>
              <a:t>An approximation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21933"/>
            <a:ext cx="9144000" cy="5583681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000000"/>
                </a:solidFill>
              </a:rPr>
              <a:t>The key to answer these questions is the          </a:t>
            </a:r>
            <a:r>
              <a:rPr lang="en-US" sz="2300" baseline="30000" dirty="0" smtClean="0">
                <a:solidFill>
                  <a:srgbClr val="000000"/>
                </a:solidFill>
              </a:rPr>
              <a:t>    </a:t>
            </a:r>
            <a:r>
              <a:rPr lang="en-US" sz="2300" dirty="0" smtClean="0">
                <a:solidFill>
                  <a:srgbClr val="000000"/>
                </a:solidFill>
              </a:rPr>
              <a:t>dependence of the potential, because it depends on the relative distance between the observer and the source, and rends manifest the (a)symmetries of </a:t>
            </a:r>
            <a:r>
              <a:rPr lang="en-US" sz="23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r</a:t>
            </a:r>
            <a:endParaRPr lang="en-US" sz="2300" dirty="0" smtClean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300" dirty="0" smtClean="0">
                <a:solidFill>
                  <a:srgbClr val="000000"/>
                </a:solidFill>
              </a:rPr>
              <a:t>This part of the potential presents an azimuthal symmetry and can thus be written as a function of Legendre’s polynomials.</a:t>
            </a:r>
          </a:p>
          <a:p>
            <a:pPr lvl="1">
              <a:spcBef>
                <a:spcPts val="600"/>
              </a:spcBef>
              <a:buClrTx/>
            </a:pPr>
            <a:r>
              <a:rPr lang="en-US" sz="2100" dirty="0" smtClean="0">
                <a:solidFill>
                  <a:srgbClr val="008000"/>
                </a:solidFill>
              </a:rPr>
              <a:t>Allow to disentangle the r’/r dependence of V from its angular part, which doesn’t depend on how far the observer is from the source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To separate the r’/r dependence from the symmetries of the system:</a:t>
            </a:r>
          </a:p>
          <a:p>
            <a:pPr lvl="1">
              <a:spcBef>
                <a:spcPts val="600"/>
              </a:spcBef>
              <a:buClrTx/>
              <a:buFont typeface="+mj-lt"/>
              <a:buAutoNum type="arabicParenR"/>
            </a:pPr>
            <a:r>
              <a:rPr lang="en-US" sz="2100" dirty="0" smtClean="0">
                <a:solidFill>
                  <a:srgbClr val="0000FF"/>
                </a:solidFill>
              </a:rPr>
              <a:t>Express |</a:t>
            </a:r>
            <a:r>
              <a:rPr lang="en-US" sz="2100" b="1" dirty="0" smtClean="0">
                <a:solidFill>
                  <a:srgbClr val="0000FF"/>
                </a:solidFill>
              </a:rPr>
              <a:t>r</a:t>
            </a:r>
            <a:r>
              <a:rPr lang="en-US" sz="2100" dirty="0">
                <a:solidFill>
                  <a:srgbClr val="0000FF"/>
                </a:solidFill>
              </a:rPr>
              <a:t>-</a:t>
            </a:r>
            <a:r>
              <a:rPr lang="en-US" sz="2100" b="1" dirty="0">
                <a:solidFill>
                  <a:srgbClr val="0000FF"/>
                </a:solidFill>
              </a:rPr>
              <a:t>r</a:t>
            </a:r>
            <a:r>
              <a:rPr lang="en-US" sz="2100" dirty="0" smtClean="0">
                <a:solidFill>
                  <a:srgbClr val="0000FF"/>
                </a:solidFill>
              </a:rPr>
              <a:t>’|</a:t>
            </a:r>
            <a:r>
              <a:rPr lang="en-US" sz="2100" baseline="30000" dirty="0" smtClean="0">
                <a:solidFill>
                  <a:srgbClr val="0000FF"/>
                </a:solidFill>
              </a:rPr>
              <a:t>-1 </a:t>
            </a:r>
            <a:r>
              <a:rPr lang="en-US" sz="2100" dirty="0" smtClean="0">
                <a:solidFill>
                  <a:srgbClr val="0000FF"/>
                </a:solidFill>
              </a:rPr>
              <a:t>as a function of r’/r and </a:t>
            </a:r>
            <a:r>
              <a:rPr lang="en-US" sz="2100" dirty="0" err="1" smtClean="0">
                <a:solidFill>
                  <a:srgbClr val="0000FF"/>
                </a:solidFill>
              </a:rPr>
              <a:t>cos</a:t>
            </a:r>
            <a:r>
              <a:rPr lang="en-US" sz="2100" dirty="0" smtClean="0">
                <a:solidFill>
                  <a:srgbClr val="0000FF"/>
                </a:solidFill>
              </a:rPr>
              <a:t>(</a:t>
            </a:r>
            <a:r>
              <a:rPr lang="en-US" sz="21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q)</a:t>
            </a:r>
          </a:p>
          <a:p>
            <a:pPr lvl="1">
              <a:spcBef>
                <a:spcPts val="600"/>
              </a:spcBef>
              <a:buClrTx/>
              <a:buFont typeface="+mj-lt"/>
              <a:buAutoNum type="arabicParenR"/>
            </a:pPr>
            <a:r>
              <a:rPr lang="en-US" sz="2100" dirty="0" smtClean="0">
                <a:solidFill>
                  <a:srgbClr val="0000FF"/>
                </a:solidFill>
              </a:rPr>
              <a:t>Assume r’/r &lt;&lt; 1 and perform Taylor expansion</a:t>
            </a:r>
          </a:p>
          <a:p>
            <a:pPr lvl="1">
              <a:spcBef>
                <a:spcPts val="600"/>
              </a:spcBef>
              <a:buClrTx/>
              <a:buFont typeface="+mj-lt"/>
              <a:buAutoNum type="arabicParenR"/>
            </a:pPr>
            <a:r>
              <a:rPr lang="en-US" sz="2100" dirty="0" smtClean="0">
                <a:solidFill>
                  <a:srgbClr val="0000FF"/>
                </a:solidFill>
              </a:rPr>
              <a:t>Gather relative distance r’/r terms of same power</a:t>
            </a:r>
          </a:p>
          <a:p>
            <a:pPr lvl="1">
              <a:spcBef>
                <a:spcPts val="600"/>
              </a:spcBef>
              <a:buClrTx/>
              <a:buFont typeface="+mj-lt"/>
              <a:buAutoNum type="arabicParenR"/>
            </a:pPr>
            <a:r>
              <a:rPr lang="en-US" sz="2100" dirty="0" smtClean="0">
                <a:solidFill>
                  <a:srgbClr val="0000FF"/>
                </a:solidFill>
              </a:rPr>
              <a:t>Express the coefficient of each r’/r terms as Legendre’s  polynomials</a:t>
            </a:r>
            <a:endParaRPr lang="en-US" sz="21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521112"/>
              </p:ext>
            </p:extLst>
          </p:nvPr>
        </p:nvGraphicFramePr>
        <p:xfrm>
          <a:off x="1291340" y="5860966"/>
          <a:ext cx="6297594" cy="921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3" imgW="2832100" imgH="469900" progId="Equation.3">
                  <p:embed/>
                </p:oleObj>
              </mc:Choice>
              <mc:Fallback>
                <p:oleObj name="Equation" r:id="rId3" imgW="28321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340" y="5860966"/>
                        <a:ext cx="6297594" cy="92146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28575" cmpd="sng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658321"/>
              </p:ext>
            </p:extLst>
          </p:nvPr>
        </p:nvGraphicFramePr>
        <p:xfrm>
          <a:off x="5550158" y="731381"/>
          <a:ext cx="873604" cy="427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5" imgW="571500" imgH="279400" progId="Equation.3">
                  <p:embed/>
                </p:oleObj>
              </mc:Choice>
              <mc:Fallback>
                <p:oleObj name="Equation" r:id="rId5" imgW="571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0158" y="731381"/>
                        <a:ext cx="873604" cy="427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464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0684"/>
            <a:ext cx="9144000" cy="671249"/>
          </a:xfrm>
        </p:spPr>
        <p:txBody>
          <a:bodyPr/>
          <a:lstStyle/>
          <a:p>
            <a:r>
              <a:rPr lang="en-US" sz="4800" dirty="0" smtClean="0"/>
              <a:t>Why “</a:t>
            </a:r>
            <a:r>
              <a:rPr lang="en-US" sz="4800" dirty="0" err="1" smtClean="0"/>
              <a:t>multipole</a:t>
            </a:r>
            <a:r>
              <a:rPr lang="en-US" sz="4800" dirty="0" smtClean="0"/>
              <a:t> expansion”?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32664"/>
            <a:ext cx="9143999" cy="5762266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chemeClr val="tx1"/>
                </a:solidFill>
              </a:rPr>
              <a:t>First term:</a:t>
            </a:r>
          </a:p>
          <a:p>
            <a:pPr lvl="1">
              <a:spcBef>
                <a:spcPts val="1800"/>
              </a:spcBef>
              <a:buClrTx/>
            </a:pPr>
            <a:r>
              <a:rPr lang="en-US" sz="2100" dirty="0" smtClean="0">
                <a:solidFill>
                  <a:srgbClr val="000000"/>
                </a:solidFill>
              </a:rPr>
              <a:t>Expression for a point charge, an electric monopole</a:t>
            </a:r>
          </a:p>
          <a:p>
            <a:pPr lvl="1">
              <a:buClrTx/>
            </a:pPr>
            <a:r>
              <a:rPr lang="en-US" sz="2100" dirty="0" smtClean="0">
                <a:solidFill>
                  <a:srgbClr val="000000"/>
                </a:solidFill>
              </a:rPr>
              <a:t>For r &gt;&gt; r’, it is the dominant term</a:t>
            </a:r>
          </a:p>
          <a:p>
            <a:pPr lvl="1">
              <a:buClrTx/>
              <a:buFont typeface="Wingdings" charset="0"/>
              <a:buChar char="è"/>
            </a:pPr>
            <a:r>
              <a:rPr lang="en-US" dirty="0" smtClean="0">
                <a:solidFill>
                  <a:srgbClr val="0000FF"/>
                </a:solidFill>
              </a:rPr>
              <a:t>Mathematically well understood why the field behaves like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point charge at large distance</a:t>
            </a:r>
          </a:p>
          <a:p>
            <a:pPr>
              <a:spcBef>
                <a:spcPts val="3000"/>
              </a:spcBef>
            </a:pPr>
            <a:r>
              <a:rPr lang="en-US" sz="2300" dirty="0" smtClean="0">
                <a:solidFill>
                  <a:srgbClr val="000000"/>
                </a:solidFill>
              </a:rPr>
              <a:t>Second term:</a:t>
            </a:r>
          </a:p>
          <a:p>
            <a:pPr lvl="1">
              <a:spcBef>
                <a:spcPts val="2400"/>
              </a:spcBef>
            </a:pPr>
            <a:r>
              <a:rPr lang="en-US" sz="2100" dirty="0" smtClean="0">
                <a:solidFill>
                  <a:srgbClr val="000000"/>
                </a:solidFill>
              </a:rPr>
              <a:t>Term due to a distribution equivalent to a dipole moment</a:t>
            </a:r>
          </a:p>
          <a:p>
            <a:pPr lvl="1"/>
            <a:r>
              <a:rPr lang="en-US" sz="2100" dirty="0" smtClean="0">
                <a:solidFill>
                  <a:srgbClr val="000000"/>
                </a:solidFill>
              </a:rPr>
              <a:t>Moment:</a:t>
            </a:r>
          </a:p>
          <a:p>
            <a:pPr>
              <a:spcBef>
                <a:spcPts val="3000"/>
              </a:spcBef>
            </a:pPr>
            <a:r>
              <a:rPr lang="en-US" sz="2300" dirty="0" smtClean="0">
                <a:solidFill>
                  <a:srgbClr val="000000"/>
                </a:solidFill>
              </a:rPr>
              <a:t>Third term will be </a:t>
            </a:r>
            <a:r>
              <a:rPr lang="en-US" sz="2300" dirty="0" err="1" smtClean="0">
                <a:solidFill>
                  <a:srgbClr val="000000"/>
                </a:solidFill>
              </a:rPr>
              <a:t>quadrupole</a:t>
            </a:r>
            <a:r>
              <a:rPr lang="en-US" sz="2300" dirty="0" smtClean="0">
                <a:solidFill>
                  <a:srgbClr val="000000"/>
                </a:solidFill>
              </a:rPr>
              <a:t> moment, 4</a:t>
            </a:r>
            <a:r>
              <a:rPr lang="en-US" sz="2300" baseline="30000" dirty="0" smtClean="0">
                <a:solidFill>
                  <a:srgbClr val="000000"/>
                </a:solidFill>
              </a:rPr>
              <a:t>th</a:t>
            </a:r>
            <a:r>
              <a:rPr lang="en-US" sz="2300" dirty="0" smtClean="0">
                <a:solidFill>
                  <a:srgbClr val="000000"/>
                </a:solidFill>
              </a:rPr>
              <a:t> will be </a:t>
            </a:r>
            <a:r>
              <a:rPr lang="en-US" sz="2300" dirty="0" err="1" smtClean="0">
                <a:solidFill>
                  <a:srgbClr val="000000"/>
                </a:solidFill>
              </a:rPr>
              <a:t>octopole</a:t>
            </a:r>
            <a:r>
              <a:rPr lang="en-US" sz="2300" dirty="0" smtClean="0">
                <a:solidFill>
                  <a:srgbClr val="000000"/>
                </a:solidFill>
              </a:rPr>
              <a:t>, </a:t>
            </a:r>
            <a:r>
              <a:rPr lang="en-US" sz="2300" dirty="0" err="1" smtClean="0">
                <a:solidFill>
                  <a:srgbClr val="000000"/>
                </a:solidFill>
              </a:rPr>
              <a:t>etc</a:t>
            </a:r>
            <a:endParaRPr lang="en-US" sz="23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94705"/>
            <a:ext cx="2133600" cy="365125"/>
          </a:xfrm>
        </p:spPr>
        <p:txBody>
          <a:bodyPr/>
          <a:lstStyle/>
          <a:p>
            <a:fld id="{B51EACD6-A525-4B49-8009-7F09B4461B46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033054"/>
              </p:ext>
            </p:extLst>
          </p:nvPr>
        </p:nvGraphicFramePr>
        <p:xfrm>
          <a:off x="2050286" y="962838"/>
          <a:ext cx="4327206" cy="693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6" name="Equation" r:id="rId3" imgW="2692400" imgH="431800" progId="Equation.3">
                  <p:embed/>
                </p:oleObj>
              </mc:Choice>
              <mc:Fallback>
                <p:oleObj name="Equation" r:id="rId3" imgW="2692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0286" y="962838"/>
                        <a:ext cx="4327206" cy="693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391851"/>
              </p:ext>
            </p:extLst>
          </p:nvPr>
        </p:nvGraphicFramePr>
        <p:xfrm>
          <a:off x="2330330" y="3480085"/>
          <a:ext cx="5492906" cy="764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Equation" r:id="rId5" imgW="3378200" imgH="469900" progId="Equation.3">
                  <p:embed/>
                </p:oleObj>
              </mc:Choice>
              <mc:Fallback>
                <p:oleObj name="Equation" r:id="rId5" imgW="3378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0330" y="3480085"/>
                        <a:ext cx="5492906" cy="764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518870"/>
              </p:ext>
            </p:extLst>
          </p:nvPr>
        </p:nvGraphicFramePr>
        <p:xfrm>
          <a:off x="2195211" y="4689094"/>
          <a:ext cx="2398743" cy="507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Equation" r:id="rId7" imgW="1320800" imgH="279400" progId="Equation.3">
                  <p:embed/>
                </p:oleObj>
              </mc:Choice>
              <mc:Fallback>
                <p:oleObj name="Equation" r:id="rId7" imgW="1320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95211" y="4689094"/>
                        <a:ext cx="2398743" cy="507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337673"/>
              </p:ext>
            </p:extLst>
          </p:nvPr>
        </p:nvGraphicFramePr>
        <p:xfrm>
          <a:off x="2050285" y="6070289"/>
          <a:ext cx="4002927" cy="469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Equation" r:id="rId9" imgW="2057400" imgH="241300" progId="Equation.3">
                  <p:embed/>
                </p:oleObj>
              </mc:Choice>
              <mc:Fallback>
                <p:oleObj name="Equation" r:id="rId9" imgW="2057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50285" y="6070289"/>
                        <a:ext cx="4002927" cy="469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774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72" y="-5901"/>
            <a:ext cx="8525843" cy="603699"/>
          </a:xfrm>
        </p:spPr>
        <p:txBody>
          <a:bodyPr/>
          <a:lstStyle/>
          <a:p>
            <a:r>
              <a:rPr lang="en-US" sz="4800" dirty="0" smtClean="0"/>
              <a:t>Answers to intro questions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7639"/>
            <a:ext cx="9144000" cy="5993836"/>
          </a:xfrm>
        </p:spPr>
        <p:txBody>
          <a:bodyPr>
            <a:normAutofit fontScale="92500" lnSpcReduction="10000"/>
          </a:bodyPr>
          <a:lstStyle/>
          <a:p>
            <a:pPr marL="457200" lvl="1">
              <a:spcBef>
                <a:spcPts val="2400"/>
              </a:spcBef>
              <a:buClrTx/>
            </a:pPr>
            <a:r>
              <a:rPr lang="en-US" sz="2400" dirty="0" smtClean="0">
                <a:solidFill>
                  <a:schemeClr val="tx1"/>
                </a:solidFill>
              </a:rPr>
              <a:t>Q1: Where </a:t>
            </a:r>
            <a:r>
              <a:rPr lang="en-US" sz="2400" dirty="0">
                <a:solidFill>
                  <a:schemeClr val="tx1"/>
                </a:solidFill>
              </a:rPr>
              <a:t>does the asymmetry get lost in the </a:t>
            </a:r>
            <a:r>
              <a:rPr lang="en-US" sz="2400" dirty="0" smtClean="0">
                <a:solidFill>
                  <a:schemeClr val="tx1"/>
                </a:solidFill>
              </a:rPr>
              <a:t>equations?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900"/>
              </a:spcBef>
            </a:pPr>
            <a:r>
              <a:rPr lang="en-US" dirty="0" smtClean="0">
                <a:solidFill>
                  <a:srgbClr val="0000FF"/>
                </a:solidFill>
              </a:rPr>
              <a:t>A1: </a:t>
            </a:r>
            <a:r>
              <a:rPr lang="en-US" dirty="0" err="1">
                <a:solidFill>
                  <a:srgbClr val="0000FF"/>
                </a:solidFill>
              </a:rPr>
              <a:t>M</a:t>
            </a:r>
            <a:r>
              <a:rPr lang="en-US" dirty="0" err="1" smtClean="0">
                <a:solidFill>
                  <a:srgbClr val="0000FF"/>
                </a:solidFill>
              </a:rPr>
              <a:t>ultipole</a:t>
            </a:r>
            <a:r>
              <a:rPr lang="en-US" dirty="0" smtClean="0">
                <a:solidFill>
                  <a:srgbClr val="0000FF"/>
                </a:solidFill>
              </a:rPr>
              <a:t> moments get suppressed by powers of r’/r compared 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the monopole contribution to the potential, when r’ &lt;&lt; r.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Q2: What happen when            ?</a:t>
            </a:r>
          </a:p>
          <a:p>
            <a:pPr>
              <a:spcBef>
                <a:spcPts val="900"/>
              </a:spcBef>
            </a:pPr>
            <a:r>
              <a:rPr lang="en-US" dirty="0" smtClean="0">
                <a:solidFill>
                  <a:srgbClr val="0000FF"/>
                </a:solidFill>
              </a:rPr>
              <a:t>A2: The monopole still contributes to the potential</a:t>
            </a:r>
          </a:p>
          <a:p>
            <a:pPr lvl="1">
              <a:spcBef>
                <a:spcPts val="900"/>
              </a:spcBef>
            </a:pPr>
            <a:r>
              <a:rPr lang="en-US" u="sng" dirty="0" smtClean="0">
                <a:solidFill>
                  <a:srgbClr val="008000"/>
                </a:solidFill>
              </a:rPr>
              <a:t>At moderate r’/r</a:t>
            </a:r>
            <a:r>
              <a:rPr lang="en-US" dirty="0" smtClean="0">
                <a:solidFill>
                  <a:srgbClr val="008000"/>
                </a:solidFill>
              </a:rPr>
              <a:t>: other </a:t>
            </a:r>
            <a:r>
              <a:rPr lang="en-US" dirty="0" err="1" smtClean="0">
                <a:solidFill>
                  <a:srgbClr val="008000"/>
                </a:solidFill>
              </a:rPr>
              <a:t>multipoles</a:t>
            </a:r>
            <a:r>
              <a:rPr lang="en-US" dirty="0" smtClean="0">
                <a:solidFill>
                  <a:srgbClr val="008000"/>
                </a:solidFill>
              </a:rPr>
              <a:t> can be as important as the monopole</a:t>
            </a:r>
          </a:p>
          <a:p>
            <a:pPr lvl="1">
              <a:spcBef>
                <a:spcPts val="900"/>
              </a:spcBef>
            </a:pPr>
            <a:r>
              <a:rPr lang="en-US" u="sng" dirty="0" smtClean="0">
                <a:solidFill>
                  <a:srgbClr val="008000"/>
                </a:solidFill>
              </a:rPr>
              <a:t>At r&lt;r’</a:t>
            </a:r>
            <a:r>
              <a:rPr lang="en-US" dirty="0" smtClean="0">
                <a:solidFill>
                  <a:srgbClr val="008000"/>
                </a:solidFill>
              </a:rPr>
              <a:t>: the expansion is no longer valid and the potential fully depends on the charge distribution in the vicinity of the observer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Q3: What if the field is measured with a sensitive device?</a:t>
            </a:r>
          </a:p>
          <a:p>
            <a:pPr>
              <a:spcBef>
                <a:spcPts val="900"/>
              </a:spcBef>
            </a:pPr>
            <a:r>
              <a:rPr lang="en-US" dirty="0" smtClean="0">
                <a:solidFill>
                  <a:srgbClr val="0000FF"/>
                </a:solidFill>
              </a:rPr>
              <a:t>A3: Need higher order terms to make adequate predictions (better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approximation to match the higher precision of the measurement)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Q4: Is V=0 if Q=0?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</a:rPr>
              <a:t>A4: No! Dipole, </a:t>
            </a:r>
            <a:r>
              <a:rPr lang="en-US" dirty="0" err="1" smtClean="0">
                <a:solidFill>
                  <a:srgbClr val="0000FF"/>
                </a:solidFill>
              </a:rPr>
              <a:t>quadrupole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etc</a:t>
            </a:r>
            <a:r>
              <a:rPr lang="en-US" dirty="0" smtClean="0">
                <a:solidFill>
                  <a:srgbClr val="0000FF"/>
                </a:solidFill>
              </a:rPr>
              <a:t> moments are not necessarily 0.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8000"/>
                </a:solidFill>
              </a:rPr>
              <a:t>In this case, the E-field flux is null, so Gauss’ law method cannot be used to find a solution for E-field, as justified when introducing V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30519"/>
              </p:ext>
            </p:extLst>
          </p:nvPr>
        </p:nvGraphicFramePr>
        <p:xfrm>
          <a:off x="3438765" y="2057020"/>
          <a:ext cx="806156" cy="352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3" imgW="406400" imgH="177800" progId="Equation.3">
                  <p:embed/>
                </p:oleObj>
              </mc:Choice>
              <mc:Fallback>
                <p:oleObj name="Equation" r:id="rId3" imgW="406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8765" y="2057020"/>
                        <a:ext cx="806156" cy="352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94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88483"/>
            <a:ext cx="7691719" cy="644229"/>
          </a:xfrm>
        </p:spPr>
        <p:txBody>
          <a:bodyPr/>
          <a:lstStyle/>
          <a:p>
            <a:r>
              <a:rPr lang="en-US" sz="4800" dirty="0" smtClean="0"/>
              <a:t>Advantages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9739"/>
            <a:ext cx="9144000" cy="5579618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000000"/>
                </a:solidFill>
              </a:rPr>
              <a:t>The </a:t>
            </a:r>
            <a:r>
              <a:rPr lang="en-US" sz="2300" dirty="0" err="1" smtClean="0">
                <a:solidFill>
                  <a:srgbClr val="000000"/>
                </a:solidFill>
              </a:rPr>
              <a:t>multipole</a:t>
            </a:r>
            <a:r>
              <a:rPr lang="en-US" sz="2300" dirty="0" smtClean="0">
                <a:solidFill>
                  <a:srgbClr val="000000"/>
                </a:solidFill>
              </a:rPr>
              <a:t> expansion allows to:</a:t>
            </a:r>
          </a:p>
          <a:p>
            <a:pPr lvl="1">
              <a:buClrTx/>
            </a:pPr>
            <a:r>
              <a:rPr lang="en-US" sz="2100" dirty="0" smtClean="0">
                <a:solidFill>
                  <a:srgbClr val="000000"/>
                </a:solidFill>
              </a:rPr>
              <a:t>Simplify predictions at large distances considering only a few </a:t>
            </a:r>
            <a:r>
              <a:rPr lang="en-US" sz="2100" dirty="0" err="1" smtClean="0">
                <a:solidFill>
                  <a:srgbClr val="000000"/>
                </a:solidFill>
              </a:rPr>
              <a:t>multipoles</a:t>
            </a:r>
            <a:r>
              <a:rPr lang="en-US" sz="2100" dirty="0" smtClean="0">
                <a:solidFill>
                  <a:srgbClr val="000000"/>
                </a:solidFill>
              </a:rPr>
              <a:t> that can have measurable effects</a:t>
            </a:r>
          </a:p>
          <a:p>
            <a:pPr lvl="2"/>
            <a:r>
              <a:rPr lang="en-US" sz="1900" dirty="0" smtClean="0">
                <a:solidFill>
                  <a:srgbClr val="660066"/>
                </a:solidFill>
              </a:rPr>
              <a:t>Depends on the precision of the measurements to be made at that distance</a:t>
            </a:r>
          </a:p>
          <a:p>
            <a:pPr lvl="2"/>
            <a:r>
              <a:rPr lang="en-US" sz="1900" dirty="0" smtClean="0">
                <a:solidFill>
                  <a:srgbClr val="660066"/>
                </a:solidFill>
              </a:rPr>
              <a:t>Allow to understand the shape of the potential lines</a:t>
            </a:r>
          </a:p>
          <a:p>
            <a:pPr lvl="1">
              <a:spcBef>
                <a:spcPts val="3000"/>
              </a:spcBef>
              <a:buClrTx/>
            </a:pPr>
            <a:r>
              <a:rPr lang="en-US" sz="2100" dirty="0" smtClean="0">
                <a:solidFill>
                  <a:srgbClr val="000000"/>
                </a:solidFill>
              </a:rPr>
              <a:t>Exploit the symmetries of the system to cancel many higher order terms and to explicitly see the symmetries in the field configuration</a:t>
            </a:r>
          </a:p>
          <a:p>
            <a:pPr lvl="2"/>
            <a:r>
              <a:rPr lang="en-US" sz="1900" dirty="0" smtClean="0">
                <a:solidFill>
                  <a:srgbClr val="660066"/>
                </a:solidFill>
              </a:rPr>
              <a:t>E.g.: for a sphere, the dipole, </a:t>
            </a:r>
            <a:r>
              <a:rPr lang="en-US" sz="1900" dirty="0" err="1" smtClean="0">
                <a:solidFill>
                  <a:srgbClr val="660066"/>
                </a:solidFill>
              </a:rPr>
              <a:t>quadrupole</a:t>
            </a:r>
            <a:r>
              <a:rPr lang="en-US" sz="1900" dirty="0" smtClean="0">
                <a:solidFill>
                  <a:srgbClr val="660066"/>
                </a:solidFill>
              </a:rPr>
              <a:t>, </a:t>
            </a:r>
            <a:r>
              <a:rPr lang="en-US" sz="1900" dirty="0" err="1" smtClean="0">
                <a:solidFill>
                  <a:srgbClr val="660066"/>
                </a:solidFill>
              </a:rPr>
              <a:t>etc</a:t>
            </a:r>
            <a:r>
              <a:rPr lang="en-US" sz="1900" dirty="0" smtClean="0">
                <a:solidFill>
                  <a:srgbClr val="660066"/>
                </a:solidFill>
              </a:rPr>
              <a:t> terms are 0, and thus the monopole structure of the potential is exact.</a:t>
            </a:r>
          </a:p>
          <a:p>
            <a:pPr lvl="1">
              <a:spcBef>
                <a:spcPts val="3000"/>
              </a:spcBef>
              <a:buClrTx/>
            </a:pPr>
            <a:r>
              <a:rPr lang="en-US" sz="2100" dirty="0" smtClean="0">
                <a:solidFill>
                  <a:srgbClr val="000000"/>
                </a:solidFill>
              </a:rPr>
              <a:t>Understand the electric field of uncharged material that nevertheless have some internal structures</a:t>
            </a:r>
          </a:p>
          <a:p>
            <a:pPr lvl="2"/>
            <a:r>
              <a:rPr lang="en-US" sz="1900" dirty="0" smtClean="0">
                <a:solidFill>
                  <a:srgbClr val="660066"/>
                </a:solidFill>
              </a:rPr>
              <a:t>Used often in quantum mechanics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1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-36281"/>
            <a:ext cx="7691719" cy="833369"/>
          </a:xfrm>
        </p:spPr>
        <p:txBody>
          <a:bodyPr/>
          <a:lstStyle/>
          <a:p>
            <a:r>
              <a:rPr lang="en-US" sz="4800" dirty="0" smtClean="0"/>
              <a:t>Pure </a:t>
            </a:r>
            <a:r>
              <a:rPr lang="en-US" sz="4800" dirty="0" err="1" smtClean="0"/>
              <a:t>vs</a:t>
            </a:r>
            <a:r>
              <a:rPr lang="en-US" sz="4800" dirty="0" smtClean="0"/>
              <a:t> physics dipoles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28" y="905168"/>
            <a:ext cx="8995372" cy="5952831"/>
          </a:xfrm>
        </p:spPr>
        <p:txBody>
          <a:bodyPr>
            <a:normAutofit lnSpcReduction="10000"/>
          </a:bodyPr>
          <a:lstStyle/>
          <a:p>
            <a:r>
              <a:rPr lang="en-US" sz="2300" dirty="0" smtClean="0">
                <a:solidFill>
                  <a:srgbClr val="000000"/>
                </a:solidFill>
              </a:rPr>
              <a:t>If Q=0, the dipole term dominates for observers far from the source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In practice,              is equivalent to r &gt;&gt; d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>
                <a:solidFill>
                  <a:srgbClr val="660066"/>
                </a:solidFill>
              </a:rPr>
              <a:t>d is the characteristic extension of the source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At fixed r, the same approximation can be obtained if            and the charge q increases such that the dipole moment </a:t>
            </a:r>
            <a:r>
              <a:rPr lang="en-US" sz="2300" b="1" dirty="0" smtClean="0">
                <a:solidFill>
                  <a:schemeClr val="tx1"/>
                </a:solidFill>
              </a:rPr>
              <a:t>P</a:t>
            </a:r>
            <a:r>
              <a:rPr lang="en-US" sz="2300" dirty="0" smtClean="0">
                <a:solidFill>
                  <a:schemeClr val="tx1"/>
                </a:solidFill>
              </a:rPr>
              <a:t> stays constant</a:t>
            </a:r>
          </a:p>
          <a:p>
            <a:pPr lvl="1"/>
            <a:r>
              <a:rPr lang="en-US" sz="2100" dirty="0" smtClean="0">
                <a:solidFill>
                  <a:srgbClr val="008000"/>
                </a:solidFill>
              </a:rPr>
              <a:t>Will be useful when we’ll discuss insulators </a:t>
            </a:r>
          </a:p>
          <a:p>
            <a:r>
              <a:rPr lang="en-US" sz="2300" dirty="0" err="1" smtClean="0">
                <a:solidFill>
                  <a:srgbClr val="000000"/>
                </a:solidFill>
              </a:rPr>
              <a:t>Def</a:t>
            </a:r>
            <a:r>
              <a:rPr lang="en-US" sz="2300" dirty="0" smtClean="0">
                <a:solidFill>
                  <a:srgbClr val="000000"/>
                </a:solidFill>
              </a:rPr>
              <a:t>: Pure dipole: point charge distribution with P≠0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Make sense for r &gt;&gt; d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Only meaningful for macroscopic devices in classical physics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Similar idea as for continuous charge distribution:</a:t>
            </a:r>
          </a:p>
          <a:p>
            <a:pPr marL="457200" lvl="1" indent="0">
              <a:buNone/>
            </a:pPr>
            <a:r>
              <a:rPr lang="en-US" sz="2100" dirty="0" smtClean="0"/>
              <a:t>      </a:t>
            </a:r>
            <a:r>
              <a:rPr lang="en-US" sz="2100" dirty="0" smtClean="0">
                <a:solidFill>
                  <a:srgbClr val="008000"/>
                </a:solidFill>
              </a:rPr>
              <a:t>Only interested in the average over distance containing many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100" dirty="0">
                <a:solidFill>
                  <a:srgbClr val="008000"/>
                </a:solidFill>
              </a:rPr>
              <a:t> </a:t>
            </a:r>
            <a:r>
              <a:rPr lang="en-US" sz="2100" dirty="0" smtClean="0">
                <a:solidFill>
                  <a:srgbClr val="008000"/>
                </a:solidFill>
              </a:rPr>
              <a:t>     atoms, avoiding quantum fluctuation, but small enough to be uniform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</a:rPr>
              <a:t> conditions or meaning of “taking an infinitesimal charge element”</a:t>
            </a:r>
          </a:p>
          <a:p>
            <a:endParaRPr lang="en-US" sz="21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125056"/>
              </p:ext>
            </p:extLst>
          </p:nvPr>
        </p:nvGraphicFramePr>
        <p:xfrm>
          <a:off x="2072435" y="1584462"/>
          <a:ext cx="1017763" cy="299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3" imgW="431800" imgH="127000" progId="Equation.3">
                  <p:embed/>
                </p:oleObj>
              </mc:Choice>
              <mc:Fallback>
                <p:oleObj name="Equation" r:id="rId3" imgW="4318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2435" y="1584462"/>
                        <a:ext cx="1017763" cy="299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555522"/>
              </p:ext>
            </p:extLst>
          </p:nvPr>
        </p:nvGraphicFramePr>
        <p:xfrm>
          <a:off x="7303302" y="2528972"/>
          <a:ext cx="866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5" imgW="431800" imgH="177800" progId="Equation.3">
                  <p:embed/>
                </p:oleObj>
              </mc:Choice>
              <mc:Fallback>
                <p:oleObj name="Equation" r:id="rId5" imgW="4318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03302" y="2528972"/>
                        <a:ext cx="86677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69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15503"/>
            <a:ext cx="7691719" cy="428070"/>
          </a:xfrm>
        </p:spPr>
        <p:txBody>
          <a:bodyPr/>
          <a:lstStyle/>
          <a:p>
            <a:r>
              <a:rPr lang="en-US" sz="4800" dirty="0" smtClean="0"/>
              <a:t>Composition </a:t>
            </a:r>
            <a:r>
              <a:rPr lang="en-US" sz="4800" dirty="0" err="1" smtClean="0"/>
              <a:t>vs</a:t>
            </a:r>
            <a:r>
              <a:rPr lang="en-US" sz="4800" dirty="0" smtClean="0"/>
              <a:t> reference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1663"/>
            <a:ext cx="9143999" cy="5552598"/>
          </a:xfrm>
        </p:spPr>
        <p:txBody>
          <a:bodyPr/>
          <a:lstStyle/>
          <a:p>
            <a:r>
              <a:rPr lang="en-US" sz="2300" dirty="0" smtClean="0">
                <a:solidFill>
                  <a:schemeClr val="tx1"/>
                </a:solidFill>
              </a:rPr>
              <a:t>If you have two dipoles, the total dipole is simply the sum of them:</a:t>
            </a:r>
          </a:p>
          <a:p>
            <a:endParaRPr lang="en-US" sz="2300" dirty="0"/>
          </a:p>
          <a:p>
            <a:r>
              <a:rPr lang="en-US" sz="2300" dirty="0" smtClean="0">
                <a:solidFill>
                  <a:srgbClr val="000000"/>
                </a:solidFill>
              </a:rPr>
              <a:t>Equal and opposite dipoles cancel each others at large distance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>
                <a:solidFill>
                  <a:srgbClr val="660066"/>
                </a:solidFill>
              </a:rPr>
              <a:t>This is independent of the choice of origin because </a:t>
            </a:r>
            <a:r>
              <a:rPr lang="en-US" sz="2100" dirty="0" err="1" smtClean="0">
                <a:solidFill>
                  <a:srgbClr val="660066"/>
                </a:solidFill>
              </a:rPr>
              <a:t>Q</a:t>
            </a:r>
            <a:r>
              <a:rPr lang="en-US" sz="2100" baseline="-25000" dirty="0" err="1" smtClean="0">
                <a:solidFill>
                  <a:srgbClr val="660066"/>
                </a:solidFill>
              </a:rPr>
              <a:t>tot</a:t>
            </a:r>
            <a:r>
              <a:rPr lang="en-US" sz="2100" dirty="0" smtClean="0">
                <a:solidFill>
                  <a:srgbClr val="660066"/>
                </a:solidFill>
              </a:rPr>
              <a:t>=0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>
                <a:solidFill>
                  <a:srgbClr val="660066"/>
                </a:solidFill>
              </a:rPr>
              <a:t>The </a:t>
            </a:r>
            <a:r>
              <a:rPr lang="en-US" sz="2100" dirty="0" err="1" smtClean="0">
                <a:solidFill>
                  <a:srgbClr val="660066"/>
                </a:solidFill>
              </a:rPr>
              <a:t>quadrupole</a:t>
            </a:r>
            <a:r>
              <a:rPr lang="en-US" sz="2100" dirty="0" smtClean="0">
                <a:solidFill>
                  <a:srgbClr val="660066"/>
                </a:solidFill>
              </a:rPr>
              <a:t> moment is not necessarily null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In general, a dipole moment however depends on the choice of a reference frame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>
                <a:solidFill>
                  <a:srgbClr val="660066"/>
                </a:solidFill>
              </a:rPr>
              <a:t>Potential V depends on the choice of reference, and such reference constant can be expanded in terms of Legendre Polynomials</a:t>
            </a:r>
          </a:p>
          <a:p>
            <a:pPr lvl="2">
              <a:spcBef>
                <a:spcPts val="600"/>
              </a:spcBef>
            </a:pPr>
            <a:r>
              <a:rPr lang="en-US" sz="1900" dirty="0" smtClean="0">
                <a:solidFill>
                  <a:srgbClr val="008000"/>
                </a:solidFill>
              </a:rPr>
              <a:t>The monopole moment doesn’t, but monopole potential does…</a:t>
            </a:r>
          </a:p>
          <a:p>
            <a:pPr lvl="1">
              <a:spcBef>
                <a:spcPts val="1800"/>
              </a:spcBef>
            </a:pPr>
            <a:r>
              <a:rPr lang="en-US" sz="2100" dirty="0" smtClean="0">
                <a:solidFill>
                  <a:srgbClr val="660066"/>
                </a:solidFill>
              </a:rPr>
              <a:t>If Q ≠ 0, we need to know w/r to which origin the dipole is defined</a:t>
            </a:r>
            <a:endParaRPr lang="en-US" sz="2100" dirty="0">
              <a:solidFill>
                <a:srgbClr val="66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501237"/>
              </p:ext>
            </p:extLst>
          </p:nvPr>
        </p:nvGraphicFramePr>
        <p:xfrm>
          <a:off x="347421" y="6058926"/>
          <a:ext cx="8512461" cy="638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3" imgW="4064000" imgH="304800" progId="Equation.3">
                  <p:embed/>
                </p:oleObj>
              </mc:Choice>
              <mc:Fallback>
                <p:oleObj name="Equation" r:id="rId3" imgW="40640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421" y="6058926"/>
                        <a:ext cx="8512461" cy="638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29095"/>
              </p:ext>
            </p:extLst>
          </p:nvPr>
        </p:nvGraphicFramePr>
        <p:xfrm>
          <a:off x="2168767" y="1268286"/>
          <a:ext cx="3872232" cy="804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5" imgW="2260600" imgH="469900" progId="Equation.3">
                  <p:embed/>
                </p:oleObj>
              </mc:Choice>
              <mc:Fallback>
                <p:oleObj name="Equation" r:id="rId5" imgW="2260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8767" y="1268286"/>
                        <a:ext cx="3872232" cy="804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751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15581</TotalTime>
  <Words>1006</Words>
  <Application>Microsoft Macintosh PowerPoint</Application>
  <PresentationFormat>On-screen Show (4:3)</PresentationFormat>
  <Paragraphs>86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Venture</vt:lpstr>
      <vt:lpstr>Equation</vt:lpstr>
      <vt:lpstr>PHY 042:  Electricity and Magnetism</vt:lpstr>
      <vt:lpstr>Introduction </vt:lpstr>
      <vt:lpstr>An approximation</vt:lpstr>
      <vt:lpstr>Why “multipole expansion”?</vt:lpstr>
      <vt:lpstr>Answers to intro questions</vt:lpstr>
      <vt:lpstr>Advantages</vt:lpstr>
      <vt:lpstr>Pure vs physics dipoles</vt:lpstr>
      <vt:lpstr>Composition vs reference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Pierre-Hugues Beauchemin</dc:creator>
  <cp:lastModifiedBy>Pierre-Hugues Beauchemin</cp:lastModifiedBy>
  <cp:revision>245</cp:revision>
  <dcterms:created xsi:type="dcterms:W3CDTF">2012-09-05T14:30:16Z</dcterms:created>
  <dcterms:modified xsi:type="dcterms:W3CDTF">2014-10-27T19:43:11Z</dcterms:modified>
</cp:coreProperties>
</file>