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8" r:id="rId3"/>
    <p:sldId id="262" r:id="rId4"/>
    <p:sldId id="265" r:id="rId5"/>
    <p:sldId id="309" r:id="rId6"/>
    <p:sldId id="264" r:id="rId7"/>
    <p:sldId id="261" r:id="rId8"/>
    <p:sldId id="292" r:id="rId9"/>
    <p:sldId id="293" r:id="rId10"/>
    <p:sldId id="295" r:id="rId11"/>
    <p:sldId id="297" r:id="rId12"/>
    <p:sldId id="296" r:id="rId13"/>
    <p:sldId id="298" r:id="rId14"/>
    <p:sldId id="299" r:id="rId15"/>
    <p:sldId id="314" r:id="rId16"/>
    <p:sldId id="271" r:id="rId17"/>
    <p:sldId id="267" r:id="rId18"/>
    <p:sldId id="272" r:id="rId19"/>
    <p:sldId id="273" r:id="rId20"/>
    <p:sldId id="276" r:id="rId21"/>
    <p:sldId id="279" r:id="rId22"/>
    <p:sldId id="280" r:id="rId23"/>
    <p:sldId id="277" r:id="rId24"/>
    <p:sldId id="306" r:id="rId25"/>
    <p:sldId id="270" r:id="rId26"/>
    <p:sldId id="269" r:id="rId27"/>
    <p:sldId id="294" r:id="rId28"/>
    <p:sldId id="281" r:id="rId29"/>
    <p:sldId id="282" r:id="rId30"/>
    <p:sldId id="283" r:id="rId31"/>
    <p:sldId id="289" r:id="rId32"/>
    <p:sldId id="284" r:id="rId33"/>
    <p:sldId id="311" r:id="rId34"/>
    <p:sldId id="285" r:id="rId35"/>
    <p:sldId id="286" r:id="rId36"/>
    <p:sldId id="287" r:id="rId37"/>
    <p:sldId id="288" r:id="rId38"/>
    <p:sldId id="290" r:id="rId39"/>
    <p:sldId id="291" r:id="rId40"/>
    <p:sldId id="305" r:id="rId41"/>
    <p:sldId id="300" r:id="rId42"/>
    <p:sldId id="301" r:id="rId43"/>
    <p:sldId id="303" r:id="rId44"/>
    <p:sldId id="302" r:id="rId45"/>
    <p:sldId id="307" r:id="rId46"/>
    <p:sldId id="313" r:id="rId47"/>
    <p:sldId id="304" r:id="rId48"/>
    <p:sldId id="316" r:id="rId49"/>
    <p:sldId id="312" r:id="rId50"/>
    <p:sldId id="315" r:id="rId51"/>
    <p:sldId id="274" r:id="rId52"/>
    <p:sldId id="275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53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919534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363286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3214498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6BE1EF4-31ED-45C2-AC47-F2718A41336B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6BE1EF4-31ED-45C2-AC47-F2718A41336B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41969"/>
            <a:ext cx="7691719" cy="646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87" y="830913"/>
            <a:ext cx="9060913" cy="5890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6BE1EF4-31ED-45C2-AC47-F2718A41336B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46275" indent="-346075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2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3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5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Relationship Id="rId3" Type="http://schemas.openxmlformats.org/officeDocument/2006/relationships/image" Target="../media/image6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6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emf"/><Relationship Id="rId12" Type="http://schemas.openxmlformats.org/officeDocument/2006/relationships/image" Target="../media/image79.emf"/><Relationship Id="rId13" Type="http://schemas.openxmlformats.org/officeDocument/2006/relationships/image" Target="../media/image80.emf"/><Relationship Id="rId14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7" Type="http://schemas.openxmlformats.org/officeDocument/2006/relationships/image" Target="../media/image74.emf"/><Relationship Id="rId8" Type="http://schemas.openxmlformats.org/officeDocument/2006/relationships/image" Target="../media/image75.emf"/><Relationship Id="rId9" Type="http://schemas.openxmlformats.org/officeDocument/2006/relationships/image" Target="../media/image76.emf"/><Relationship Id="rId10" Type="http://schemas.openxmlformats.org/officeDocument/2006/relationships/image" Target="../media/image77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889"/>
            <a:ext cx="9144000" cy="585019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Experimental search for Quantum Gravity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869272"/>
            <a:ext cx="5724862" cy="1119402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 smtClean="0"/>
              <a:t>News from the ATLAS detector at the LHC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48259" y="5029734"/>
            <a:ext cx="595547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Prof. Pierre-Hugues Beauchemin</a:t>
            </a:r>
          </a:p>
          <a:p>
            <a:pPr algn="ctr"/>
            <a:r>
              <a:rPr lang="en-US" sz="2600" b="1" dirty="0" smtClean="0"/>
              <a:t> Thu Oct 25</a:t>
            </a:r>
            <a:r>
              <a:rPr lang="en-US" sz="2600" b="1" baseline="30000" dirty="0" smtClean="0"/>
              <a:t>th</a:t>
            </a:r>
            <a:r>
              <a:rPr lang="en-US" sz="2600" b="1" dirty="0" smtClean="0"/>
              <a:t> 2012</a:t>
            </a:r>
          </a:p>
          <a:p>
            <a:pPr algn="ctr"/>
            <a:r>
              <a:rPr lang="en-US" sz="2600" b="1" dirty="0" smtClean="0"/>
              <a:t>Tufts University</a:t>
            </a:r>
          </a:p>
          <a:p>
            <a:pPr algn="ctr"/>
            <a:r>
              <a:rPr lang="en-US" sz="2600" b="1" dirty="0" smtClean="0"/>
              <a:t>On behalf of the ATLAS Collaboration</a:t>
            </a:r>
            <a:endParaRPr lang="en-US" sz="2600" b="1" dirty="0"/>
          </a:p>
        </p:txBody>
      </p:sp>
      <p:pic>
        <p:nvPicPr>
          <p:cNvPr id="5" name="Picture 4" descr="ind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60" y="5172178"/>
            <a:ext cx="1286066" cy="1286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1" y="2237901"/>
            <a:ext cx="2822615" cy="2416066"/>
          </a:xfrm>
          <a:prstGeom prst="rect">
            <a:avLst/>
          </a:prstGeom>
        </p:spPr>
      </p:pic>
      <p:pic>
        <p:nvPicPr>
          <p:cNvPr id="7" name="Picture 6" descr="ATLAS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06" y="5172178"/>
            <a:ext cx="1117185" cy="143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7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555" y="41969"/>
            <a:ext cx="8192371" cy="646506"/>
          </a:xfrm>
        </p:spPr>
        <p:txBody>
          <a:bodyPr/>
          <a:lstStyle/>
          <a:p>
            <a:r>
              <a:rPr lang="en-US" dirty="0" err="1" smtClean="0"/>
              <a:t>Diphoton</a:t>
            </a:r>
            <a:r>
              <a:rPr lang="en-US" dirty="0" smtClean="0"/>
              <a:t> search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830913"/>
            <a:ext cx="9060913" cy="3097620"/>
          </a:xfrm>
        </p:spPr>
        <p:txBody>
          <a:bodyPr>
            <a:normAutofit/>
          </a:bodyPr>
          <a:lstStyle/>
          <a:p>
            <a:r>
              <a:rPr lang="en-US" dirty="0" smtClean="0"/>
              <a:t>Very good sensitivity: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0000FF"/>
                </a:solidFill>
              </a:rPr>
              <a:t>Clean experimental signature, low </a:t>
            </a:r>
            <a:r>
              <a:rPr lang="en-US" dirty="0" err="1" smtClean="0">
                <a:solidFill>
                  <a:srgbClr val="0000FF"/>
                </a:solidFill>
              </a:rPr>
              <a:t>bkg</a:t>
            </a:r>
            <a:r>
              <a:rPr lang="en-US" dirty="0" smtClean="0">
                <a:solidFill>
                  <a:srgbClr val="0000FF"/>
                </a:solidFill>
              </a:rPr>
              <a:t>, very good mass resolution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rgbClr val="0000FF"/>
                </a:solidFill>
              </a:rPr>
              <a:t>Branching fraction is 2x larger than for lepton </a:t>
            </a:r>
            <a:r>
              <a:rPr lang="en-US" dirty="0" smtClean="0">
                <a:solidFill>
                  <a:srgbClr val="0000FF"/>
                </a:solidFill>
              </a:rPr>
              <a:t>pairs</a:t>
            </a:r>
          </a:p>
          <a:p>
            <a:pPr lvl="2">
              <a:spcBef>
                <a:spcPts val="600"/>
              </a:spcBef>
            </a:pPr>
            <a:r>
              <a:rPr lang="en-US" dirty="0" smtClean="0">
                <a:solidFill>
                  <a:srgbClr val="0000FF"/>
                </a:solidFill>
              </a:rPr>
              <a:t>Model-independent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0000FF"/>
                </a:solidFill>
              </a:rPr>
              <a:t>Can’t be spin-1 resonance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4.9 fb</a:t>
            </a:r>
            <a:r>
              <a:rPr lang="en-US" baseline="30000" dirty="0" smtClean="0"/>
              <a:t>-1 </a:t>
            </a:r>
            <a:r>
              <a:rPr lang="en-US" dirty="0" smtClean="0"/>
              <a:t>with √S=7 </a:t>
            </a:r>
            <a:r>
              <a:rPr lang="en-US" dirty="0" err="1" smtClean="0"/>
              <a:t>TeV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876" y="2320462"/>
            <a:ext cx="3653683" cy="365368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364" y="3527169"/>
            <a:ext cx="5458512" cy="34313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Combination of MC-based estimate normalized to data, and data-driven estimate </a:t>
            </a:r>
          </a:p>
          <a:p>
            <a:pPr lvl="1"/>
            <a:r>
              <a:rPr lang="en-US" u="sng" dirty="0" err="1" smtClean="0">
                <a:latin typeface="Symbol" charset="2"/>
                <a:cs typeface="Symbol" charset="2"/>
              </a:rPr>
              <a:t>gg</a:t>
            </a:r>
            <a:r>
              <a:rPr lang="en-US" u="sng" dirty="0" smtClean="0"/>
              <a:t> </a:t>
            </a:r>
            <a:r>
              <a:rPr lang="en-US" u="sng" dirty="0" err="1" smtClean="0"/>
              <a:t>bkg</a:t>
            </a:r>
            <a:r>
              <a:rPr lang="en-US" dirty="0" smtClean="0"/>
              <a:t>: MC used for shape, normalization in data low </a:t>
            </a:r>
            <a:r>
              <a:rPr lang="en-US" dirty="0" err="1" smtClean="0"/>
              <a:t>M</a:t>
            </a:r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 region</a:t>
            </a:r>
          </a:p>
          <a:p>
            <a:pPr lvl="1"/>
            <a:r>
              <a:rPr lang="en-US" u="sng" dirty="0" err="1" smtClean="0"/>
              <a:t>jet+gamma</a:t>
            </a:r>
            <a:r>
              <a:rPr lang="en-US" u="sng" dirty="0" smtClean="0"/>
              <a:t>/jet</a:t>
            </a:r>
            <a:r>
              <a:rPr lang="en-US" dirty="0" smtClean="0"/>
              <a:t>: shape from CR (loose gamma), extrapolated to high mass by a fit of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341395"/>
              </p:ext>
            </p:extLst>
          </p:nvPr>
        </p:nvGraphicFramePr>
        <p:xfrm>
          <a:off x="2853306" y="6301234"/>
          <a:ext cx="2839744" cy="4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Equation" r:id="rId4" imgW="1714500" imgH="266700" progId="Equation.3">
                  <p:embed/>
                </p:oleObj>
              </mc:Choice>
              <mc:Fallback>
                <p:oleObj name="Equation" r:id="rId4" imgW="1714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53306" y="6301234"/>
                        <a:ext cx="2839744" cy="441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82266" y="830913"/>
            <a:ext cx="2730698" cy="369332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ATLAS-CONF-2012-087</a:t>
            </a:r>
          </a:p>
        </p:txBody>
      </p:sp>
    </p:spTree>
    <p:extLst>
      <p:ext uri="{BB962C8B-B14F-4D97-AF65-F5344CB8AC3E}">
        <p14:creationId xmlns:p14="http://schemas.microsoft.com/office/powerpoint/2010/main" val="21145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Diphoton</a:t>
            </a:r>
            <a:r>
              <a:rPr lang="en-US" dirty="0" smtClean="0"/>
              <a:t> search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BumpHunter</a:t>
            </a:r>
            <a:r>
              <a:rPr lang="en-US" dirty="0" smtClean="0"/>
              <a:t> </a:t>
            </a:r>
            <a:r>
              <a:rPr lang="en-US" dirty="0"/>
              <a:t>algorithm is </a:t>
            </a:r>
            <a:r>
              <a:rPr lang="en-US" dirty="0" smtClean="0"/>
              <a:t>used to scan through </a:t>
            </a:r>
            <a:r>
              <a:rPr lang="en-US" dirty="0"/>
              <a:t>the </a:t>
            </a:r>
            <a:r>
              <a:rPr lang="en-US" dirty="0" smtClean="0"/>
              <a:t>mass </a:t>
            </a:r>
            <a:r>
              <a:rPr lang="en-US" dirty="0"/>
              <a:t>distribution between </a:t>
            </a:r>
            <a:r>
              <a:rPr lang="en-US" dirty="0" smtClean="0"/>
              <a:t>409 and 3000 </a:t>
            </a:r>
            <a:r>
              <a:rPr lang="en-US" dirty="0" err="1" smtClean="0"/>
              <a:t>GeV</a:t>
            </a:r>
            <a:endParaRPr lang="en-US" dirty="0"/>
          </a:p>
          <a:p>
            <a:pPr lvl="1"/>
            <a:r>
              <a:rPr lang="en-US" dirty="0">
                <a:solidFill>
                  <a:srgbClr val="008000"/>
                </a:solidFill>
              </a:rPr>
              <a:t>Look for most significant deviation from null hypothesis, </a:t>
            </a:r>
            <a:endParaRPr lang="en-US" dirty="0" smtClean="0">
              <a:solidFill>
                <a:srgbClr val="008000"/>
              </a:solidFill>
            </a:endParaRP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Use </a:t>
            </a:r>
            <a:r>
              <a:rPr lang="en-US" dirty="0">
                <a:solidFill>
                  <a:srgbClr val="008000"/>
                </a:solidFill>
              </a:rPr>
              <a:t>window mass of progressively increasing </a:t>
            </a:r>
            <a:r>
              <a:rPr lang="en-US" dirty="0" smtClean="0">
                <a:solidFill>
                  <a:srgbClr val="008000"/>
                </a:solidFill>
              </a:rPr>
              <a:t>width</a:t>
            </a:r>
          </a:p>
          <a:p>
            <a:pPr lvl="2"/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/>
              <a:t>2 bins, to N/2 </a:t>
            </a:r>
            <a:r>
              <a:rPr lang="en-US" dirty="0" smtClean="0"/>
              <a:t>bins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Largest deviation = smallest probability of coming from </a:t>
            </a:r>
            <a:r>
              <a:rPr lang="en-US" dirty="0" err="1">
                <a:solidFill>
                  <a:srgbClr val="008000"/>
                </a:solidFill>
              </a:rPr>
              <a:t>bkg</a:t>
            </a:r>
            <a:r>
              <a:rPr lang="en-US" dirty="0">
                <a:solidFill>
                  <a:srgbClr val="008000"/>
                </a:solidFill>
              </a:rPr>
              <a:t> fluctuation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Algorithm </a:t>
            </a:r>
            <a:r>
              <a:rPr lang="en-US" dirty="0" smtClean="0">
                <a:solidFill>
                  <a:srgbClr val="008000"/>
                </a:solidFill>
              </a:rPr>
              <a:t>accounts </a:t>
            </a:r>
            <a:r>
              <a:rPr lang="en-US" dirty="0">
                <a:solidFill>
                  <a:srgbClr val="008000"/>
                </a:solidFill>
              </a:rPr>
              <a:t>for “look </a:t>
            </a:r>
            <a:endParaRPr lang="en-US" dirty="0" smtClean="0">
              <a:solidFill>
                <a:srgbClr val="008000"/>
              </a:solidFill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8000"/>
                </a:solidFill>
              </a:rPr>
              <a:t>	elsewhere </a:t>
            </a:r>
            <a:r>
              <a:rPr lang="en-US" dirty="0">
                <a:solidFill>
                  <a:srgbClr val="008000"/>
                </a:solidFill>
              </a:rPr>
              <a:t>effects</a:t>
            </a:r>
            <a:r>
              <a:rPr lang="en-US" dirty="0" smtClean="0">
                <a:solidFill>
                  <a:srgbClr val="008000"/>
                </a:solidFill>
              </a:rPr>
              <a:t>”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/>
              <a:t>Biggest excess from </a:t>
            </a:r>
            <a:r>
              <a:rPr lang="en-US" dirty="0" err="1"/>
              <a:t>bkg</a:t>
            </a:r>
            <a:r>
              <a:rPr lang="en-US" dirty="0"/>
              <a:t> only 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  hypothesis: </a:t>
            </a:r>
            <a:r>
              <a:rPr lang="en-US" dirty="0" err="1">
                <a:solidFill>
                  <a:srgbClr val="660066"/>
                </a:solidFill>
              </a:rPr>
              <a:t>M</a:t>
            </a:r>
            <a:r>
              <a:rPr lang="en-US" dirty="0" err="1">
                <a:solidFill>
                  <a:srgbClr val="660066"/>
                </a:solidFill>
                <a:latin typeface="Symbol" charset="2"/>
                <a:cs typeface="Symbol" charset="2"/>
              </a:rPr>
              <a:t>gg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 in [</a:t>
            </a:r>
            <a:r>
              <a:rPr lang="en-US" dirty="0">
                <a:solidFill>
                  <a:srgbClr val="660066"/>
                </a:solidFill>
              </a:rPr>
              <a:t>1312,1644]</a:t>
            </a:r>
          </a:p>
          <a:p>
            <a:r>
              <a:rPr lang="en-US" dirty="0">
                <a:solidFill>
                  <a:srgbClr val="0000FF"/>
                </a:solidFill>
              </a:rPr>
              <a:t>86% of </a:t>
            </a:r>
            <a:r>
              <a:rPr lang="en-US" dirty="0" smtClean="0">
                <a:solidFill>
                  <a:srgbClr val="0000FF"/>
                </a:solidFill>
              </a:rPr>
              <a:t>the chance of having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00FF"/>
                </a:solidFill>
              </a:rPr>
              <a:t>      larger excess from background-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00FF"/>
                </a:solidFill>
              </a:rPr>
              <a:t>      only hypothesis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975" y="3481295"/>
            <a:ext cx="4327199" cy="331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34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on 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890677"/>
            <a:ext cx="9060913" cy="5890562"/>
          </a:xfrm>
        </p:spPr>
        <p:txBody>
          <a:bodyPr/>
          <a:lstStyle/>
          <a:p>
            <a:r>
              <a:rPr lang="en-US" dirty="0" smtClean="0"/>
              <a:t>Signal experimental uncertainties: 9.1%</a:t>
            </a:r>
          </a:p>
          <a:p>
            <a:pPr lvl="1"/>
            <a:r>
              <a:rPr lang="en-US" dirty="0" smtClean="0"/>
              <a:t>5%-10% uncertainty on signal yield</a:t>
            </a:r>
          </a:p>
          <a:p>
            <a:r>
              <a:rPr lang="en-US" dirty="0" smtClean="0"/>
              <a:t>95% C.L. limits on M</a:t>
            </a:r>
            <a:r>
              <a:rPr lang="en-US" baseline="-25000" dirty="0" smtClean="0"/>
              <a:t>G</a:t>
            </a:r>
            <a:r>
              <a:rPr lang="en-US" dirty="0" smtClean="0"/>
              <a:t> for various k/</a:t>
            </a:r>
            <a:r>
              <a:rPr lang="en-US" dirty="0" err="1" smtClean="0"/>
              <a:t>M</a:t>
            </a:r>
            <a:r>
              <a:rPr lang="en-US" baseline="-25000" dirty="0" err="1" smtClean="0"/>
              <a:t>Pl</a:t>
            </a:r>
            <a:endParaRPr lang="en-US" dirty="0" smtClean="0"/>
          </a:p>
          <a:p>
            <a:pPr lvl="1"/>
            <a:r>
              <a:rPr lang="en-US" dirty="0" smtClean="0"/>
              <a:t>Assume 1.75 K-factor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5" y="3289483"/>
            <a:ext cx="9060913" cy="332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854"/>
            <a:ext cx="7691719" cy="646506"/>
          </a:xfrm>
        </p:spPr>
        <p:txBody>
          <a:bodyPr/>
          <a:lstStyle/>
          <a:p>
            <a:r>
              <a:rPr lang="en-US" dirty="0" err="1" smtClean="0"/>
              <a:t>Dilepton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708" y="3542900"/>
            <a:ext cx="4497292" cy="3228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73550"/>
            <a:ext cx="4874152" cy="123654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-6559" y="741267"/>
            <a:ext cx="9060913" cy="5890562"/>
          </a:xfrm>
        </p:spPr>
        <p:txBody>
          <a:bodyPr/>
          <a:lstStyle/>
          <a:p>
            <a:r>
              <a:rPr lang="en-US" dirty="0" smtClean="0"/>
              <a:t>Narrow high mass resonance search in </a:t>
            </a:r>
            <a:r>
              <a:rPr lang="en-US" dirty="0" err="1" smtClean="0"/>
              <a:t>ee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mm</a:t>
            </a:r>
            <a:r>
              <a:rPr lang="en-US" dirty="0" smtClean="0"/>
              <a:t> channels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Charge ignored to avoid systematics from charge </a:t>
            </a:r>
            <a:r>
              <a:rPr lang="en-US" dirty="0" err="1" smtClean="0"/>
              <a:t>misID</a:t>
            </a:r>
            <a:endParaRPr lang="en-US" dirty="0" smtClean="0"/>
          </a:p>
          <a:p>
            <a:pPr lvl="1">
              <a:spcBef>
                <a:spcPts val="600"/>
              </a:spcBef>
            </a:pPr>
            <a:r>
              <a:rPr lang="en-US" dirty="0" smtClean="0"/>
              <a:t>4.9 fb</a:t>
            </a:r>
            <a:r>
              <a:rPr lang="en-US" baseline="30000" dirty="0" smtClean="0"/>
              <a:t>-1 </a:t>
            </a:r>
            <a:r>
              <a:rPr lang="en-US" dirty="0" smtClean="0"/>
              <a:t>of 7 </a:t>
            </a:r>
            <a:r>
              <a:rPr lang="en-US" dirty="0" err="1" smtClean="0"/>
              <a:t>TeV</a:t>
            </a:r>
            <a:r>
              <a:rPr lang="en-US" dirty="0" smtClean="0"/>
              <a:t> data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Background predicted from MC except QCD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NNLO to LO K-factor estimated in function of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ll</a:t>
            </a:r>
            <a:r>
              <a:rPr lang="en-US" dirty="0" smtClean="0"/>
              <a:t> 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Weak K-factor also applied to </a:t>
            </a:r>
            <a:r>
              <a:rPr lang="en-US" dirty="0" err="1" smtClean="0"/>
              <a:t>Drell</a:t>
            </a:r>
            <a:r>
              <a:rPr lang="en-US" dirty="0" smtClean="0"/>
              <a:t>-Yan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N</a:t>
            </a:r>
            <a:r>
              <a:rPr lang="en-US" dirty="0" smtClean="0"/>
              <a:t>ormalized to data under Z-peak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Within 1% of unity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Control systematics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Theory dominate systematics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38559" y="124169"/>
            <a:ext cx="2815795" cy="369332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660066"/>
                </a:solidFill>
              </a:rPr>
              <a:t>arXiv</a:t>
            </a:r>
            <a:r>
              <a:rPr lang="en-US" b="1" dirty="0" smtClean="0">
                <a:solidFill>
                  <a:srgbClr val="660066"/>
                </a:solidFill>
              </a:rPr>
              <a:t>: [hep-ex 1209.2535]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0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on 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Signal acceptance (M</a:t>
            </a:r>
            <a:r>
              <a:rPr lang="en-US" baseline="-25000" dirty="0" smtClean="0"/>
              <a:t>G</a:t>
            </a:r>
            <a:r>
              <a:rPr lang="en-US" dirty="0" smtClean="0"/>
              <a:t>=1.5 </a:t>
            </a:r>
            <a:r>
              <a:rPr lang="en-US" dirty="0" err="1" smtClean="0"/>
              <a:t>TeV</a:t>
            </a:r>
            <a:r>
              <a:rPr lang="en-US" dirty="0" smtClean="0"/>
              <a:t>) = 69% (</a:t>
            </a:r>
            <a:r>
              <a:rPr lang="en-US" dirty="0" err="1" smtClean="0"/>
              <a:t>ele</a:t>
            </a:r>
            <a:r>
              <a:rPr lang="en-US" dirty="0" smtClean="0"/>
              <a:t>), 44% (</a:t>
            </a:r>
            <a:r>
              <a:rPr lang="en-US" dirty="0" err="1" smtClean="0"/>
              <a:t>muon</a:t>
            </a:r>
            <a:r>
              <a:rPr lang="en-US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Independent of M</a:t>
            </a:r>
            <a:r>
              <a:rPr lang="en-US" baseline="-25000" dirty="0" smtClean="0"/>
              <a:t>G</a:t>
            </a:r>
            <a:r>
              <a:rPr lang="en-US" dirty="0"/>
              <a:t> </a:t>
            </a:r>
            <a:r>
              <a:rPr lang="en-US" dirty="0" smtClean="0"/>
              <a:t>above 600 </a:t>
            </a:r>
            <a:r>
              <a:rPr lang="en-US" dirty="0" err="1" smtClean="0"/>
              <a:t>GeV</a:t>
            </a: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At such masses, interference of signal with Z/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* is neglected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No K-factors applied to signal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Data are consistent with SM hypothesis</a:t>
            </a:r>
          </a:p>
          <a:p>
            <a:pPr lvl="1"/>
            <a:r>
              <a:rPr lang="en-US" dirty="0" smtClean="0"/>
              <a:t>P-value </a:t>
            </a:r>
            <a:r>
              <a:rPr lang="en-US" dirty="0" err="1" smtClean="0"/>
              <a:t>ele</a:t>
            </a:r>
            <a:r>
              <a:rPr lang="en-US" dirty="0" smtClean="0"/>
              <a:t>: 54%; 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P-value </a:t>
            </a:r>
            <a:r>
              <a:rPr lang="en-US" dirty="0" err="1" smtClean="0"/>
              <a:t>muo</a:t>
            </a:r>
            <a:r>
              <a:rPr lang="en-US" dirty="0" smtClean="0"/>
              <a:t>: 24%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087904"/>
              </p:ext>
            </p:extLst>
          </p:nvPr>
        </p:nvGraphicFramePr>
        <p:xfrm>
          <a:off x="32288" y="4245784"/>
          <a:ext cx="44225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9412"/>
                <a:gridCol w="732117"/>
                <a:gridCol w="791883"/>
                <a:gridCol w="791882"/>
                <a:gridCol w="687294"/>
              </a:tblGrid>
              <a:tr h="6152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Coupling (k/</a:t>
                      </a:r>
                      <a:r>
                        <a:rPr lang="en-US" sz="1800" b="1" dirty="0" err="1" smtClean="0"/>
                        <a:t>M</a:t>
                      </a:r>
                      <a:r>
                        <a:rPr lang="en-US" sz="1800" b="1" baseline="-25000" dirty="0" err="1" smtClean="0"/>
                        <a:t>Pl</a:t>
                      </a:r>
                      <a:r>
                        <a:rPr lang="en-US" sz="18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0.01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0.03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0.05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0.1</a:t>
                      </a:r>
                      <a:endParaRPr lang="en-US" sz="1800" b="1" dirty="0"/>
                    </a:p>
                  </a:txBody>
                  <a:tcPr/>
                </a:tc>
              </a:tr>
              <a:tr h="6152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Mass limit [</a:t>
                      </a:r>
                      <a:r>
                        <a:rPr lang="en-US" sz="1800" b="1" dirty="0" err="1" smtClean="0"/>
                        <a:t>TeV</a:t>
                      </a:r>
                      <a:r>
                        <a:rPr lang="en-US" sz="1800" b="1" dirty="0" smtClean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0.92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1.49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1.72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2.16</a:t>
                      </a:r>
                      <a:endParaRPr lang="en-US" sz="1800" b="1" dirty="0"/>
                    </a:p>
                  </a:txBody>
                  <a:tcPr/>
                </a:tc>
              </a:tr>
              <a:tr h="6152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Coupling (k/</a:t>
                      </a: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</a:rPr>
                        <a:t>M</a:t>
                      </a:r>
                      <a:r>
                        <a:rPr lang="en-US" sz="1800" b="1" baseline="-25000" dirty="0" err="1" smtClean="0">
                          <a:solidFill>
                            <a:schemeClr val="bg1"/>
                          </a:solidFill>
                        </a:rPr>
                        <a:t>Pl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0.12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0.14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0.17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0.2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6152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Mass limit [</a:t>
                      </a:r>
                      <a:r>
                        <a:rPr lang="en-US" sz="1800" b="1" dirty="0" err="1" smtClean="0"/>
                        <a:t>TeV</a:t>
                      </a:r>
                      <a:r>
                        <a:rPr lang="en-US" sz="1800" b="1" dirty="0" smtClean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2.23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2.32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2.42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2.51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734" y="3363208"/>
            <a:ext cx="4653265" cy="334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5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…and at 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797047"/>
            <a:ext cx="9060913" cy="5890562"/>
          </a:xfrm>
        </p:spPr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ew results with a different dataset </a:t>
            </a:r>
          </a:p>
          <a:p>
            <a:pPr lvl="1"/>
            <a:r>
              <a:rPr lang="en-US" dirty="0"/>
              <a:t>6.1 fb</a:t>
            </a:r>
            <a:r>
              <a:rPr lang="en-US" baseline="30000" dirty="0"/>
              <a:t>-1</a:t>
            </a:r>
            <a:r>
              <a:rPr lang="en-US" dirty="0"/>
              <a:t> of 8 </a:t>
            </a:r>
            <a:r>
              <a:rPr lang="en-US" dirty="0" err="1"/>
              <a:t>TeV</a:t>
            </a:r>
            <a:r>
              <a:rPr lang="en-US" dirty="0"/>
              <a:t> data</a:t>
            </a:r>
          </a:p>
          <a:p>
            <a:pPr lvl="1"/>
            <a:r>
              <a:rPr lang="en-US" dirty="0" smtClean="0"/>
              <a:t>No interpretation in terms of RS, but can nevertheless have a feeling for the limits by looking at Z’ limits</a:t>
            </a:r>
          </a:p>
          <a:p>
            <a:r>
              <a:rPr lang="en-US" dirty="0" smtClean="0"/>
              <a:t>A 2.5 </a:t>
            </a:r>
            <a:r>
              <a:rPr lang="en-US" dirty="0" err="1" smtClean="0"/>
              <a:t>TeV</a:t>
            </a:r>
            <a:r>
              <a:rPr lang="en-US" dirty="0" smtClean="0"/>
              <a:t> Z’ has x2 higher cross section at 8 </a:t>
            </a:r>
            <a:r>
              <a:rPr lang="en-US" dirty="0" err="1" smtClean="0"/>
              <a:t>TeV</a:t>
            </a:r>
            <a:r>
              <a:rPr lang="en-US" dirty="0" smtClean="0"/>
              <a:t> than at 7 </a:t>
            </a:r>
            <a:r>
              <a:rPr lang="en-US" dirty="0" err="1" smtClean="0"/>
              <a:t>TeV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7" y="3696960"/>
            <a:ext cx="4332941" cy="3110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042" y="3696960"/>
            <a:ext cx="4327111" cy="31060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960" y="3269161"/>
            <a:ext cx="3352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Z’ limits for 7 </a:t>
            </a:r>
            <a:r>
              <a:rPr lang="en-US" sz="2400" b="1" dirty="0" err="1" smtClean="0">
                <a:solidFill>
                  <a:srgbClr val="0000FF"/>
                </a:solidFill>
              </a:rPr>
              <a:t>TeV</a:t>
            </a:r>
            <a:r>
              <a:rPr lang="en-US" sz="2400" b="1" dirty="0" smtClean="0">
                <a:solidFill>
                  <a:srgbClr val="0000FF"/>
                </a:solidFill>
              </a:rPr>
              <a:t> data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7755" y="3205893"/>
            <a:ext cx="3352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Z’ limits for 8 </a:t>
            </a:r>
            <a:r>
              <a:rPr lang="en-US" sz="2400" b="1" dirty="0" err="1" smtClean="0">
                <a:solidFill>
                  <a:srgbClr val="0000FF"/>
                </a:solidFill>
              </a:rPr>
              <a:t>TeV</a:t>
            </a:r>
            <a:r>
              <a:rPr lang="en-US" sz="2400" b="1" dirty="0" smtClean="0">
                <a:solidFill>
                  <a:srgbClr val="0000FF"/>
                </a:solidFill>
              </a:rPr>
              <a:t> data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2266" y="830913"/>
            <a:ext cx="2730698" cy="369332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ATLAS-CONF-2012</a:t>
            </a:r>
            <a:r>
              <a:rPr lang="en-US" b="1" dirty="0" smtClean="0">
                <a:solidFill>
                  <a:srgbClr val="660066"/>
                </a:solidFill>
              </a:rPr>
              <a:t>-129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6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9811" y="3061173"/>
            <a:ext cx="7691719" cy="646506"/>
          </a:xfrm>
        </p:spPr>
        <p:txBody>
          <a:bodyPr/>
          <a:lstStyle/>
          <a:p>
            <a:r>
              <a:rPr lang="en-US" dirty="0" smtClean="0"/>
              <a:t>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64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8" y="969042"/>
            <a:ext cx="6397566" cy="5890562"/>
          </a:xfrm>
        </p:spPr>
        <p:txBody>
          <a:bodyPr>
            <a:normAutofit/>
          </a:bodyPr>
          <a:lstStyle/>
          <a:p>
            <a:r>
              <a:rPr lang="en-US" dirty="0" smtClean="0"/>
              <a:t>Limits assume extra dimensions are flat and </a:t>
            </a:r>
            <a:r>
              <a:rPr lang="en-US" dirty="0" err="1" smtClean="0"/>
              <a:t>compactified</a:t>
            </a:r>
            <a:r>
              <a:rPr lang="en-US" dirty="0" smtClean="0"/>
              <a:t> on n-dimensional torus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SM fields attached to a 3-brane</a:t>
            </a:r>
          </a:p>
          <a:p>
            <a:pPr lvl="2"/>
            <a:r>
              <a:rPr lang="en-US" dirty="0" err="1" smtClean="0">
                <a:solidFill>
                  <a:srgbClr val="008000"/>
                </a:solidFill>
              </a:rPr>
              <a:t>Brane</a:t>
            </a:r>
            <a:r>
              <a:rPr lang="en-US" dirty="0" smtClean="0">
                <a:solidFill>
                  <a:srgbClr val="008000"/>
                </a:solidFill>
              </a:rPr>
              <a:t> deformation ignored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Continuous KK-spectrum is assumed, even for n=6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Universal couplings of each modes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Assumed the spectrum stops at M</a:t>
            </a:r>
            <a:r>
              <a:rPr lang="en-US" baseline="-25000" dirty="0" smtClean="0">
                <a:solidFill>
                  <a:srgbClr val="008000"/>
                </a:solidFill>
              </a:rPr>
              <a:t>D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Fundamental to effective scale relationship:</a:t>
            </a:r>
            <a:endParaRPr lang="en-US" dirty="0"/>
          </a:p>
          <a:p>
            <a:pPr>
              <a:spcBef>
                <a:spcPts val="4200"/>
              </a:spcBef>
            </a:pPr>
            <a:r>
              <a:rPr lang="en-US" dirty="0" smtClean="0"/>
              <a:t>Prediction from minimal graviton emission model of GRW</a:t>
            </a:r>
          </a:p>
          <a:p>
            <a:pPr lvl="1"/>
            <a:r>
              <a:rPr lang="en-US" dirty="0" smtClean="0"/>
              <a:t>Valid: E&lt;&lt;M</a:t>
            </a:r>
            <a:r>
              <a:rPr lang="en-US" baseline="-25000" dirty="0" smtClean="0"/>
              <a:t>D</a:t>
            </a:r>
            <a:r>
              <a:rPr lang="en-US" dirty="0"/>
              <a:t>;</a:t>
            </a:r>
            <a:r>
              <a:rPr lang="en-US" dirty="0" smtClean="0"/>
              <a:t> </a:t>
            </a:r>
            <a:r>
              <a:rPr lang="en-US" dirty="0"/>
              <a:t>P</a:t>
            </a:r>
            <a:r>
              <a:rPr lang="en-US" dirty="0" smtClean="0"/>
              <a:t>ert. exp. break: E&gt;7M</a:t>
            </a:r>
            <a:r>
              <a:rPr lang="en-US" baseline="-25000" dirty="0" smtClean="0"/>
              <a:t>D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54" y="885760"/>
            <a:ext cx="2371067" cy="186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bra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408" y="2955642"/>
            <a:ext cx="2224243" cy="201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33" y="5107550"/>
            <a:ext cx="2420888" cy="16139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  <a:extLst/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4112090"/>
              </p:ext>
            </p:extLst>
          </p:nvPr>
        </p:nvGraphicFramePr>
        <p:xfrm>
          <a:off x="2088699" y="5107550"/>
          <a:ext cx="1954422" cy="426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Equation" r:id="rId6" imgW="1104900" imgH="241300" progId="Equation.3">
                  <p:embed/>
                </p:oleObj>
              </mc:Choice>
              <mc:Fallback>
                <p:oleObj name="Equation" r:id="rId6" imgW="1104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88699" y="5107550"/>
                        <a:ext cx="1954422" cy="4268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5167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8" y="830913"/>
            <a:ext cx="5229989" cy="5890562"/>
          </a:xfrm>
        </p:spPr>
        <p:txBody>
          <a:bodyPr>
            <a:normAutofit/>
          </a:bodyPr>
          <a:lstStyle/>
          <a:p>
            <a:r>
              <a:rPr lang="en-US" dirty="0" smtClean="0"/>
              <a:t>Direct graviton production in association with </a:t>
            </a:r>
            <a:r>
              <a:rPr lang="en-US" dirty="0" err="1" smtClean="0"/>
              <a:t>partons</a:t>
            </a:r>
            <a:r>
              <a:rPr lang="en-US" dirty="0" smtClean="0"/>
              <a:t> or photons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Graviton interaction with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      detector suppressed by M</a:t>
            </a:r>
            <a:r>
              <a:rPr lang="en-US" baseline="-25000" dirty="0" smtClean="0"/>
              <a:t>Pl</a:t>
            </a:r>
            <a:r>
              <a:rPr lang="en-US" baseline="30000" dirty="0" smtClean="0"/>
              <a:t>-2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</a:t>
            </a:r>
            <a:r>
              <a:rPr lang="en-US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Missing transverse energy</a:t>
            </a:r>
          </a:p>
          <a:p>
            <a:r>
              <a:rPr lang="en-US" dirty="0" smtClean="0"/>
              <a:t>Signature at the LHC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Monojet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More jets due to QCD radiation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Monophoton</a:t>
            </a:r>
            <a:endParaRPr lang="en-US" dirty="0" smtClean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2855" y="1198900"/>
            <a:ext cx="4300397" cy="253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7756" y="3831297"/>
            <a:ext cx="2794910" cy="294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942973"/>
              </p:ext>
            </p:extLst>
          </p:nvPr>
        </p:nvGraphicFramePr>
        <p:xfrm>
          <a:off x="566738" y="2122488"/>
          <a:ext cx="3916362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Equation" r:id="rId5" imgW="2032000" imgH="203200" progId="Equation.3">
                  <p:embed/>
                </p:oleObj>
              </mc:Choice>
              <mc:Fallback>
                <p:oleObj name="Equation" r:id="rId5" imgW="2032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6738" y="2122488"/>
                        <a:ext cx="3916362" cy="3921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750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7620" y="41969"/>
            <a:ext cx="7691719" cy="646506"/>
          </a:xfrm>
        </p:spPr>
        <p:txBody>
          <a:bodyPr/>
          <a:lstStyle/>
          <a:p>
            <a:r>
              <a:rPr lang="en-US" dirty="0" err="1" smtClean="0"/>
              <a:t>Monojet</a:t>
            </a:r>
            <a:r>
              <a:rPr lang="en-US" dirty="0" smtClean="0"/>
              <a:t>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5" y="830913"/>
            <a:ext cx="9060913" cy="5890562"/>
          </a:xfrm>
        </p:spPr>
        <p:txBody>
          <a:bodyPr/>
          <a:lstStyle/>
          <a:p>
            <a:r>
              <a:rPr lang="en-US" dirty="0" smtClean="0"/>
              <a:t>ATLAS: 7 </a:t>
            </a:r>
            <a:r>
              <a:rPr lang="en-US" dirty="0" err="1" smtClean="0"/>
              <a:t>TeV</a:t>
            </a:r>
            <a:r>
              <a:rPr lang="en-US" dirty="0" smtClean="0"/>
              <a:t>, 4.7 fb</a:t>
            </a:r>
            <a:r>
              <a:rPr lang="en-US" baseline="30000" dirty="0" smtClean="0"/>
              <a:t>-1 </a:t>
            </a:r>
            <a:r>
              <a:rPr lang="en-US" dirty="0" smtClean="0"/>
              <a:t>of data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Essentially fully data-driven predictions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Amazing 3.2% precision in high stats region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Prediction in various kinematic regions (~model-independence)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6141" y="6350516"/>
            <a:ext cx="773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No excess over SM expectations in any kinematic region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4791" y="1890497"/>
            <a:ext cx="2718507" cy="353943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b="1" dirty="0" err="1" smtClean="0">
                <a:solidFill>
                  <a:srgbClr val="660066"/>
                </a:solidFill>
              </a:rPr>
              <a:t>arXiv</a:t>
            </a:r>
            <a:r>
              <a:rPr lang="en-US" sz="1700" b="1" dirty="0" smtClean="0">
                <a:solidFill>
                  <a:srgbClr val="660066"/>
                </a:solidFill>
              </a:rPr>
              <a:t>: [hep-ex 1210.4491]</a:t>
            </a:r>
            <a:endParaRPr lang="en-US" sz="1700" b="1" dirty="0">
              <a:solidFill>
                <a:srgbClr val="6600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6" y="3113188"/>
            <a:ext cx="4371330" cy="31455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857" y="41969"/>
            <a:ext cx="2781265" cy="1854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156" y="3032318"/>
            <a:ext cx="4645477" cy="33181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88478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9" b="-2"/>
          <a:stretch/>
        </p:blipFill>
        <p:spPr>
          <a:xfrm>
            <a:off x="3926115" y="958887"/>
            <a:ext cx="5140136" cy="5079520"/>
          </a:xfrm>
        </p:spPr>
      </p:pic>
      <p:sp>
        <p:nvSpPr>
          <p:cNvPr id="6" name="TextBox 5"/>
          <p:cNvSpPr txBox="1"/>
          <p:nvPr/>
        </p:nvSpPr>
        <p:spPr>
          <a:xfrm>
            <a:off x="90711" y="720743"/>
            <a:ext cx="3185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Need to understand</a:t>
            </a:r>
            <a:endParaRPr lang="en-US" sz="2800" dirty="0">
              <a:solidFill>
                <a:srgbClr val="000090"/>
              </a:solidFill>
            </a:endParaRP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3276198" y="982353"/>
            <a:ext cx="2982871" cy="217938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935100" y="3161740"/>
            <a:ext cx="894152" cy="907057"/>
          </a:xfrm>
          <a:prstGeom prst="ellipse">
            <a:avLst/>
          </a:prstGeom>
          <a:noFill/>
          <a:ln w="38100" cmpd="sng">
            <a:solidFill>
              <a:srgbClr val="402A59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0711" y="1595357"/>
            <a:ext cx="34676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90"/>
                </a:solidFill>
              </a:rPr>
              <a:t>From the physics that </a:t>
            </a:r>
          </a:p>
          <a:p>
            <a:pPr algn="ctr"/>
            <a:r>
              <a:rPr lang="en-US" sz="2800" dirty="0">
                <a:solidFill>
                  <a:srgbClr val="000090"/>
                </a:solidFill>
              </a:rPr>
              <a:t>c</a:t>
            </a:r>
            <a:r>
              <a:rPr lang="en-US" sz="2800" dirty="0" smtClean="0">
                <a:solidFill>
                  <a:srgbClr val="000090"/>
                </a:solidFill>
              </a:rPr>
              <a:t>an describe</a:t>
            </a:r>
            <a:endParaRPr lang="en-US" sz="2800" dirty="0">
              <a:solidFill>
                <a:srgbClr val="00009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496501" y="2086230"/>
            <a:ext cx="1259356" cy="1075510"/>
          </a:xfrm>
          <a:prstGeom prst="straightConnector1">
            <a:avLst/>
          </a:prstGeom>
          <a:ln>
            <a:solidFill>
              <a:srgbClr val="402A59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0711" y="2760044"/>
            <a:ext cx="3835404" cy="3262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Take some fundamental ingredients of a QG theory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200" dirty="0" smtClean="0"/>
              <a:t>Import them into QFT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Write effective theory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Complement it with </a:t>
            </a:r>
            <a:r>
              <a:rPr lang="en-US" sz="2200" dirty="0" err="1" smtClean="0"/>
              <a:t>pheno</a:t>
            </a:r>
            <a:r>
              <a:rPr lang="en-US" sz="2200" dirty="0" smtClean="0"/>
              <a:t>. models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200" dirty="0" smtClean="0"/>
              <a:t>Make predictions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200" dirty="0" smtClean="0"/>
              <a:t>Test and interpret results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347530" y="6033452"/>
            <a:ext cx="8863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New physics scale must not suppress new effective </a:t>
            </a:r>
            <a:r>
              <a:rPr lang="en-US" sz="2400" dirty="0" err="1" smtClean="0">
                <a:solidFill>
                  <a:srgbClr val="660066"/>
                </a:solidFill>
              </a:rPr>
              <a:t>lagrangian</a:t>
            </a:r>
            <a:r>
              <a:rPr lang="en-US" sz="2400" dirty="0" smtClean="0">
                <a:solidFill>
                  <a:srgbClr val="660066"/>
                </a:solidFill>
              </a:rPr>
              <a:t> terms below testable limits otherwise the exercise is irrelevant…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6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3095"/>
            <a:ext cx="7691719" cy="646506"/>
          </a:xfrm>
        </p:spPr>
        <p:txBody>
          <a:bodyPr/>
          <a:lstStyle/>
          <a:p>
            <a:r>
              <a:rPr lang="en-US" dirty="0" smtClean="0"/>
              <a:t>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662559"/>
            <a:ext cx="9060913" cy="5890562"/>
          </a:xfrm>
        </p:spPr>
        <p:txBody>
          <a:bodyPr/>
          <a:lstStyle/>
          <a:p>
            <a:r>
              <a:rPr lang="en-US" dirty="0" smtClean="0"/>
              <a:t>Typical efficiency for jets and Met selection</a:t>
            </a:r>
            <a:r>
              <a:rPr lang="en-US" smtClean="0"/>
              <a:t>: ~83% </a:t>
            </a:r>
            <a:endParaRPr lang="en-US" dirty="0" smtClean="0"/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0000FF"/>
                </a:solidFill>
              </a:rPr>
              <a:t>Similar for </a:t>
            </a:r>
            <a:r>
              <a:rPr lang="en-US" dirty="0" err="1" smtClean="0">
                <a:solidFill>
                  <a:srgbClr val="0000FF"/>
                </a:solidFill>
              </a:rPr>
              <a:t>Zvv</a:t>
            </a:r>
            <a:r>
              <a:rPr lang="en-US" dirty="0" smtClean="0">
                <a:solidFill>
                  <a:srgbClr val="0000FF"/>
                </a:solidFill>
              </a:rPr>
              <a:t>, and ADD and general dark matter model 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Set 95% C.L. limits on M</a:t>
            </a:r>
            <a:r>
              <a:rPr lang="en-US" baseline="-25000" dirty="0" smtClean="0"/>
              <a:t>D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0000FF"/>
                </a:solidFill>
              </a:rPr>
              <a:t>Truncation: quantify UV effects not modeled by </a:t>
            </a:r>
            <a:r>
              <a:rPr lang="en-US" dirty="0" err="1" smtClean="0">
                <a:solidFill>
                  <a:srgbClr val="0000FF"/>
                </a:solidFill>
                <a:latin typeface="Apple Chancery"/>
                <a:cs typeface="Apple Chancery"/>
              </a:rPr>
              <a:t>L</a:t>
            </a:r>
            <a:r>
              <a:rPr lang="en-US" baseline="-25000" dirty="0" err="1" smtClean="0">
                <a:solidFill>
                  <a:srgbClr val="0000FF"/>
                </a:solidFill>
              </a:rPr>
              <a:t>eff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lvl="2">
              <a:spcBef>
                <a:spcPts val="600"/>
              </a:spcBef>
            </a:pP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Ds/s </a:t>
            </a:r>
            <a:r>
              <a:rPr lang="en-US" dirty="0" smtClean="0">
                <a:solidFill>
                  <a:srgbClr val="008000"/>
                </a:solidFill>
              </a:rPr>
              <a:t>= 0% (n=2), 6% (n=3), 20% (n=4), 45% (n=5), 60% (n=6)</a:t>
            </a:r>
          </a:p>
          <a:p>
            <a:pPr marL="457200" lvl="1" indent="0">
              <a:buNone/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model does not make non-ambiguous predictions with SR4</a:t>
            </a:r>
          </a:p>
          <a:p>
            <a:pPr lvl="2">
              <a:spcBef>
                <a:spcPts val="600"/>
              </a:spcBef>
            </a:pPr>
            <a:r>
              <a:rPr lang="en-US" dirty="0">
                <a:solidFill>
                  <a:srgbClr val="008000"/>
                </a:solidFill>
              </a:rPr>
              <a:t>Limits of </a:t>
            </a:r>
            <a:r>
              <a:rPr lang="en-US" dirty="0" smtClean="0">
                <a:solidFill>
                  <a:srgbClr val="008000"/>
                </a:solidFill>
              </a:rPr>
              <a:t>SR1 to SR3 </a:t>
            </a:r>
            <a:r>
              <a:rPr lang="en-US" dirty="0">
                <a:solidFill>
                  <a:srgbClr val="008000"/>
                </a:solidFill>
              </a:rPr>
              <a:t>are </a:t>
            </a:r>
            <a:r>
              <a:rPr lang="en-US" dirty="0" smtClean="0">
                <a:solidFill>
                  <a:srgbClr val="008000"/>
                </a:solidFill>
              </a:rPr>
              <a:t>35</a:t>
            </a:r>
            <a:r>
              <a:rPr lang="en-US" dirty="0">
                <a:solidFill>
                  <a:srgbClr val="008000"/>
                </a:solidFill>
              </a:rPr>
              <a:t>%, 15%, 5% </a:t>
            </a:r>
            <a:r>
              <a:rPr lang="en-US" dirty="0" smtClean="0">
                <a:solidFill>
                  <a:srgbClr val="008000"/>
                </a:solidFill>
              </a:rPr>
              <a:t>worse, but less UV sensitive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20" r="2303" b="2971"/>
          <a:stretch/>
        </p:blipFill>
        <p:spPr>
          <a:xfrm>
            <a:off x="127611" y="3832129"/>
            <a:ext cx="4314603" cy="3020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655" y="3832129"/>
            <a:ext cx="4459546" cy="302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83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651" y="259213"/>
            <a:ext cx="7691719" cy="646506"/>
          </a:xfrm>
        </p:spPr>
        <p:txBody>
          <a:bodyPr/>
          <a:lstStyle/>
          <a:p>
            <a:r>
              <a:rPr lang="en-US" dirty="0" err="1" smtClean="0"/>
              <a:t>monophoton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973451"/>
            <a:ext cx="9060913" cy="5890562"/>
          </a:xfrm>
        </p:spPr>
        <p:txBody>
          <a:bodyPr/>
          <a:lstStyle/>
          <a:p>
            <a:r>
              <a:rPr lang="en-US" dirty="0"/>
              <a:t>ATLAS: 7 </a:t>
            </a:r>
            <a:r>
              <a:rPr lang="en-US" dirty="0" err="1"/>
              <a:t>TeV</a:t>
            </a:r>
            <a:r>
              <a:rPr lang="en-US" dirty="0"/>
              <a:t>, </a:t>
            </a:r>
            <a:r>
              <a:rPr lang="en-US" dirty="0" smtClean="0"/>
              <a:t>4.6 </a:t>
            </a:r>
            <a:r>
              <a:rPr lang="en-US" dirty="0"/>
              <a:t>fb</a:t>
            </a:r>
            <a:r>
              <a:rPr lang="en-US" baseline="30000" dirty="0"/>
              <a:t>-1 </a:t>
            </a:r>
            <a:r>
              <a:rPr lang="en-US" dirty="0"/>
              <a:t>of </a:t>
            </a:r>
            <a:r>
              <a:rPr lang="en-US" dirty="0" smtClean="0"/>
              <a:t>data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Prediction from </a:t>
            </a:r>
            <a:r>
              <a:rPr lang="en-US" dirty="0" err="1" smtClean="0"/>
              <a:t>Alpgen</a:t>
            </a:r>
            <a:r>
              <a:rPr lang="en-US" dirty="0" smtClean="0"/>
              <a:t> and Sherpa MC normalized in hybrid  </a:t>
            </a:r>
            <a:r>
              <a:rPr lang="en-US" dirty="0" err="1" smtClean="0"/>
              <a:t>W+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/</a:t>
            </a:r>
            <a:r>
              <a:rPr lang="en-US" dirty="0" err="1" smtClean="0"/>
              <a:t>Z+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data control regions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Electron and jet fake rate estimated from data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Statistics limit the use of data-driven, but MC more reliable for QED than for QCD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80" y="3798213"/>
            <a:ext cx="4278320" cy="236977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Box 5"/>
          <p:cNvSpPr txBox="1"/>
          <p:nvPr/>
        </p:nvSpPr>
        <p:spPr>
          <a:xfrm>
            <a:off x="5276601" y="6111240"/>
            <a:ext cx="2942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</a:t>
            </a:r>
            <a:r>
              <a:rPr lang="en-US" sz="2400" b="1" dirty="0" smtClean="0">
                <a:solidFill>
                  <a:srgbClr val="FF0000"/>
                </a:solidFill>
              </a:rPr>
              <a:t>ata agreement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</a:rPr>
              <a:t>ith SM predictions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6" y="3798213"/>
            <a:ext cx="4465425" cy="3024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330" y="41969"/>
            <a:ext cx="2308077" cy="15387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086" y="63547"/>
            <a:ext cx="2815795" cy="369332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660066"/>
                </a:solidFill>
              </a:rPr>
              <a:t>arXiv</a:t>
            </a:r>
            <a:r>
              <a:rPr lang="en-US" b="1" dirty="0" smtClean="0">
                <a:solidFill>
                  <a:srgbClr val="660066"/>
                </a:solidFill>
              </a:rPr>
              <a:t>: [hep-ex 1209.4625]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4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" y="830913"/>
            <a:ext cx="9060913" cy="5890562"/>
          </a:xfrm>
        </p:spPr>
        <p:txBody>
          <a:bodyPr/>
          <a:lstStyle/>
          <a:p>
            <a:r>
              <a:rPr lang="en-US" dirty="0" smtClean="0"/>
              <a:t>Signal; A x </a:t>
            </a:r>
            <a:r>
              <a:rPr lang="en-US" sz="2800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/>
              <a:t> </a:t>
            </a:r>
            <a:r>
              <a:rPr lang="en-US" dirty="0"/>
              <a:t>~20</a:t>
            </a:r>
            <a:r>
              <a:rPr lang="en-US" dirty="0" smtClean="0"/>
              <a:t>%</a:t>
            </a:r>
          </a:p>
          <a:p>
            <a:pPr lvl="1"/>
            <a:r>
              <a:rPr lang="en-US" dirty="0">
                <a:solidFill>
                  <a:srgbClr val="660066"/>
                </a:solidFill>
              </a:rPr>
              <a:t>I</a:t>
            </a:r>
            <a:r>
              <a:rPr lang="en-US" dirty="0" smtClean="0">
                <a:solidFill>
                  <a:srgbClr val="660066"/>
                </a:solidFill>
              </a:rPr>
              <a:t>ndependent </a:t>
            </a:r>
            <a:r>
              <a:rPr lang="en-US" dirty="0">
                <a:solidFill>
                  <a:srgbClr val="660066"/>
                </a:solidFill>
              </a:rPr>
              <a:t>of M</a:t>
            </a:r>
            <a:r>
              <a:rPr lang="en-US" baseline="-25000" dirty="0">
                <a:solidFill>
                  <a:srgbClr val="660066"/>
                </a:solidFill>
              </a:rPr>
              <a:t>D</a:t>
            </a:r>
            <a:r>
              <a:rPr lang="en-US" dirty="0">
                <a:solidFill>
                  <a:srgbClr val="660066"/>
                </a:solidFill>
              </a:rPr>
              <a:t> and </a:t>
            </a:r>
            <a:r>
              <a:rPr lang="en-US" dirty="0" smtClean="0">
                <a:solidFill>
                  <a:srgbClr val="660066"/>
                </a:solidFill>
              </a:rPr>
              <a:t>number of extra-D</a:t>
            </a:r>
            <a:endParaRPr lang="en-US" dirty="0">
              <a:solidFill>
                <a:srgbClr val="660066"/>
              </a:solidFill>
            </a:endParaRP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Also tested on generic dark matter model: vary between 18% and 23%, with only a small dependence on WIMP mass</a:t>
            </a:r>
          </a:p>
          <a:p>
            <a:r>
              <a:rPr lang="en-US" dirty="0"/>
              <a:t> 95% CL limits </a:t>
            </a:r>
            <a:r>
              <a:rPr lang="en-US" dirty="0" smtClean="0"/>
              <a:t>on:</a:t>
            </a:r>
          </a:p>
          <a:p>
            <a:pPr lvl="1"/>
            <a:r>
              <a:rPr lang="en-US" dirty="0" smtClean="0"/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600" b="1" dirty="0" err="1" smtClean="0">
                <a:solidFill>
                  <a:srgbClr val="FF0000"/>
                </a:solidFill>
                <a:cs typeface="Symbol" charset="2"/>
              </a:rPr>
              <a:t>x</a:t>
            </a:r>
            <a:r>
              <a:rPr lang="en-US" b="1" dirty="0" err="1" smtClean="0">
                <a:solidFill>
                  <a:srgbClr val="FF0000"/>
                </a:solidFill>
              </a:rPr>
              <a:t>Ax</a:t>
            </a:r>
            <a:r>
              <a:rPr lang="en-US" sz="26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en-US" sz="2600" b="1" dirty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=</a:t>
            </a:r>
            <a:r>
              <a:rPr lang="en-US" dirty="0" smtClean="0">
                <a:solidFill>
                  <a:srgbClr val="FF0000"/>
                </a:solidFill>
                <a:cs typeface="Symbol" charset="2"/>
              </a:rPr>
              <a:t> 6.8 fb-1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  <a:cs typeface="Symbol" charset="2"/>
              </a:rPr>
              <a:t>Ax</a:t>
            </a:r>
            <a:r>
              <a:rPr lang="en-US" sz="2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e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 ≈  20 ± 1%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NLO cross section used</a:t>
            </a:r>
          </a:p>
          <a:p>
            <a:r>
              <a:rPr lang="en-US" dirty="0" smtClean="0"/>
              <a:t>Limits are almost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      independent of 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3080902"/>
            <a:ext cx="5080000" cy="342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5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87" y="-8830"/>
            <a:ext cx="9060913" cy="646506"/>
          </a:xfrm>
        </p:spPr>
        <p:txBody>
          <a:bodyPr/>
          <a:lstStyle/>
          <a:p>
            <a:r>
              <a:rPr lang="en-US" dirty="0" smtClean="0"/>
              <a:t>DM interpretation of </a:t>
            </a:r>
            <a:r>
              <a:rPr lang="en-US" dirty="0" err="1" smtClean="0"/>
              <a:t>monojet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792039"/>
            <a:ext cx="5489165" cy="5890562"/>
          </a:xfrm>
        </p:spPr>
        <p:txBody>
          <a:bodyPr/>
          <a:lstStyle/>
          <a:p>
            <a:r>
              <a:rPr lang="en-US" dirty="0" smtClean="0"/>
              <a:t>Limits above relic density tell that other operators must account for the difference</a:t>
            </a:r>
          </a:p>
          <a:p>
            <a:r>
              <a:rPr lang="en-US" dirty="0"/>
              <a:t>B</a:t>
            </a:r>
            <a:r>
              <a:rPr lang="en-US" dirty="0" smtClean="0"/>
              <a:t>ounds </a:t>
            </a:r>
            <a:r>
              <a:rPr lang="en-US" dirty="0"/>
              <a:t>on </a:t>
            </a:r>
            <a:r>
              <a:rPr lang="en-US" b="1" dirty="0"/>
              <a:t>M</a:t>
            </a:r>
            <a:r>
              <a:rPr lang="en-US" dirty="0"/>
              <a:t>∗ for a given </a:t>
            </a:r>
            <a:r>
              <a:rPr lang="en-US" b="1" dirty="0" smtClean="0"/>
              <a:t>m</a:t>
            </a:r>
            <a:r>
              <a:rPr lang="en-US" baseline="-25000" dirty="0" smtClean="0">
                <a:latin typeface="Symbol" charset="2"/>
                <a:cs typeface="Symbol" charset="2"/>
              </a:rPr>
              <a:t>c</a:t>
            </a:r>
            <a:r>
              <a:rPr lang="en-US" dirty="0" smtClean="0"/>
              <a:t> </a:t>
            </a:r>
            <a:r>
              <a:rPr lang="en-US" dirty="0"/>
              <a:t>can </a:t>
            </a:r>
            <a:r>
              <a:rPr lang="en-US" dirty="0" smtClean="0"/>
              <a:t>be converted </a:t>
            </a:r>
            <a:r>
              <a:rPr lang="en-US" dirty="0"/>
              <a:t>to bounds on WIMP-nucleon scattering cross </a:t>
            </a:r>
            <a:r>
              <a:rPr lang="en-US" dirty="0" smtClean="0"/>
              <a:t>sections</a:t>
            </a:r>
          </a:p>
          <a:p>
            <a:pPr lvl="1"/>
            <a:r>
              <a:rPr lang="en-US" dirty="0" smtClean="0"/>
              <a:t>Compare to direct DM experiments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691" y="3903632"/>
            <a:ext cx="2586340" cy="2569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</a:rPr>
              <a:t>Best spin </a:t>
            </a:r>
          </a:p>
          <a:p>
            <a:pPr algn="ctr"/>
            <a:r>
              <a:rPr lang="en-US" sz="2300" b="1" dirty="0">
                <a:solidFill>
                  <a:srgbClr val="FF0000"/>
                </a:solidFill>
              </a:rPr>
              <a:t>d</a:t>
            </a:r>
            <a:r>
              <a:rPr lang="en-US" sz="2300" b="1" dirty="0" smtClean="0">
                <a:solidFill>
                  <a:srgbClr val="FF0000"/>
                </a:solidFill>
              </a:rPr>
              <a:t>ependent limits </a:t>
            </a:r>
          </a:p>
          <a:p>
            <a:pPr algn="ctr"/>
            <a:r>
              <a:rPr lang="en-US" sz="2300" b="1" dirty="0" smtClean="0">
                <a:solidFill>
                  <a:srgbClr val="FF0000"/>
                </a:solidFill>
              </a:rPr>
              <a:t>for m</a:t>
            </a:r>
            <a:r>
              <a:rPr lang="en-US" sz="23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c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b="1" dirty="0" smtClean="0">
                <a:solidFill>
                  <a:srgbClr val="FF0000"/>
                </a:solidFill>
              </a:rPr>
              <a:t>&lt; 1 </a:t>
            </a:r>
            <a:r>
              <a:rPr lang="en-US" sz="2300" b="1" dirty="0" err="1" smtClean="0">
                <a:solidFill>
                  <a:srgbClr val="FF0000"/>
                </a:solidFill>
              </a:rPr>
              <a:t>TeV</a:t>
            </a:r>
            <a:endParaRPr lang="en-US" sz="2300" b="1" dirty="0" smtClean="0">
              <a:solidFill>
                <a:srgbClr val="FF0000"/>
              </a:solidFill>
            </a:endParaRPr>
          </a:p>
          <a:p>
            <a:pPr algn="ctr"/>
            <a:endParaRPr lang="en-US" sz="23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300" b="1" dirty="0" smtClean="0">
                <a:solidFill>
                  <a:srgbClr val="FF0000"/>
                </a:solidFill>
              </a:rPr>
              <a:t>Best spin </a:t>
            </a:r>
          </a:p>
          <a:p>
            <a:pPr algn="ctr"/>
            <a:r>
              <a:rPr lang="en-US" sz="2300" b="1" dirty="0">
                <a:solidFill>
                  <a:srgbClr val="FF0000"/>
                </a:solidFill>
              </a:rPr>
              <a:t>i</a:t>
            </a:r>
            <a:r>
              <a:rPr lang="en-US" sz="2300" b="1" dirty="0" smtClean="0">
                <a:solidFill>
                  <a:srgbClr val="FF0000"/>
                </a:solidFill>
              </a:rPr>
              <a:t>ndependent limits </a:t>
            </a:r>
          </a:p>
          <a:p>
            <a:pPr algn="ctr"/>
            <a:r>
              <a:rPr lang="en-US" sz="2300" b="1" dirty="0" smtClean="0">
                <a:solidFill>
                  <a:srgbClr val="FF0000"/>
                </a:solidFill>
              </a:rPr>
              <a:t>for m</a:t>
            </a:r>
            <a:r>
              <a:rPr lang="en-US" sz="23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c</a:t>
            </a:r>
            <a:r>
              <a:rPr lang="en-US" sz="2300" b="1" dirty="0" smtClean="0">
                <a:solidFill>
                  <a:srgbClr val="FF0000"/>
                </a:solidFill>
              </a:rPr>
              <a:t> &lt;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b="1" dirty="0" smtClean="0">
                <a:solidFill>
                  <a:srgbClr val="FF0000"/>
                </a:solidFill>
              </a:rPr>
              <a:t>10 </a:t>
            </a:r>
            <a:r>
              <a:rPr lang="en-US" sz="2300" b="1" dirty="0" err="1" smtClean="0">
                <a:solidFill>
                  <a:srgbClr val="FF0000"/>
                </a:solidFill>
              </a:rPr>
              <a:t>GeV</a:t>
            </a:r>
            <a:endParaRPr lang="en-US" sz="23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234" y="985307"/>
            <a:ext cx="3620766" cy="2918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218" y="4233332"/>
            <a:ext cx="3256424" cy="2624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575" y="4233332"/>
            <a:ext cx="3256425" cy="262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0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graviton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910775"/>
            <a:ext cx="9060913" cy="5890562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>
                <a:solidFill>
                  <a:srgbClr val="404040"/>
                </a:solidFill>
              </a:rPr>
              <a:t>Coefficients in </a:t>
            </a:r>
            <a:r>
              <a:rPr lang="en-US" sz="2600" dirty="0" err="1" smtClean="0">
                <a:solidFill>
                  <a:srgbClr val="404040"/>
                </a:solidFill>
              </a:rPr>
              <a:t>L</a:t>
            </a:r>
            <a:r>
              <a:rPr lang="en-US" sz="2600" baseline="-25000" dirty="0" err="1" smtClean="0">
                <a:solidFill>
                  <a:srgbClr val="404040"/>
                </a:solidFill>
              </a:rPr>
              <a:t>eff</a:t>
            </a:r>
            <a:r>
              <a:rPr lang="en-US" sz="2600" dirty="0" smtClean="0">
                <a:solidFill>
                  <a:srgbClr val="404040"/>
                </a:solidFill>
              </a:rPr>
              <a:t> are UV-dependent (unknown parameter </a:t>
            </a:r>
            <a:r>
              <a:rPr lang="en-US" sz="2600" dirty="0" smtClean="0">
                <a:solidFill>
                  <a:srgbClr val="404040"/>
                </a:solidFill>
                <a:latin typeface="Symbol" charset="2"/>
                <a:cs typeface="Symbol" charset="2"/>
              </a:rPr>
              <a:t>L)</a:t>
            </a:r>
          </a:p>
          <a:p>
            <a:pPr lvl="1"/>
            <a:r>
              <a:rPr lang="en-US" sz="2400" dirty="0" smtClean="0">
                <a:solidFill>
                  <a:srgbClr val="008000"/>
                </a:solidFill>
              </a:rPr>
              <a:t>Tree-level operator (dim 8) giving spin-2 contribution to scattering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>
                <a:solidFill>
                  <a:srgbClr val="008000"/>
                </a:solidFill>
              </a:rPr>
              <a:t>Predictions are model-dependent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>
                <a:solidFill>
                  <a:srgbClr val="008000"/>
                </a:solidFill>
              </a:rPr>
              <a:t>Since full framework breaks down at a scale ~M</a:t>
            </a:r>
            <a:r>
              <a:rPr lang="en-US" sz="2400" baseline="-25000" dirty="0" smtClean="0">
                <a:solidFill>
                  <a:srgbClr val="008000"/>
                </a:solidFill>
              </a:rPr>
              <a:t>D</a:t>
            </a:r>
            <a:r>
              <a:rPr lang="en-US" sz="2400" dirty="0" smtClean="0">
                <a:solidFill>
                  <a:srgbClr val="008000"/>
                </a:solidFill>
              </a:rPr>
              <a:t>, assume </a:t>
            </a:r>
            <a:r>
              <a:rPr lang="en-US" sz="2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 smtClean="0">
                <a:solidFill>
                  <a:srgbClr val="008000"/>
                </a:solidFill>
              </a:rPr>
              <a:t>=M</a:t>
            </a:r>
            <a:r>
              <a:rPr lang="en-US" sz="2400" baseline="-25000" dirty="0" smtClean="0">
                <a:solidFill>
                  <a:srgbClr val="008000"/>
                </a:solidFill>
              </a:rPr>
              <a:t>D</a:t>
            </a:r>
            <a:endParaRPr lang="en-US" sz="2400" dirty="0">
              <a:solidFill>
                <a:srgbClr val="008000"/>
              </a:solidFill>
            </a:endParaRPr>
          </a:p>
          <a:p>
            <a:r>
              <a:rPr lang="en-US" sz="2600" dirty="0" smtClean="0"/>
              <a:t>The </a:t>
            </a:r>
            <a:r>
              <a:rPr lang="en-US" sz="2600" dirty="0"/>
              <a:t>techniques employed to detect effects </a:t>
            </a:r>
            <a:r>
              <a:rPr lang="en-US" sz="2600" dirty="0" smtClean="0"/>
              <a:t>of compositeness </a:t>
            </a:r>
            <a:r>
              <a:rPr lang="en-US" sz="2600" dirty="0"/>
              <a:t>can be directly applied to study effects of the local operator </a:t>
            </a:r>
            <a:r>
              <a:rPr lang="en-US" sz="2600" dirty="0" smtClean="0"/>
              <a:t>T: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      Addition </a:t>
            </a:r>
            <a:r>
              <a:rPr lang="en-US" sz="2600" dirty="0"/>
              <a:t>of </a:t>
            </a:r>
            <a:r>
              <a:rPr lang="en-US" sz="2600" dirty="0" smtClean="0"/>
              <a:t>virtual graviton to </a:t>
            </a:r>
            <a:r>
              <a:rPr lang="en-US" sz="2600" dirty="0"/>
              <a:t>SM L modifies </a:t>
            </a:r>
            <a:r>
              <a:rPr lang="en-US" sz="2600" dirty="0" err="1"/>
              <a:t>Drell</a:t>
            </a:r>
            <a:r>
              <a:rPr lang="en-US" sz="2600" dirty="0"/>
              <a:t>-Yan </a:t>
            </a:r>
            <a:endParaRPr lang="en-US" sz="2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/>
              <a:t> </a:t>
            </a:r>
            <a:r>
              <a:rPr lang="en-US" sz="2600" dirty="0" smtClean="0"/>
              <a:t>      </a:t>
            </a:r>
            <a:r>
              <a:rPr lang="en-US" sz="2600" dirty="0"/>
              <a:t> </a:t>
            </a:r>
            <a:r>
              <a:rPr lang="en-US" sz="2600" dirty="0" smtClean="0"/>
              <a:t> production </a:t>
            </a:r>
            <a:r>
              <a:rPr lang="en-US" sz="2600" dirty="0"/>
              <a:t>cross section, especially at high mass:</a:t>
            </a:r>
          </a:p>
          <a:p>
            <a:pPr lvl="1"/>
            <a:r>
              <a:rPr lang="en-US" sz="2400" dirty="0">
                <a:solidFill>
                  <a:srgbClr val="660066"/>
                </a:solidFill>
              </a:rPr>
              <a:t>Interference term </a:t>
            </a:r>
            <a:r>
              <a:rPr lang="en-US" sz="2400" dirty="0" err="1">
                <a:solidFill>
                  <a:srgbClr val="660066"/>
                </a:solidFill>
              </a:rPr>
              <a:t>proport</a:t>
            </a:r>
            <a:r>
              <a:rPr lang="en-US" sz="2400" dirty="0">
                <a:solidFill>
                  <a:srgbClr val="660066"/>
                </a:solidFill>
              </a:rPr>
              <a:t> to </a:t>
            </a:r>
            <a:r>
              <a:rPr lang="en-US" sz="2400" dirty="0" smtClean="0">
                <a:solidFill>
                  <a:srgbClr val="660066"/>
                </a:solidFill>
              </a:rPr>
              <a:t>1/M</a:t>
            </a:r>
            <a:r>
              <a:rPr lang="en-US" sz="2400" baseline="-25000" dirty="0" smtClean="0">
                <a:solidFill>
                  <a:srgbClr val="660066"/>
                </a:solidFill>
              </a:rPr>
              <a:t>S</a:t>
            </a:r>
            <a:r>
              <a:rPr lang="en-US" sz="2400" baseline="30000" dirty="0" smtClean="0">
                <a:solidFill>
                  <a:srgbClr val="660066"/>
                </a:solidFill>
              </a:rPr>
              <a:t>4        </a:t>
            </a:r>
            <a:r>
              <a:rPr lang="en-US" sz="2400" dirty="0" smtClean="0">
                <a:solidFill>
                  <a:srgbClr val="660066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400" dirty="0" err="1" smtClean="0">
                <a:solidFill>
                  <a:srgbClr val="660066"/>
                </a:solidFill>
                <a:latin typeface="Symbol" charset="2"/>
                <a:ea typeface="Wingdings"/>
                <a:cs typeface="Symbol" charset="2"/>
                <a:sym typeface="Wingdings"/>
              </a:rPr>
              <a:t>h</a:t>
            </a:r>
            <a:r>
              <a:rPr lang="en-US" sz="2400" baseline="-25000" dirty="0" err="1" smtClean="0">
                <a:solidFill>
                  <a:srgbClr val="660066"/>
                </a:solidFill>
                <a:ea typeface="Wingdings"/>
                <a:cs typeface="Wingdings"/>
                <a:sym typeface="Wingdings"/>
              </a:rPr>
              <a:t>LL</a:t>
            </a:r>
            <a:r>
              <a:rPr lang="en-US" sz="2400" dirty="0" smtClean="0">
                <a:solidFill>
                  <a:srgbClr val="660066"/>
                </a:solidFill>
                <a:ea typeface="Wingdings"/>
                <a:cs typeface="Wingdings"/>
                <a:sym typeface="Wingdings"/>
              </a:rPr>
              <a:t>/</a:t>
            </a:r>
            <a:r>
              <a:rPr lang="en-US" sz="2400" dirty="0" smtClean="0">
                <a:solidFill>
                  <a:srgbClr val="660066"/>
                </a:solidFill>
                <a:latin typeface="Symbol" charset="2"/>
                <a:ea typeface="Wingdings"/>
                <a:cs typeface="Symbol" charset="2"/>
                <a:sym typeface="Wingdings"/>
              </a:rPr>
              <a:t>L</a:t>
            </a:r>
            <a:r>
              <a:rPr lang="en-US" sz="2400" baseline="30000" dirty="0" smtClean="0">
                <a:solidFill>
                  <a:srgbClr val="660066"/>
                </a:solidFill>
                <a:ea typeface="Wingdings"/>
                <a:cs typeface="Wingdings"/>
                <a:sym typeface="Wingdings"/>
              </a:rPr>
              <a:t>2</a:t>
            </a:r>
            <a:r>
              <a:rPr lang="en-US" sz="2400" dirty="0" smtClean="0">
                <a:solidFill>
                  <a:srgbClr val="660066"/>
                </a:solidFill>
                <a:ea typeface="Wingdings"/>
                <a:cs typeface="Wingdings"/>
                <a:sym typeface="Wingdings"/>
              </a:rPr>
              <a:t> for C.I., </a:t>
            </a:r>
            <a:r>
              <a:rPr lang="en-US" sz="2400" dirty="0" err="1" smtClean="0">
                <a:solidFill>
                  <a:srgbClr val="660066"/>
                </a:solidFill>
                <a:latin typeface="Symbol" charset="2"/>
                <a:ea typeface="Wingdings"/>
                <a:cs typeface="Symbol" charset="2"/>
                <a:sym typeface="Wingdings"/>
              </a:rPr>
              <a:t>h</a:t>
            </a:r>
            <a:r>
              <a:rPr lang="en-US" sz="2400" baseline="-25000" dirty="0" err="1" smtClean="0">
                <a:solidFill>
                  <a:srgbClr val="660066"/>
                </a:solidFill>
                <a:ea typeface="Wingdings"/>
                <a:cs typeface="Wingdings"/>
                <a:sym typeface="Wingdings"/>
              </a:rPr>
              <a:t>LL</a:t>
            </a:r>
            <a:r>
              <a:rPr lang="en-US" sz="2400" dirty="0" smtClean="0">
                <a:solidFill>
                  <a:srgbClr val="660066"/>
                </a:solidFill>
                <a:ea typeface="Wingdings"/>
                <a:cs typeface="Wingdings"/>
                <a:sym typeface="Wingdings"/>
              </a:rPr>
              <a:t>=±1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  <a:ea typeface="Wingdings"/>
                <a:cs typeface="Wingdings"/>
                <a:sym typeface="Wingdings"/>
              </a:rPr>
              <a:t>Assume GRW convention</a:t>
            </a:r>
            <a:endParaRPr lang="en-US" dirty="0">
              <a:solidFill>
                <a:srgbClr val="660066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sz="2400" dirty="0">
                <a:solidFill>
                  <a:srgbClr val="660066"/>
                </a:solidFill>
              </a:rPr>
              <a:t>Pure contact term </a:t>
            </a:r>
            <a:r>
              <a:rPr lang="en-US" sz="2400" dirty="0" err="1">
                <a:solidFill>
                  <a:srgbClr val="660066"/>
                </a:solidFill>
              </a:rPr>
              <a:t>proport</a:t>
            </a:r>
            <a:r>
              <a:rPr lang="en-US" sz="2400" dirty="0">
                <a:solidFill>
                  <a:srgbClr val="660066"/>
                </a:solidFill>
              </a:rPr>
              <a:t> to 1</a:t>
            </a:r>
            <a:r>
              <a:rPr lang="en-US" sz="2400" dirty="0" smtClean="0">
                <a:solidFill>
                  <a:srgbClr val="660066"/>
                </a:solidFill>
              </a:rPr>
              <a:t>/M</a:t>
            </a:r>
            <a:r>
              <a:rPr lang="en-US" sz="2400" baseline="-25000" dirty="0" smtClean="0">
                <a:solidFill>
                  <a:srgbClr val="660066"/>
                </a:solidFill>
              </a:rPr>
              <a:t>S</a:t>
            </a:r>
            <a:r>
              <a:rPr lang="en-US" sz="2400" baseline="30000" dirty="0" smtClean="0">
                <a:solidFill>
                  <a:srgbClr val="660066"/>
                </a:solidFill>
              </a:rPr>
              <a:t>8       </a:t>
            </a:r>
            <a:r>
              <a:rPr lang="en-US" sz="2400" dirty="0" smtClean="0">
                <a:solidFill>
                  <a:srgbClr val="660066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400" dirty="0" smtClean="0">
                <a:solidFill>
                  <a:srgbClr val="660066"/>
                </a:solidFill>
                <a:ea typeface="Wingdings"/>
                <a:cs typeface="Wingdings"/>
                <a:sym typeface="Wingdings"/>
              </a:rPr>
              <a:t>1/</a:t>
            </a:r>
            <a:r>
              <a:rPr lang="en-US" sz="2400" dirty="0" smtClean="0">
                <a:solidFill>
                  <a:srgbClr val="660066"/>
                </a:solidFill>
                <a:latin typeface="Symbol" charset="2"/>
                <a:ea typeface="Wingdings"/>
                <a:cs typeface="Symbol" charset="2"/>
                <a:sym typeface="Wingdings"/>
              </a:rPr>
              <a:t>L</a:t>
            </a:r>
            <a:r>
              <a:rPr lang="en-US" sz="2400" baseline="30000" dirty="0" smtClean="0">
                <a:solidFill>
                  <a:srgbClr val="660066"/>
                </a:solidFill>
                <a:ea typeface="Wingdings"/>
                <a:cs typeface="Wingdings"/>
                <a:sym typeface="Wingdings"/>
              </a:rPr>
              <a:t>4</a:t>
            </a:r>
            <a:r>
              <a:rPr lang="en-US" sz="2400" dirty="0" smtClean="0">
                <a:solidFill>
                  <a:srgbClr val="660066"/>
                </a:solidFill>
                <a:ea typeface="Wingdings"/>
                <a:cs typeface="Wingdings"/>
                <a:sym typeface="Wingdings"/>
              </a:rPr>
              <a:t> </a:t>
            </a:r>
            <a:r>
              <a:rPr lang="en-US" sz="2400" dirty="0">
                <a:solidFill>
                  <a:srgbClr val="660066"/>
                </a:solidFill>
                <a:ea typeface="Wingdings"/>
                <a:cs typeface="Wingdings"/>
                <a:sym typeface="Wingdings"/>
              </a:rPr>
              <a:t>for C.I</a:t>
            </a:r>
            <a:endParaRPr lang="en-US" sz="2400" baseline="30000" dirty="0" smtClean="0">
              <a:solidFill>
                <a:srgbClr val="660066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sz="2400" dirty="0" smtClean="0">
                <a:solidFill>
                  <a:srgbClr val="660066"/>
                </a:solidFill>
              </a:rPr>
              <a:t>Unresolved mass spectrum of various KK-modes</a:t>
            </a:r>
            <a:endParaRPr lang="en-US" sz="2400" dirty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	</a:t>
            </a:r>
            <a:r>
              <a:rPr lang="en-US" sz="26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6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</a:rPr>
              <a:t>look </a:t>
            </a:r>
            <a:r>
              <a:rPr lang="en-US" sz="2600" b="1" dirty="0">
                <a:solidFill>
                  <a:srgbClr val="FF0000"/>
                </a:solidFill>
              </a:rPr>
              <a:t>for deviations in high </a:t>
            </a:r>
            <a:r>
              <a:rPr lang="en-US" sz="2600" b="1" dirty="0" err="1">
                <a:solidFill>
                  <a:srgbClr val="FF0000"/>
                </a:solidFill>
              </a:rPr>
              <a:t>M</a:t>
            </a:r>
            <a:r>
              <a:rPr lang="en-US" sz="2600" b="1" baseline="-25000" dirty="0" err="1">
                <a:solidFill>
                  <a:srgbClr val="FF0000"/>
                </a:solidFill>
              </a:rPr>
              <a:t>ll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</a:rPr>
              <a:t>distribution</a:t>
            </a:r>
            <a:endParaRPr lang="en-US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 for excess in Min{</a:t>
            </a:r>
            <a:r>
              <a:rPr lang="en-US" dirty="0" err="1" smtClean="0"/>
              <a:t>M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mm</a:t>
            </a:r>
            <a:r>
              <a:rPr lang="en-US" dirty="0" smtClean="0"/>
              <a:t>}, not for a peak</a:t>
            </a:r>
          </a:p>
          <a:p>
            <a:pPr lvl="1"/>
            <a:r>
              <a:rPr lang="en-US" dirty="0" err="1" smtClean="0"/>
              <a:t>Drell</a:t>
            </a:r>
            <a:r>
              <a:rPr lang="en-US" dirty="0" smtClean="0"/>
              <a:t>-Yan predicted from MC </a:t>
            </a:r>
          </a:p>
          <a:p>
            <a:pPr lvl="1"/>
            <a:r>
              <a:rPr lang="en-US" dirty="0" smtClean="0"/>
              <a:t>Total background normalized to data under Z peak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6" y="2494353"/>
            <a:ext cx="6129867" cy="4227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08800" y="3201664"/>
            <a:ext cx="1774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Cumulative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distribution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08800" y="4842933"/>
            <a:ext cx="1903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</a:rPr>
              <a:t>Muon</a:t>
            </a:r>
            <a:r>
              <a:rPr lang="en-US" sz="2000" b="1" dirty="0" smtClean="0">
                <a:solidFill>
                  <a:srgbClr val="008000"/>
                </a:solidFill>
              </a:rPr>
              <a:t> channel</a:t>
            </a:r>
          </a:p>
          <a:p>
            <a:r>
              <a:rPr lang="en-US" sz="2000" b="1" dirty="0">
                <a:solidFill>
                  <a:srgbClr val="008000"/>
                </a:solidFill>
              </a:rPr>
              <a:t>a</a:t>
            </a:r>
            <a:r>
              <a:rPr lang="en-US" sz="2000" b="1" dirty="0" smtClean="0">
                <a:solidFill>
                  <a:srgbClr val="008000"/>
                </a:solidFill>
              </a:rPr>
              <a:t>lso considered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8205" y="106959"/>
            <a:ext cx="2815795" cy="369332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660066"/>
                </a:solidFill>
              </a:rPr>
              <a:t>arXiv</a:t>
            </a:r>
            <a:r>
              <a:rPr lang="en-US" b="1" dirty="0" smtClean="0">
                <a:solidFill>
                  <a:srgbClr val="660066"/>
                </a:solidFill>
              </a:rPr>
              <a:t>: [hep-ex 1112.4462]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on Contact Inter.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8" y="830913"/>
            <a:ext cx="9060912" cy="58905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Use </a:t>
            </a:r>
            <a:r>
              <a:rPr lang="en-US" sz="2800" dirty="0" err="1" smtClean="0"/>
              <a:t>bayesian</a:t>
            </a:r>
            <a:r>
              <a:rPr lang="en-US" sz="2800" dirty="0" smtClean="0"/>
              <a:t> approach with 1/</a:t>
            </a:r>
            <a:r>
              <a:rPr lang="en-US" sz="2800" dirty="0" smtClean="0">
                <a:latin typeface="Symbol" charset="2"/>
                <a:cs typeface="Symbol" charset="2"/>
              </a:rPr>
              <a:t>L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prior</a:t>
            </a:r>
            <a:endParaRPr lang="en-US" dirty="0"/>
          </a:p>
          <a:p>
            <a:r>
              <a:rPr lang="en-US" sz="2800" dirty="0" smtClean="0"/>
              <a:t>95% C.L. limits on </a:t>
            </a:r>
            <a:r>
              <a:rPr lang="en-US" sz="2800" dirty="0" smtClean="0">
                <a:latin typeface="Symbol"/>
              </a:rPr>
              <a:t>L</a:t>
            </a:r>
            <a:r>
              <a:rPr lang="en-US" sz="2800" dirty="0" smtClean="0"/>
              <a:t> with constructive and destructive interference</a:t>
            </a:r>
          </a:p>
          <a:p>
            <a:r>
              <a:rPr lang="en-US" sz="2800" dirty="0" smtClean="0"/>
              <a:t>Limits slightly weaker if </a:t>
            </a:r>
            <a:r>
              <a:rPr lang="en-US" sz="2800" dirty="0" smtClean="0">
                <a:latin typeface="Symbol" charset="2"/>
                <a:cs typeface="Symbol" charset="2"/>
              </a:rPr>
              <a:t>L</a:t>
            </a:r>
            <a:r>
              <a:rPr lang="en-US" sz="2800" baseline="30000" dirty="0" smtClean="0"/>
              <a:t>4</a:t>
            </a:r>
            <a:r>
              <a:rPr lang="en-US" sz="2800" dirty="0" smtClean="0"/>
              <a:t> prior is rather used</a:t>
            </a:r>
          </a:p>
          <a:p>
            <a:endParaRPr lang="en-US" sz="2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26" y="3422900"/>
            <a:ext cx="7637240" cy="32985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80902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2331"/>
            <a:ext cx="7691719" cy="646506"/>
          </a:xfrm>
        </p:spPr>
        <p:txBody>
          <a:bodyPr/>
          <a:lstStyle/>
          <a:p>
            <a:r>
              <a:rPr lang="en-US" dirty="0" err="1" smtClean="0"/>
              <a:t>Diphoton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782688"/>
            <a:ext cx="9060913" cy="647988"/>
          </a:xfrm>
        </p:spPr>
        <p:txBody>
          <a:bodyPr/>
          <a:lstStyle/>
          <a:p>
            <a:r>
              <a:rPr lang="en-US" dirty="0" smtClean="0"/>
              <a:t>RS </a:t>
            </a:r>
            <a:r>
              <a:rPr lang="en-US" dirty="0" err="1" smtClean="0"/>
              <a:t>diphoton</a:t>
            </a:r>
            <a:r>
              <a:rPr lang="en-US" dirty="0" smtClean="0"/>
              <a:t> channel also used to constrain virtual graviton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187" y="1296891"/>
            <a:ext cx="4816813" cy="3895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7" y="5162289"/>
            <a:ext cx="7190467" cy="169571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3088" y="1425490"/>
            <a:ext cx="4244100" cy="3702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Signal region considered: </a:t>
            </a:r>
            <a:r>
              <a:rPr lang="en-US" dirty="0" err="1" smtClean="0"/>
              <a:t>M</a:t>
            </a:r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&gt;1217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Optimized for M</a:t>
            </a:r>
            <a:r>
              <a:rPr lang="en-US" baseline="-25000" dirty="0" smtClean="0"/>
              <a:t>S</a:t>
            </a:r>
            <a:r>
              <a:rPr lang="en-US" dirty="0" smtClean="0"/>
              <a:t>=2500 </a:t>
            </a:r>
            <a:r>
              <a:rPr lang="en-US" dirty="0" err="1" smtClean="0"/>
              <a:t>GeV</a:t>
            </a:r>
            <a:r>
              <a:rPr lang="en-US" dirty="0" smtClean="0"/>
              <a:t>, n=2, in GRW convention</a:t>
            </a:r>
          </a:p>
          <a:p>
            <a:pPr marL="457200" lvl="1">
              <a:spcBef>
                <a:spcPts val="2400"/>
              </a:spcBef>
              <a:buClrTx/>
            </a:pPr>
            <a:r>
              <a:rPr lang="en-US" dirty="0" smtClean="0"/>
              <a:t>95% C.L. limits on 1/M</a:t>
            </a:r>
            <a:r>
              <a:rPr lang="en-US" baseline="-25000" dirty="0" smtClean="0"/>
              <a:t>S</a:t>
            </a:r>
            <a:r>
              <a:rPr lang="en-US" baseline="30000" dirty="0" smtClean="0"/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5859" y="254843"/>
            <a:ext cx="2730698" cy="369332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ATLAS-CONF-2012-087</a:t>
            </a:r>
          </a:p>
        </p:txBody>
      </p:sp>
    </p:spTree>
    <p:extLst>
      <p:ext uri="{BB962C8B-B14F-4D97-AF65-F5344CB8AC3E}">
        <p14:creationId xmlns:p14="http://schemas.microsoft.com/office/powerpoint/2010/main" val="101068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9811" y="3061173"/>
            <a:ext cx="7691719" cy="646506"/>
          </a:xfrm>
        </p:spPr>
        <p:txBody>
          <a:bodyPr/>
          <a:lstStyle/>
          <a:p>
            <a:r>
              <a:rPr lang="en-US" dirty="0" smtClean="0"/>
              <a:t>Black Holes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27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12087"/>
            <a:ext cx="7691719" cy="646506"/>
          </a:xfrm>
        </p:spPr>
        <p:txBody>
          <a:bodyPr/>
          <a:lstStyle/>
          <a:p>
            <a:r>
              <a:rPr lang="en-US" dirty="0" smtClean="0"/>
              <a:t>Models Assumptions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896470"/>
            <a:ext cx="9060913" cy="6036234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Set in the ADD scenario</a:t>
            </a:r>
          </a:p>
          <a:p>
            <a:pPr>
              <a:spcBef>
                <a:spcPts val="1800"/>
              </a:spcBef>
            </a:pPr>
            <a:r>
              <a:rPr lang="en-US" sz="2600" dirty="0" smtClean="0"/>
              <a:t>Semi-classical approximation</a:t>
            </a:r>
          </a:p>
          <a:p>
            <a:pPr lvl="1"/>
            <a:r>
              <a:rPr lang="en-US" sz="2400" dirty="0" smtClean="0">
                <a:solidFill>
                  <a:srgbClr val="660066"/>
                </a:solidFill>
              </a:rPr>
              <a:t>Valid for √s &gt;&gt; M</a:t>
            </a:r>
            <a:r>
              <a:rPr lang="en-US" sz="2400" baseline="-25000" dirty="0" smtClean="0">
                <a:solidFill>
                  <a:srgbClr val="660066"/>
                </a:solidFill>
              </a:rPr>
              <a:t>D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 assume a </a:t>
            </a:r>
            <a:r>
              <a:rPr lang="en-US" sz="2400" dirty="0" smtClean="0">
                <a:solidFill>
                  <a:srgbClr val="0000FF"/>
                </a:solidFill>
              </a:rPr>
              <a:t>min threshold (M</a:t>
            </a:r>
            <a:r>
              <a:rPr lang="en-US" sz="2400" baseline="-25000" dirty="0" smtClean="0">
                <a:solidFill>
                  <a:srgbClr val="0000FF"/>
                </a:solidFill>
              </a:rPr>
              <a:t>TH</a:t>
            </a:r>
            <a:r>
              <a:rPr lang="en-US" sz="2400" dirty="0" smtClean="0">
                <a:solidFill>
                  <a:srgbClr val="0000FF"/>
                </a:solidFill>
              </a:rPr>
              <a:t>)</a:t>
            </a:r>
          </a:p>
          <a:p>
            <a:pPr>
              <a:spcBef>
                <a:spcPts val="1800"/>
              </a:spcBef>
            </a:pPr>
            <a:r>
              <a:rPr lang="en-US" sz="2600" dirty="0" smtClean="0"/>
              <a:t>Two classical solutions depending on relative angular momentum between incoming </a:t>
            </a:r>
            <a:r>
              <a:rPr lang="en-US" sz="2600" dirty="0" err="1" smtClean="0"/>
              <a:t>parton</a:t>
            </a:r>
            <a:r>
              <a:rPr lang="en-US" sz="2600" dirty="0" smtClean="0"/>
              <a:t> (</a:t>
            </a:r>
            <a:r>
              <a:rPr lang="en-US" sz="2600" dirty="0"/>
              <a:t>spin </a:t>
            </a:r>
            <a:r>
              <a:rPr lang="en-US" sz="2600" dirty="0" smtClean="0"/>
              <a:t>ignored) </a:t>
            </a:r>
            <a:r>
              <a:rPr lang="en-US" sz="2600" dirty="0"/>
              <a:t>:</a:t>
            </a:r>
            <a:endParaRPr lang="en-US" sz="2600" dirty="0" smtClean="0"/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Schwarzschild solution (non-rotating BH)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Kerr solution (rotating BH)</a:t>
            </a:r>
          </a:p>
          <a:p>
            <a:pPr>
              <a:spcBef>
                <a:spcPts val="1800"/>
              </a:spcBef>
            </a:pPr>
            <a:r>
              <a:rPr lang="en-US" sz="2600" dirty="0" smtClean="0">
                <a:solidFill>
                  <a:srgbClr val="FF0000"/>
                </a:solidFill>
              </a:rPr>
              <a:t>BH evaporate (Hawking radiation): 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600" dirty="0" smtClean="0">
                <a:solidFill>
                  <a:srgbClr val="0000FF"/>
                </a:solidFill>
              </a:rPr>
              <a:t>       </a:t>
            </a:r>
            <a:r>
              <a:rPr lang="en-US" sz="26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6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600" dirty="0" smtClean="0">
                <a:solidFill>
                  <a:srgbClr val="0000FF"/>
                </a:solidFill>
              </a:rPr>
              <a:t>determine multiplicity and energy spectrum</a:t>
            </a:r>
          </a:p>
          <a:p>
            <a:pPr lvl="1">
              <a:spcBef>
                <a:spcPts val="900"/>
              </a:spcBef>
            </a:pPr>
            <a:r>
              <a:rPr lang="en-US" sz="2400" dirty="0"/>
              <a:t>L</a:t>
            </a:r>
            <a:r>
              <a:rPr lang="en-US" sz="2400" dirty="0" smtClean="0"/>
              <a:t>arger for lighter and highly rotating BH</a:t>
            </a:r>
          </a:p>
          <a:p>
            <a:pPr lvl="1"/>
            <a:r>
              <a:rPr lang="en-US" sz="2400" dirty="0" smtClean="0"/>
              <a:t>Grey body factor modify emission spectrum </a:t>
            </a:r>
          </a:p>
          <a:p>
            <a:pPr lvl="2"/>
            <a:r>
              <a:rPr lang="en-US" sz="2200" dirty="0" smtClean="0"/>
              <a:t>Depend on spin, n and BH properties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870" y="4332941"/>
            <a:ext cx="2195794" cy="2389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555" y="776942"/>
            <a:ext cx="2896004" cy="195131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83769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16053"/>
            <a:ext cx="7691719" cy="646506"/>
          </a:xfrm>
        </p:spPr>
        <p:txBody>
          <a:bodyPr/>
          <a:lstStyle/>
          <a:p>
            <a:r>
              <a:rPr lang="en-US" dirty="0" smtClean="0"/>
              <a:t>Quantum gravity @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921720"/>
            <a:ext cx="9060913" cy="616952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To be testable at the LHC, the scale at which the QG structures become important must be O(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      </a:t>
            </a:r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ome extra dimension structures replace suppression </a:t>
            </a:r>
            <a:r>
              <a:rPr lang="en-US" dirty="0">
                <a:solidFill>
                  <a:srgbClr val="0000FF"/>
                </a:solidFill>
              </a:rPr>
              <a:t>of gravity </a:t>
            </a:r>
            <a:r>
              <a:rPr lang="en-US" dirty="0" smtClean="0">
                <a:solidFill>
                  <a:srgbClr val="0000FF"/>
                </a:solidFill>
              </a:rPr>
              <a:t>state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00FF"/>
                </a:solidFill>
              </a:rPr>
              <a:t>           couplings to SM fields by </a:t>
            </a:r>
            <a:r>
              <a:rPr lang="en-US" dirty="0">
                <a:solidFill>
                  <a:srgbClr val="0000FF"/>
                </a:solidFill>
              </a:rPr>
              <a:t>powers </a:t>
            </a:r>
            <a:r>
              <a:rPr lang="en-US" dirty="0" smtClean="0">
                <a:solidFill>
                  <a:srgbClr val="0000FF"/>
                </a:solidFill>
              </a:rPr>
              <a:t>of </a:t>
            </a:r>
            <a:r>
              <a:rPr lang="en-US" dirty="0" err="1" smtClean="0">
                <a:solidFill>
                  <a:srgbClr val="0000FF"/>
                </a:solidFill>
              </a:rPr>
              <a:t>M</a:t>
            </a:r>
            <a:r>
              <a:rPr lang="en-US" baseline="-25000" dirty="0" err="1" smtClean="0">
                <a:solidFill>
                  <a:srgbClr val="0000FF"/>
                </a:solidFill>
              </a:rPr>
              <a:t>Pl</a:t>
            </a:r>
            <a:r>
              <a:rPr lang="en-US" dirty="0" smtClean="0">
                <a:solidFill>
                  <a:srgbClr val="0000FF"/>
                </a:solidFill>
              </a:rPr>
              <a:t> with some scale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dirty="0" err="1" smtClean="0">
                <a:solidFill>
                  <a:srgbClr val="0000FF"/>
                </a:solidFill>
              </a:rPr>
              <a:t>~TeV</a:t>
            </a:r>
            <a:endParaRPr lang="en-US" baseline="-25000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Two scenarios (a rich phenomenology) </a:t>
            </a:r>
            <a:r>
              <a:rPr lang="en-US" u="sng" dirty="0" smtClean="0"/>
              <a:t>are tested at the LHC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ADD scenario of large extra dimension: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Direct production of gravity states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Virtual graviton KK-tower exchange</a:t>
            </a:r>
          </a:p>
          <a:p>
            <a:pPr lvl="2"/>
            <a:r>
              <a:rPr lang="en-US" dirty="0" err="1" smtClean="0">
                <a:solidFill>
                  <a:srgbClr val="660066"/>
                </a:solidFill>
              </a:rPr>
              <a:t>Transplanckian</a:t>
            </a:r>
            <a:r>
              <a:rPr lang="en-US" dirty="0" smtClean="0">
                <a:solidFill>
                  <a:srgbClr val="660066"/>
                </a:solidFill>
              </a:rPr>
              <a:t> scattering phenomena</a:t>
            </a:r>
          </a:p>
          <a:p>
            <a:pPr lvl="3"/>
            <a:r>
              <a:rPr lang="en-US" dirty="0" smtClean="0"/>
              <a:t>Mini Black Holes, String Balls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RS </a:t>
            </a:r>
            <a:r>
              <a:rPr lang="en-US" dirty="0" err="1" smtClean="0">
                <a:solidFill>
                  <a:srgbClr val="0000FF"/>
                </a:solidFill>
              </a:rPr>
              <a:t>wraped</a:t>
            </a:r>
            <a:r>
              <a:rPr lang="en-US" dirty="0" smtClean="0">
                <a:solidFill>
                  <a:srgbClr val="0000FF"/>
                </a:solidFill>
              </a:rPr>
              <a:t> extra dimension scenario:</a:t>
            </a:r>
            <a:endParaRPr lang="en-US" dirty="0">
              <a:solidFill>
                <a:srgbClr val="0000FF"/>
              </a:solidFill>
            </a:endParaRP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Virtual massive graviton exchange</a:t>
            </a:r>
          </a:p>
          <a:p>
            <a:r>
              <a:rPr lang="en-US" dirty="0" smtClean="0"/>
              <a:t>There could possibly be other structures that can give testable predictions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signature-based, model-independent searches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58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assumption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Close to M</a:t>
            </a:r>
            <a:r>
              <a:rPr lang="en-US" baseline="-25000" dirty="0"/>
              <a:t>D</a:t>
            </a:r>
            <a:r>
              <a:rPr lang="en-US" dirty="0"/>
              <a:t>, quantum effects become important and BH decay to </a:t>
            </a:r>
            <a:r>
              <a:rPr lang="en-US" dirty="0" smtClean="0"/>
              <a:t>smaller </a:t>
            </a:r>
            <a:r>
              <a:rPr lang="en-US" dirty="0"/>
              <a:t>number of SM </a:t>
            </a:r>
            <a:r>
              <a:rPr lang="en-US" dirty="0" smtClean="0"/>
              <a:t>particles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Thermal radiation up to M</a:t>
            </a:r>
            <a:r>
              <a:rPr lang="en-US" baseline="-25000" dirty="0" smtClean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, then remnant</a:t>
            </a:r>
          </a:p>
          <a:p>
            <a:pPr lvl="1"/>
            <a:r>
              <a:rPr lang="en-US" dirty="0" smtClean="0"/>
              <a:t>Depend on remnant model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Burst model of </a:t>
            </a:r>
            <a:r>
              <a:rPr lang="en-US" dirty="0" err="1" smtClean="0"/>
              <a:t>Blackmax</a:t>
            </a:r>
            <a:endParaRPr lang="en-US" dirty="0" smtClean="0"/>
          </a:p>
          <a:p>
            <a:r>
              <a:rPr lang="en-US" dirty="0" smtClean="0"/>
              <a:t>Alternative: LED </a:t>
            </a:r>
            <a:r>
              <a:rPr lang="en-US" dirty="0"/>
              <a:t>embedded into weakly-coupled string theory</a:t>
            </a:r>
          </a:p>
          <a:p>
            <a:pPr lvl="1"/>
            <a:r>
              <a:rPr lang="en-US" dirty="0"/>
              <a:t> Hawking evaporation phase ends when mass  reaches a critical value M</a:t>
            </a:r>
            <a:r>
              <a:rPr lang="en-US" baseline="-25000" dirty="0"/>
              <a:t>S</a:t>
            </a:r>
            <a:r>
              <a:rPr lang="en-US" dirty="0"/>
              <a:t>/g</a:t>
            </a:r>
            <a:r>
              <a:rPr lang="en-US" baseline="-25000" dirty="0"/>
              <a:t>S</a:t>
            </a:r>
            <a:r>
              <a:rPr lang="en-US" baseline="30000" dirty="0"/>
              <a:t>2</a:t>
            </a:r>
            <a:r>
              <a:rPr lang="en-US" dirty="0"/>
              <a:t>  (string scale and coupling)</a:t>
            </a: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high</a:t>
            </a:r>
            <a:r>
              <a:rPr lang="en-US" sz="2400" b="1" dirty="0">
                <a:solidFill>
                  <a:srgbClr val="FF0000"/>
                </a:solidFill>
              </a:rPr>
              <a:t>-entropy string states – string balls (SB)</a:t>
            </a:r>
          </a:p>
          <a:p>
            <a:r>
              <a:rPr lang="en-US" dirty="0" smtClean="0"/>
              <a:t>Conservatively </a:t>
            </a:r>
            <a:r>
              <a:rPr lang="en-US" dirty="0"/>
              <a:t>assume </a:t>
            </a:r>
            <a:r>
              <a:rPr lang="en-US" dirty="0" smtClean="0"/>
              <a:t>M</a:t>
            </a:r>
            <a:r>
              <a:rPr lang="en-US" baseline="-25000" dirty="0" smtClean="0"/>
              <a:t>TH </a:t>
            </a:r>
            <a:r>
              <a:rPr lang="en-US" dirty="0" smtClean="0"/>
              <a:t>&gt; 5 M</a:t>
            </a:r>
            <a:r>
              <a:rPr lang="en-US" baseline="-25000" dirty="0" smtClean="0"/>
              <a:t>D</a:t>
            </a:r>
            <a:r>
              <a:rPr lang="en-US" dirty="0" smtClean="0"/>
              <a:t> </a:t>
            </a:r>
            <a:r>
              <a:rPr lang="en-US" dirty="0"/>
              <a:t>for BH and </a:t>
            </a:r>
            <a:r>
              <a:rPr lang="en-US" dirty="0" smtClean="0"/>
              <a:t>3 M</a:t>
            </a:r>
            <a:r>
              <a:rPr lang="en-US" baseline="-25000" dirty="0" smtClean="0"/>
              <a:t>S</a:t>
            </a:r>
            <a:r>
              <a:rPr lang="en-US" dirty="0" smtClean="0"/>
              <a:t> </a:t>
            </a:r>
            <a:r>
              <a:rPr lang="en-US" dirty="0"/>
              <a:t>for SB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41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Exact </a:t>
            </a:r>
            <a:r>
              <a:rPr lang="en-US" dirty="0"/>
              <a:t>spectrum is rather model dependent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inclusion of black hole rotation leads to a somewhat lower multiplicity of higher energy emissions</a:t>
            </a:r>
          </a:p>
          <a:p>
            <a:r>
              <a:rPr lang="en-US" dirty="0" smtClean="0"/>
              <a:t>A robust prediction </a:t>
            </a:r>
            <a:r>
              <a:rPr lang="en-US" dirty="0"/>
              <a:t>of these models is the expectation that particles are produced approximately according to their degrees of freedom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Universal coupling of gravity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Probability of </a:t>
            </a:r>
            <a:r>
              <a:rPr lang="en-US" dirty="0" err="1">
                <a:solidFill>
                  <a:srgbClr val="008000"/>
                </a:solidFill>
              </a:rPr>
              <a:t>leptonic</a:t>
            </a:r>
            <a:r>
              <a:rPr lang="en-US" dirty="0">
                <a:solidFill>
                  <a:srgbClr val="008000"/>
                </a:solidFill>
              </a:rPr>
              <a:t> emission depends on </a:t>
            </a:r>
            <a:r>
              <a:rPr lang="en-US" dirty="0" smtClean="0">
                <a:solidFill>
                  <a:srgbClr val="008000"/>
                </a:solidFill>
              </a:rPr>
              <a:t>multiplicity </a:t>
            </a:r>
            <a:r>
              <a:rPr lang="en-US" dirty="0">
                <a:solidFill>
                  <a:srgbClr val="008000"/>
                </a:solidFill>
              </a:rPr>
              <a:t>so on BH and evaporation properties</a:t>
            </a:r>
          </a:p>
          <a:p>
            <a:r>
              <a:rPr lang="en-US" dirty="0"/>
              <a:t>15-50% of events with at least on high </a:t>
            </a:r>
            <a:r>
              <a:rPr lang="en-US" dirty="0" err="1"/>
              <a:t>Pt</a:t>
            </a:r>
            <a:r>
              <a:rPr lang="en-US" dirty="0"/>
              <a:t> lepton</a:t>
            </a:r>
          </a:p>
          <a:p>
            <a:pPr lvl="1"/>
            <a:r>
              <a:rPr lang="en-US" dirty="0"/>
              <a:t>Uncertainties on gravitational radiation and on decay when  </a:t>
            </a:r>
            <a:r>
              <a:rPr lang="en-US" dirty="0" smtClean="0"/>
              <a:t>        M      M</a:t>
            </a:r>
            <a:r>
              <a:rPr lang="en-US" baseline="-25000" dirty="0" smtClean="0"/>
              <a:t>D</a:t>
            </a:r>
            <a:r>
              <a:rPr lang="en-US" dirty="0" smtClean="0"/>
              <a:t> </a:t>
            </a:r>
            <a:r>
              <a:rPr lang="en-US" dirty="0"/>
              <a:t>(assume to immediately go to a remnant state, in which the multiplicity is </a:t>
            </a:r>
            <a:r>
              <a:rPr lang="en-US" dirty="0" smtClean="0"/>
              <a:t>uncertain)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216679"/>
              </p:ext>
            </p:extLst>
          </p:nvPr>
        </p:nvGraphicFramePr>
        <p:xfrm>
          <a:off x="1354043" y="6010088"/>
          <a:ext cx="397809" cy="265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Equation" r:id="rId3" imgW="190500" imgH="127000" progId="Equation.3">
                  <p:embed/>
                </p:oleObj>
              </mc:Choice>
              <mc:Fallback>
                <p:oleObj name="Equation" r:id="rId3" imgW="1905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54043" y="6010088"/>
                        <a:ext cx="397809" cy="265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557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search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559" y="830913"/>
            <a:ext cx="9060913" cy="5890562"/>
          </a:xfrm>
        </p:spPr>
        <p:txBody>
          <a:bodyPr>
            <a:normAutofit/>
          </a:bodyPr>
          <a:lstStyle/>
          <a:p>
            <a:r>
              <a:rPr lang="en-US" dirty="0" smtClean="0"/>
              <a:t>Mass continuum above M</a:t>
            </a:r>
            <a:r>
              <a:rPr lang="en-US" baseline="-25000" dirty="0" smtClean="0"/>
              <a:t>D</a:t>
            </a:r>
            <a:r>
              <a:rPr lang="en-US" dirty="0" smtClean="0"/>
              <a:t> to √s</a:t>
            </a:r>
          </a:p>
          <a:p>
            <a:r>
              <a:rPr lang="en-US" dirty="0" smtClean="0"/>
              <a:t>Expect excess of high mass object above M</a:t>
            </a:r>
            <a:r>
              <a:rPr lang="en-US" baseline="-25000" dirty="0" smtClean="0"/>
              <a:t>TH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Remove from distributions unreliable predictions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Search for excess of multi-object events containing at least 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     charged lepton in high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 region</a:t>
            </a:r>
          </a:p>
          <a:p>
            <a:pPr lvl="1"/>
            <a:r>
              <a:rPr lang="en-US" dirty="0" smtClean="0"/>
              <a:t>High BH efficiency, suppressed QCD </a:t>
            </a:r>
            <a:r>
              <a:rPr lang="en-US" dirty="0" err="1" smtClean="0"/>
              <a:t>bkg</a:t>
            </a:r>
            <a:endParaRPr lang="en-US" dirty="0" smtClean="0"/>
          </a:p>
          <a:p>
            <a:pPr lvl="1"/>
            <a:r>
              <a:rPr lang="en-US" dirty="0" smtClean="0"/>
              <a:t>At least three objects 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no sensitivity to two-body quantum BH states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Each with P</a:t>
            </a:r>
            <a:r>
              <a:rPr lang="en-US" baseline="-25000" dirty="0" smtClean="0">
                <a:solidFill>
                  <a:srgbClr val="008000"/>
                </a:solidFill>
              </a:rPr>
              <a:t>T</a:t>
            </a:r>
            <a:r>
              <a:rPr lang="en-US" dirty="0" smtClean="0">
                <a:solidFill>
                  <a:srgbClr val="008000"/>
                </a:solidFill>
              </a:rPr>
              <a:t>&gt;100 </a:t>
            </a:r>
            <a:r>
              <a:rPr lang="en-US" dirty="0" err="1" smtClean="0">
                <a:solidFill>
                  <a:srgbClr val="008000"/>
                </a:solidFill>
              </a:rPr>
              <a:t>GeV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008000"/>
                </a:solidFill>
              </a:rPr>
              <a:t>P</a:t>
            </a:r>
            <a:r>
              <a:rPr lang="en-US" baseline="-25000" dirty="0" smtClean="0">
                <a:solidFill>
                  <a:srgbClr val="008000"/>
                </a:solidFill>
              </a:rPr>
              <a:t>T</a:t>
            </a:r>
            <a:r>
              <a:rPr lang="en-US" dirty="0" smtClean="0">
                <a:solidFill>
                  <a:srgbClr val="008000"/>
                </a:solidFill>
              </a:rPr>
              <a:t>&gt;1500 </a:t>
            </a:r>
            <a:r>
              <a:rPr lang="en-US" dirty="0" err="1" smtClean="0">
                <a:solidFill>
                  <a:srgbClr val="008000"/>
                </a:solidFill>
              </a:rPr>
              <a:t>GeV</a:t>
            </a:r>
            <a:endParaRPr lang="en-US" dirty="0" smtClean="0">
              <a:solidFill>
                <a:srgbClr val="008000"/>
              </a:solidFill>
            </a:endParaRP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Mitigate the effect of large remnant uncertainty</a:t>
            </a:r>
          </a:p>
          <a:p>
            <a:r>
              <a:rPr lang="en-US" dirty="0" smtClean="0"/>
              <a:t>Use MC normalized to data in some CR to estimate BKG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886" y="3197411"/>
            <a:ext cx="2583594" cy="2211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21243" y="503809"/>
            <a:ext cx="1856736" cy="369332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660066"/>
                </a:solidFill>
              </a:rPr>
              <a:t>Phys. Lett. B716 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2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search (</a:t>
            </a:r>
            <a:r>
              <a:rPr lang="en-US" dirty="0" smtClean="0"/>
              <a:t>II)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94" r="-528"/>
          <a:stretch/>
        </p:blipFill>
        <p:spPr>
          <a:xfrm>
            <a:off x="906483" y="896474"/>
            <a:ext cx="7317141" cy="189547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680" y="2730821"/>
            <a:ext cx="3842892" cy="40635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6141" y="3735294"/>
            <a:ext cx="208262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Data agree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With SM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Expectation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limits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specifics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1025146"/>
            <a:ext cx="9060913" cy="5890562"/>
          </a:xfrm>
        </p:spPr>
        <p:txBody>
          <a:bodyPr/>
          <a:lstStyle/>
          <a:p>
            <a:r>
              <a:rPr lang="en-US" dirty="0" smtClean="0"/>
              <a:t>Two generators: </a:t>
            </a:r>
            <a:r>
              <a:rPr lang="en-US" dirty="0" smtClean="0">
                <a:solidFill>
                  <a:srgbClr val="0000FF"/>
                </a:solidFill>
              </a:rPr>
              <a:t>Charybdis</a:t>
            </a:r>
            <a:r>
              <a:rPr lang="en-US" dirty="0" smtClean="0"/>
              <a:t> and </a:t>
            </a:r>
            <a:r>
              <a:rPr lang="en-US" dirty="0"/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Blackmax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(+ </a:t>
            </a:r>
            <a:r>
              <a:rPr lang="en-US" dirty="0" err="1" smtClean="0"/>
              <a:t>pythia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660066"/>
                </a:solidFill>
              </a:rPr>
              <a:t>No radiation losses in the formation phase are </a:t>
            </a:r>
            <a:r>
              <a:rPr lang="en-US" dirty="0" smtClean="0">
                <a:solidFill>
                  <a:srgbClr val="660066"/>
                </a:solidFill>
              </a:rPr>
              <a:t>modeled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High multiplicity distributions from both</a:t>
            </a:r>
          </a:p>
          <a:p>
            <a:pPr lvl="2"/>
            <a:r>
              <a:rPr lang="en-US" dirty="0" smtClean="0"/>
              <a:t>Concordant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Low multiplicity distributions from Charybdis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Both rotating and non-rotating BH from both generators</a:t>
            </a:r>
          </a:p>
          <a:p>
            <a:pPr lvl="1"/>
            <a:r>
              <a:rPr lang="en-US" dirty="0">
                <a:solidFill>
                  <a:srgbClr val="660066"/>
                </a:solidFill>
              </a:rPr>
              <a:t>n</a:t>
            </a:r>
            <a:r>
              <a:rPr lang="en-US" dirty="0" smtClean="0">
                <a:solidFill>
                  <a:srgbClr val="660066"/>
                </a:solidFill>
              </a:rPr>
              <a:t>=6 extra dim</a:t>
            </a:r>
          </a:p>
          <a:p>
            <a:pPr lvl="2"/>
            <a:r>
              <a:rPr lang="en-US" dirty="0" smtClean="0"/>
              <a:t>Smaller M</a:t>
            </a:r>
            <a:r>
              <a:rPr lang="en-US" baseline="-25000" dirty="0" smtClean="0"/>
              <a:t>D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Charybdis used for string balls with same conditions as for BH</a:t>
            </a:r>
          </a:p>
          <a:p>
            <a:pPr lvl="2"/>
            <a:r>
              <a:rPr lang="en-US" dirty="0" err="1"/>
              <a:t>g</a:t>
            </a:r>
            <a:r>
              <a:rPr lang="en-US" baseline="-25000" dirty="0" err="1" smtClean="0"/>
              <a:t>s</a:t>
            </a:r>
            <a:r>
              <a:rPr lang="en-US" dirty="0" smtClean="0"/>
              <a:t>=0.4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M</a:t>
            </a:r>
            <a:r>
              <a:rPr lang="en-US" baseline="-25000" dirty="0" smtClean="0">
                <a:solidFill>
                  <a:srgbClr val="660066"/>
                </a:solidFill>
              </a:rPr>
              <a:t>TH</a:t>
            </a:r>
            <a:r>
              <a:rPr lang="en-US" dirty="0" smtClean="0">
                <a:solidFill>
                  <a:srgbClr val="660066"/>
                </a:solidFill>
              </a:rPr>
              <a:t> in [3,5] </a:t>
            </a:r>
            <a:r>
              <a:rPr lang="en-US" dirty="0" err="1" smtClean="0">
                <a:solidFill>
                  <a:srgbClr val="660066"/>
                </a:solidFill>
              </a:rPr>
              <a:t>TeV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9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on BH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830913"/>
            <a:ext cx="9060913" cy="2082616"/>
          </a:xfrm>
        </p:spPr>
        <p:txBody>
          <a:bodyPr/>
          <a:lstStyle/>
          <a:p>
            <a:r>
              <a:rPr lang="en-US" dirty="0" smtClean="0"/>
              <a:t>Signal efficiency varies: 55 to 65% (</a:t>
            </a:r>
            <a:r>
              <a:rPr lang="en-US" dirty="0" err="1" smtClean="0"/>
              <a:t>elec</a:t>
            </a:r>
            <a:r>
              <a:rPr lang="en-US" dirty="0" smtClean="0"/>
              <a:t>), 40 to 50% (</a:t>
            </a:r>
            <a:r>
              <a:rPr lang="en-US" dirty="0" err="1" smtClean="0"/>
              <a:t>muon</a:t>
            </a:r>
            <a:r>
              <a:rPr lang="en-US" dirty="0" smtClean="0"/>
              <a:t>)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Signal acceptance (probability of high-P</a:t>
            </a:r>
            <a:r>
              <a:rPr lang="en-US" baseline="-25000" dirty="0" smtClean="0"/>
              <a:t>T</a:t>
            </a:r>
            <a:r>
              <a:rPr lang="en-US" dirty="0" smtClean="0"/>
              <a:t> lepton) is rather Model-dependent 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: 10%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7" y="2525992"/>
            <a:ext cx="5441943" cy="373230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088" y="2735165"/>
            <a:ext cx="3618970" cy="4195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 smtClean="0"/>
              <a:t>95% C.L. observed (expected) upper limit on </a:t>
            </a:r>
            <a:r>
              <a:rPr lang="en-US" dirty="0" err="1" smtClean="0"/>
              <a:t>fiducial</a:t>
            </a:r>
            <a:r>
              <a:rPr lang="en-US" dirty="0" smtClean="0"/>
              <a:t> cross section: 16.7 (20.4) </a:t>
            </a:r>
            <a:r>
              <a:rPr lang="en-US" dirty="0" err="1" smtClean="0"/>
              <a:t>fb</a:t>
            </a: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/>
              <a:t>E</a:t>
            </a:r>
            <a:r>
              <a:rPr lang="en-US" dirty="0" smtClean="0"/>
              <a:t>xclusion limits are set for the exact benchmark models as implemented in the </a:t>
            </a:r>
            <a:r>
              <a:rPr lang="en-US" dirty="0" err="1" smtClean="0"/>
              <a:t>Blackmax</a:t>
            </a:r>
            <a:r>
              <a:rPr lang="en-US" dirty="0" smtClean="0"/>
              <a:t>  and Charybdis  generators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20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lang="en-US" baseline="-25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M</a:t>
            </a:r>
            <a:r>
              <a:rPr lang="en-US" baseline="-25000" dirty="0" smtClean="0"/>
              <a:t>D</a:t>
            </a:r>
            <a:r>
              <a:rPr lang="en-US" dirty="0" smtClean="0"/>
              <a:t> limits</a:t>
            </a:r>
            <a:endParaRPr lang="en-US" dirty="0"/>
          </a:p>
        </p:txBody>
      </p:sp>
      <p:pic>
        <p:nvPicPr>
          <p:cNvPr id="22" name="Picture 21" descr="fig_04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2" y="1873598"/>
            <a:ext cx="4104209" cy="425908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6" name="Content Placeholder 25" descr="fig_04b(1).ep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6" t="1982" r="-1341" b="-4033"/>
          <a:stretch/>
        </p:blipFill>
        <p:spPr>
          <a:xfrm>
            <a:off x="4679595" y="1873600"/>
            <a:ext cx="4170300" cy="4259082"/>
          </a:xfrm>
          <a:solidFill>
            <a:srgbClr val="FFFFFF"/>
          </a:solidFill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83087" y="935500"/>
            <a:ext cx="4322879" cy="5890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Black hole high multiplicity remnant state (</a:t>
            </a:r>
            <a:r>
              <a:rPr lang="en-US" dirty="0" err="1" smtClean="0">
                <a:solidFill>
                  <a:srgbClr val="0000FF"/>
                </a:solidFill>
              </a:rPr>
              <a:t>Blackmax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8" name="Content Placeholder 4"/>
          <p:cNvSpPr txBox="1">
            <a:spLocks/>
          </p:cNvSpPr>
          <p:nvPr/>
        </p:nvSpPr>
        <p:spPr>
          <a:xfrm>
            <a:off x="4654413" y="968372"/>
            <a:ext cx="4322879" cy="5890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Black hole low multiplicity remnant state (</a:t>
            </a:r>
            <a:r>
              <a:rPr lang="en-US" dirty="0" smtClean="0">
                <a:solidFill>
                  <a:srgbClr val="0000FF"/>
                </a:solidFill>
              </a:rPr>
              <a:t>Charybdis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75841" y="6108249"/>
            <a:ext cx="54384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660066"/>
                </a:solidFill>
              </a:rPr>
              <a:t>Irregularities in limit contours are caused by </a:t>
            </a:r>
          </a:p>
          <a:p>
            <a:pPr algn="ctr"/>
            <a:r>
              <a:rPr lang="en-US" sz="2200" dirty="0" smtClean="0">
                <a:solidFill>
                  <a:srgbClr val="660066"/>
                </a:solidFill>
              </a:rPr>
              <a:t>discreteness of grid samples generated</a:t>
            </a:r>
            <a:endParaRPr lang="en-US" sz="22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7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baseline="-25000" dirty="0"/>
              <a:t>TH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smtClean="0"/>
              <a:t>M</a:t>
            </a:r>
            <a:r>
              <a:rPr lang="en-US" baseline="-25000" dirty="0" smtClean="0"/>
              <a:t>S</a:t>
            </a:r>
            <a:r>
              <a:rPr lang="en-US" dirty="0" smtClean="0"/>
              <a:t> </a:t>
            </a:r>
            <a:r>
              <a:rPr lang="en-US" dirty="0"/>
              <a:t>limits</a:t>
            </a:r>
          </a:p>
        </p:txBody>
      </p:sp>
      <p:pic>
        <p:nvPicPr>
          <p:cNvPr id="4" name="Picture 3" descr="fig_05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6" y="1725085"/>
            <a:ext cx="3886394" cy="507109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Rotating and non-rotating </a:t>
            </a:r>
            <a:r>
              <a:rPr lang="en-US" dirty="0" smtClean="0">
                <a:solidFill>
                  <a:srgbClr val="0000FF"/>
                </a:solidFill>
              </a:rPr>
              <a:t>string ball </a:t>
            </a:r>
            <a:r>
              <a:rPr lang="en-US" dirty="0" smtClean="0"/>
              <a:t>with high multiplicity remnant (</a:t>
            </a:r>
            <a:r>
              <a:rPr lang="en-US" dirty="0" smtClean="0">
                <a:solidFill>
                  <a:srgbClr val="0000FF"/>
                </a:solidFill>
              </a:rPr>
              <a:t>Charybdis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fig_05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34" y="1710143"/>
            <a:ext cx="4084753" cy="513291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342121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6" y="33138"/>
            <a:ext cx="7691719" cy="646506"/>
          </a:xfrm>
        </p:spPr>
        <p:txBody>
          <a:bodyPr/>
          <a:lstStyle/>
          <a:p>
            <a:r>
              <a:rPr lang="en-US" dirty="0" err="1" smtClean="0"/>
              <a:t>Dimuon</a:t>
            </a:r>
            <a:r>
              <a:rPr lang="en-US" dirty="0" smtClean="0"/>
              <a:t> search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923853"/>
            <a:ext cx="9060913" cy="189958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Focus on track multiplicity and higher lepton multiplicity rather than on objects and jets</a:t>
            </a:r>
          </a:p>
          <a:p>
            <a:r>
              <a:rPr lang="en-US" dirty="0" smtClean="0"/>
              <a:t>Select events with two same sign </a:t>
            </a:r>
            <a:r>
              <a:rPr lang="en-US" dirty="0" err="1" smtClean="0"/>
              <a:t>muons</a:t>
            </a:r>
            <a:r>
              <a:rPr lang="en-US" dirty="0" smtClean="0"/>
              <a:t>, one must be isolated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 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High signal efficiency, very low </a:t>
            </a:r>
            <a:r>
              <a:rPr lang="en-US" dirty="0" err="1" smtClean="0">
                <a:solidFill>
                  <a:srgbClr val="0000FF"/>
                </a:solidFill>
              </a:rPr>
              <a:t>bkg</a:t>
            </a:r>
            <a:endParaRPr lang="en-US" dirty="0" smtClean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716" y="3236185"/>
            <a:ext cx="5276303" cy="192183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7" y="2870518"/>
            <a:ext cx="3943913" cy="3961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9699" y="2774823"/>
            <a:ext cx="3856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Signal region: </a:t>
            </a:r>
            <a:r>
              <a:rPr lang="en-US" sz="2400" dirty="0" err="1" smtClean="0"/>
              <a:t>Ntrk</a:t>
            </a:r>
            <a:r>
              <a:rPr lang="en-US" sz="2400" dirty="0"/>
              <a:t>&gt;=</a:t>
            </a:r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206451" y="5142521"/>
            <a:ext cx="4211409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Estimate: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err="1" smtClean="0"/>
              <a:t>ttbar</a:t>
            </a:r>
            <a:r>
              <a:rPr lang="en-US" sz="2200" dirty="0" smtClean="0"/>
              <a:t> and others from MC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b/c and </a:t>
            </a:r>
            <a:r>
              <a:rPr lang="en-US" sz="2200" dirty="0" err="1" smtClean="0"/>
              <a:t>m+fake</a:t>
            </a:r>
            <a:r>
              <a:rPr lang="en-US" sz="2200" dirty="0" smtClean="0"/>
              <a:t>, from </a:t>
            </a:r>
            <a:r>
              <a:rPr lang="en-US" sz="2200" dirty="0" err="1" smtClean="0"/>
              <a:t>Ntrk</a:t>
            </a:r>
            <a:r>
              <a:rPr lang="en-US" sz="2200" dirty="0" smtClean="0"/>
              <a:t>&lt;10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4569096" y="6327461"/>
            <a:ext cx="1614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No excess!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9224" y="41969"/>
            <a:ext cx="2815795" cy="369332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660066"/>
                </a:solidFill>
              </a:rPr>
              <a:t>arXiv</a:t>
            </a:r>
            <a:r>
              <a:rPr lang="en-US" b="1" dirty="0" smtClean="0">
                <a:solidFill>
                  <a:srgbClr val="660066"/>
                </a:solidFill>
              </a:rPr>
              <a:t>: [hep-ex 1111.0080]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92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on BH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706993"/>
            <a:ext cx="9060913" cy="5890562"/>
          </a:xfrm>
        </p:spPr>
        <p:txBody>
          <a:bodyPr/>
          <a:lstStyle/>
          <a:p>
            <a:r>
              <a:rPr lang="en-US" dirty="0" smtClean="0"/>
              <a:t>95% CL limit on </a:t>
            </a:r>
            <a:r>
              <a:rPr lang="en-US" sz="2800" dirty="0" err="1" smtClean="0">
                <a:latin typeface="Symbol" charset="2"/>
                <a:cs typeface="Symbol" charset="2"/>
              </a:rPr>
              <a:t>s</a:t>
            </a:r>
            <a:r>
              <a:rPr lang="en-US" dirty="0" err="1" smtClean="0"/>
              <a:t>xBRxA</a:t>
            </a:r>
            <a:r>
              <a:rPr lang="en-US" dirty="0" smtClean="0"/>
              <a:t> = 0.018pb</a:t>
            </a:r>
          </a:p>
          <a:p>
            <a:pPr lvl="1">
              <a:spcBef>
                <a:spcPts val="600"/>
              </a:spcBef>
            </a:pPr>
            <a:r>
              <a:rPr lang="en-US" dirty="0" err="1" smtClean="0">
                <a:solidFill>
                  <a:srgbClr val="008000"/>
                </a:solidFill>
              </a:rPr>
              <a:t>BRxA</a:t>
            </a:r>
            <a:r>
              <a:rPr lang="en-US" dirty="0" smtClean="0">
                <a:solidFill>
                  <a:srgbClr val="008000"/>
                </a:solidFill>
              </a:rPr>
              <a:t> between 1% and 6%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008000"/>
                </a:solidFill>
              </a:rPr>
              <a:t>Truth to </a:t>
            </a:r>
            <a:r>
              <a:rPr lang="en-US" dirty="0" err="1" smtClean="0">
                <a:solidFill>
                  <a:srgbClr val="008000"/>
                </a:solidFill>
              </a:rPr>
              <a:t>reco</a:t>
            </a:r>
            <a:r>
              <a:rPr lang="en-US" dirty="0" smtClean="0">
                <a:solidFill>
                  <a:srgbClr val="008000"/>
                </a:solidFill>
              </a:rPr>
              <a:t> correction: 0.7 +/- 0.1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No significant improvement expected before 14 </a:t>
            </a:r>
            <a:r>
              <a:rPr lang="en-US" dirty="0" err="1" smtClean="0"/>
              <a:t>TeV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33" y="3221827"/>
            <a:ext cx="6867963" cy="35891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1424950" y="2821717"/>
            <a:ext cx="1666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Non-rotating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46758" y="2834710"/>
            <a:ext cx="1165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</a:t>
            </a:r>
            <a:r>
              <a:rPr lang="en-US" sz="2000" b="1" dirty="0" smtClean="0"/>
              <a:t>otating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05476" y="3250310"/>
            <a:ext cx="14414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60066"/>
                </a:solidFill>
              </a:rPr>
              <a:t>Weaker</a:t>
            </a:r>
          </a:p>
          <a:p>
            <a:pPr algn="ctr"/>
            <a:r>
              <a:rPr lang="en-US" sz="2400" b="1" dirty="0">
                <a:solidFill>
                  <a:srgbClr val="660066"/>
                </a:solidFill>
              </a:rPr>
              <a:t>l</a:t>
            </a:r>
            <a:r>
              <a:rPr lang="en-US" sz="2400" b="1" dirty="0" smtClean="0">
                <a:solidFill>
                  <a:srgbClr val="660066"/>
                </a:solidFill>
              </a:rPr>
              <a:t>imits for </a:t>
            </a:r>
          </a:p>
          <a:p>
            <a:pPr algn="ctr"/>
            <a:r>
              <a:rPr lang="en-US" sz="2400" b="1" dirty="0">
                <a:solidFill>
                  <a:srgbClr val="660066"/>
                </a:solidFill>
              </a:rPr>
              <a:t>n</a:t>
            </a:r>
            <a:r>
              <a:rPr lang="en-US" sz="2400" b="1" dirty="0" smtClean="0">
                <a:solidFill>
                  <a:srgbClr val="660066"/>
                </a:solidFill>
              </a:rPr>
              <a:t>=2 than</a:t>
            </a:r>
          </a:p>
          <a:p>
            <a:pPr algn="ctr"/>
            <a:r>
              <a:rPr lang="en-US" sz="2400" b="1" dirty="0" smtClean="0">
                <a:solidFill>
                  <a:srgbClr val="660066"/>
                </a:solidFill>
              </a:rPr>
              <a:t>n=6</a:t>
            </a:r>
            <a:endParaRPr lang="en-US" sz="2400" b="1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7488" y="5027895"/>
            <a:ext cx="19928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Weaker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l</a:t>
            </a:r>
            <a:r>
              <a:rPr lang="en-US" sz="2400" b="1" dirty="0" smtClean="0">
                <a:solidFill>
                  <a:srgbClr val="FF0000"/>
                </a:solidFill>
              </a:rPr>
              <a:t>imits than in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Multi-object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analysis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6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41969"/>
            <a:ext cx="7691719" cy="528181"/>
          </a:xfrm>
        </p:spPr>
        <p:txBody>
          <a:bodyPr/>
          <a:lstStyle/>
          <a:p>
            <a:r>
              <a:rPr lang="en-US" dirty="0" smtClean="0"/>
              <a:t>What to take from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894102"/>
            <a:ext cx="9060913" cy="6689548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Often constrains are only set on toys or not up-to-date models </a:t>
            </a:r>
          </a:p>
          <a:p>
            <a:pPr>
              <a:spcBef>
                <a:spcPts val="3000"/>
              </a:spcBef>
            </a:pPr>
            <a:r>
              <a:rPr lang="en-US" sz="2800" dirty="0" smtClean="0"/>
              <a:t>Does it matter? Let’s take a pragmatic approach:</a:t>
            </a:r>
          </a:p>
          <a:p>
            <a:pPr lvl="1">
              <a:spcBef>
                <a:spcPts val="1800"/>
              </a:spcBef>
            </a:pPr>
            <a:r>
              <a:rPr lang="en-US" sz="2600" dirty="0" smtClean="0"/>
              <a:t>Yes: large efforts are deployed by both communities to make sure latest ideas are properly tested in their kinematic regions of interest</a:t>
            </a:r>
          </a:p>
          <a:p>
            <a:pPr lvl="1">
              <a:spcBef>
                <a:spcPts val="1800"/>
              </a:spcBef>
            </a:pPr>
            <a:r>
              <a:rPr lang="en-US" sz="2600" dirty="0" smtClean="0"/>
              <a:t>And… not so much: analyses are made as model-independent as possible and limits on benchmark models simply give an example of interpretation</a:t>
            </a:r>
          </a:p>
          <a:p>
            <a:pPr lvl="2"/>
            <a:r>
              <a:rPr lang="en-US" sz="2300" dirty="0">
                <a:solidFill>
                  <a:srgbClr val="008000"/>
                </a:solidFill>
              </a:rPr>
              <a:t>Benchmark results needed, as there </a:t>
            </a:r>
            <a:r>
              <a:rPr lang="en-US" sz="2300" dirty="0" smtClean="0">
                <a:solidFill>
                  <a:srgbClr val="008000"/>
                </a:solidFill>
              </a:rPr>
              <a:t>will always </a:t>
            </a:r>
            <a:r>
              <a:rPr lang="en-US" sz="2300" dirty="0">
                <a:solidFill>
                  <a:srgbClr val="008000"/>
                </a:solidFill>
              </a:rPr>
              <a:t>be untested models </a:t>
            </a:r>
            <a:endParaRPr lang="en-US" sz="2300" dirty="0" smtClean="0">
              <a:solidFill>
                <a:srgbClr val="008000"/>
              </a:solidFill>
            </a:endParaRPr>
          </a:p>
          <a:p>
            <a:pPr lvl="2"/>
            <a:r>
              <a:rPr lang="en-US" sz="2300" dirty="0" smtClean="0">
                <a:solidFill>
                  <a:srgbClr val="008000"/>
                </a:solidFill>
              </a:rPr>
              <a:t>Benchmark models often get the bulk of the relevant constraints on some ideas</a:t>
            </a:r>
          </a:p>
          <a:p>
            <a:pPr marL="0" indent="0">
              <a:buNone/>
            </a:pPr>
            <a:r>
              <a:rPr lang="en-US" sz="2900" dirty="0">
                <a:sym typeface="Wingdings"/>
              </a:rPr>
              <a:t> </a:t>
            </a:r>
            <a:r>
              <a:rPr lang="en-US" sz="2900" dirty="0" smtClean="0">
                <a:sym typeface="Wingdings"/>
              </a:rPr>
              <a:t>    </a:t>
            </a:r>
            <a:r>
              <a:rPr lang="en-US" sz="29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900" dirty="0" smtClean="0">
                <a:sym typeface="Wingdings"/>
              </a:rPr>
              <a:t> </a:t>
            </a:r>
            <a:r>
              <a:rPr lang="en-US" sz="2900" dirty="0" smtClean="0"/>
              <a:t>Won’t try to list the constraints that could be set by LHC on all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900" dirty="0"/>
              <a:t> </a:t>
            </a:r>
            <a:r>
              <a:rPr lang="en-US" sz="2900" dirty="0" smtClean="0"/>
              <a:t>          possible QG models, but refer to small list of benchmark models </a:t>
            </a:r>
          </a:p>
          <a:p>
            <a:pPr>
              <a:spcBef>
                <a:spcPts val="3000"/>
              </a:spcBef>
            </a:pPr>
            <a:r>
              <a:rPr lang="en-US" sz="2900" u="sng" dirty="0" smtClean="0">
                <a:solidFill>
                  <a:srgbClr val="0000FF"/>
                </a:solidFill>
              </a:rPr>
              <a:t>Objective</a:t>
            </a:r>
            <a:r>
              <a:rPr lang="en-US" sz="2900" dirty="0" smtClean="0">
                <a:solidFill>
                  <a:srgbClr val="0000FF"/>
                </a:solidFill>
              </a:rPr>
              <a:t>: present the assumptions and the conditions of applicability of the constraints set at the LHC on benchmark models relevant to QG</a:t>
            </a:r>
          </a:p>
          <a:p>
            <a:pPr marL="0" indent="0">
              <a:buNone/>
            </a:pPr>
            <a:r>
              <a:rPr lang="en-US" sz="2900" dirty="0" smtClean="0">
                <a:sym typeface="Wingdings"/>
              </a:rPr>
              <a:t>         </a:t>
            </a:r>
            <a:r>
              <a:rPr lang="en-US" sz="29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9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900" b="1" dirty="0" smtClean="0">
                <a:solidFill>
                  <a:srgbClr val="FF0000"/>
                </a:solidFill>
              </a:rPr>
              <a:t>will tell what can be reused and where you have to be careful in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FF0000"/>
                </a:solidFill>
              </a:rPr>
              <a:t>	  interpreting our results into your favorite scenario</a:t>
            </a:r>
            <a:endParaRPr lang="en-US" sz="2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4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9811" y="3061173"/>
            <a:ext cx="7691719" cy="646506"/>
          </a:xfrm>
        </p:spPr>
        <p:txBody>
          <a:bodyPr/>
          <a:lstStyle/>
          <a:p>
            <a:r>
              <a:rPr lang="en-US" dirty="0" smtClean="0"/>
              <a:t>Other resonances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17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resonances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908363"/>
            <a:ext cx="9060913" cy="2468362"/>
          </a:xfrm>
        </p:spPr>
        <p:txBody>
          <a:bodyPr/>
          <a:lstStyle/>
          <a:p>
            <a:r>
              <a:rPr lang="en-US" dirty="0" smtClean="0"/>
              <a:t>Resonances can be predicted by some gravity-based signal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E.g.: </a:t>
            </a:r>
            <a:r>
              <a:rPr lang="en-US" dirty="0" err="1" smtClean="0">
                <a:solidFill>
                  <a:srgbClr val="660066"/>
                </a:solidFill>
              </a:rPr>
              <a:t>Regge</a:t>
            </a:r>
            <a:r>
              <a:rPr lang="en-US" dirty="0" smtClean="0">
                <a:solidFill>
                  <a:srgbClr val="660066"/>
                </a:solidFill>
              </a:rPr>
              <a:t> excitations of string theory predicts gamma-jets and </a:t>
            </a:r>
            <a:r>
              <a:rPr lang="en-US" dirty="0" err="1" smtClean="0">
                <a:solidFill>
                  <a:srgbClr val="660066"/>
                </a:solidFill>
              </a:rPr>
              <a:t>dijet</a:t>
            </a:r>
            <a:r>
              <a:rPr lang="en-US" dirty="0" smtClean="0">
                <a:solidFill>
                  <a:srgbClr val="660066"/>
                </a:solidFill>
              </a:rPr>
              <a:t> resonance</a:t>
            </a:r>
          </a:p>
          <a:p>
            <a:r>
              <a:rPr lang="en-US" dirty="0" smtClean="0"/>
              <a:t>NO explicit limits on quantum gravity models have been made from such searches for resonances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728" y="2942455"/>
            <a:ext cx="3860800" cy="3810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087" y="3438685"/>
            <a:ext cx="5153641" cy="2943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Model independent searches for resonances have been made and model-independent limits on Gaussian peak have been set.</a:t>
            </a:r>
          </a:p>
          <a:p>
            <a:pPr marL="0" indent="0">
              <a:buFont typeface="Wingdings" pitchFamily="2" charset="2"/>
              <a:buNone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They can be used for your own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model!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0534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862961"/>
            <a:ext cx="9060913" cy="6107564"/>
          </a:xfrm>
        </p:spPr>
        <p:txBody>
          <a:bodyPr>
            <a:normAutofit/>
          </a:bodyPr>
          <a:lstStyle/>
          <a:p>
            <a:r>
              <a:rPr lang="en-US" dirty="0" smtClean="0"/>
              <a:t>Analysis strategy similar than for </a:t>
            </a:r>
            <a:r>
              <a:rPr lang="en-US" dirty="0" err="1" smtClean="0"/>
              <a:t>diphoton</a:t>
            </a:r>
            <a:r>
              <a:rPr lang="en-US" dirty="0" smtClean="0"/>
              <a:t> RS resonance:</a:t>
            </a:r>
          </a:p>
          <a:p>
            <a:pPr lvl="1">
              <a:buClr>
                <a:srgbClr val="0000FF"/>
              </a:buClr>
              <a:buFont typeface="+mj-lt"/>
              <a:buAutoNum type="arabicParenR"/>
            </a:pPr>
            <a:r>
              <a:rPr lang="en-US" dirty="0" smtClean="0">
                <a:solidFill>
                  <a:srgbClr val="0000FF"/>
                </a:solidFill>
              </a:rPr>
              <a:t>Quality object selections and </a:t>
            </a:r>
            <a:r>
              <a:rPr lang="en-US" dirty="0" err="1" smtClean="0">
                <a:solidFill>
                  <a:srgbClr val="0000FF"/>
                </a:solidFill>
              </a:rPr>
              <a:t>clean-up</a:t>
            </a:r>
            <a:r>
              <a:rPr lang="en-US" dirty="0" smtClean="0">
                <a:solidFill>
                  <a:srgbClr val="0000FF"/>
                </a:solidFill>
              </a:rPr>
              <a:t> cuts are applied</a:t>
            </a:r>
          </a:p>
          <a:p>
            <a:pPr lvl="1">
              <a:buClr>
                <a:srgbClr val="0000FF"/>
              </a:buClr>
              <a:buFont typeface="+mj-lt"/>
              <a:buAutoNum type="arabicParenR"/>
            </a:pPr>
            <a:r>
              <a:rPr lang="en-US" dirty="0" smtClean="0">
                <a:solidFill>
                  <a:srgbClr val="0000FF"/>
                </a:solidFill>
              </a:rPr>
              <a:t>Invariant mass reconstructed above a certain threshold</a:t>
            </a:r>
          </a:p>
          <a:p>
            <a:pPr lvl="1">
              <a:spcBef>
                <a:spcPts val="2400"/>
              </a:spcBef>
              <a:buClr>
                <a:srgbClr val="0000FF"/>
              </a:buClr>
              <a:buFont typeface="+mj-lt"/>
              <a:buAutoNum type="arabicParenR"/>
            </a:pPr>
            <a:r>
              <a:rPr lang="en-US" dirty="0" smtClean="0">
                <a:solidFill>
                  <a:srgbClr val="0000FF"/>
                </a:solidFill>
              </a:rPr>
              <a:t>Fit mass spectrum to smoothen the invariant mass distribution</a:t>
            </a:r>
          </a:p>
          <a:p>
            <a:pPr lvl="1">
              <a:spcBef>
                <a:spcPts val="2400"/>
              </a:spcBef>
              <a:buClr>
                <a:srgbClr val="0000FF"/>
              </a:buClr>
              <a:buFont typeface="+mj-lt"/>
              <a:buAutoNum type="arabicParenR"/>
            </a:pPr>
            <a:endParaRPr lang="en-US" dirty="0" smtClean="0">
              <a:solidFill>
                <a:srgbClr val="0000FF"/>
              </a:solidFill>
            </a:endParaRPr>
          </a:p>
          <a:p>
            <a:pPr marL="914400" lvl="2" indent="0">
              <a:spcBef>
                <a:spcPts val="18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 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  </a:t>
            </a:r>
            <a:r>
              <a:rPr lang="en-US" sz="2400" dirty="0" err="1" smtClean="0">
                <a:solidFill>
                  <a:srgbClr val="FF0000"/>
                </a:solidFill>
              </a:rPr>
              <a:t>bkg</a:t>
            </a:r>
            <a:r>
              <a:rPr lang="en-US" sz="2400" dirty="0" smtClean="0">
                <a:solidFill>
                  <a:srgbClr val="FF0000"/>
                </a:solidFill>
              </a:rPr>
              <a:t> prediction</a:t>
            </a:r>
          </a:p>
          <a:p>
            <a:pPr lvl="1">
              <a:buClr>
                <a:srgbClr val="0000FF"/>
              </a:buClr>
              <a:buFont typeface="+mj-lt"/>
              <a:buAutoNum type="arabicParenR" startAt="4"/>
            </a:pPr>
            <a:r>
              <a:rPr lang="en-US" dirty="0" smtClean="0">
                <a:solidFill>
                  <a:srgbClr val="0000FF"/>
                </a:solidFill>
              </a:rPr>
              <a:t>Choose binning</a:t>
            </a:r>
            <a:endParaRPr lang="en-US" dirty="0">
              <a:solidFill>
                <a:srgbClr val="0000FF"/>
              </a:solidFill>
            </a:endParaRP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Optimal when bin size = 1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660066"/>
                </a:solidFill>
              </a:rPr>
              <a:t>, i.e. half resonance width</a:t>
            </a:r>
          </a:p>
          <a:p>
            <a:pPr lvl="1">
              <a:buClr>
                <a:srgbClr val="0000FF"/>
              </a:buClr>
              <a:buFont typeface="+mj-lt"/>
              <a:buAutoNum type="arabicParenR" startAt="5"/>
            </a:pPr>
            <a:r>
              <a:rPr lang="en-US" dirty="0" smtClean="0">
                <a:solidFill>
                  <a:srgbClr val="0000FF"/>
                </a:solidFill>
              </a:rPr>
              <a:t>Run Bump hunter algorithm</a:t>
            </a:r>
          </a:p>
          <a:p>
            <a:pPr lvl="1">
              <a:buClr>
                <a:srgbClr val="0000FF"/>
              </a:buClr>
              <a:buFont typeface="+mj-lt"/>
              <a:buAutoNum type="arabicParenR" startAt="5"/>
            </a:pPr>
            <a:r>
              <a:rPr lang="en-US" dirty="0" smtClean="0">
                <a:solidFill>
                  <a:srgbClr val="0000FF"/>
                </a:solidFill>
              </a:rPr>
              <a:t>Set limits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217312"/>
              </p:ext>
            </p:extLst>
          </p:nvPr>
        </p:nvGraphicFramePr>
        <p:xfrm>
          <a:off x="2336738" y="2925932"/>
          <a:ext cx="3725395" cy="77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Equation" r:id="rId3" imgW="2006600" imgH="419100" progId="Equation.3">
                  <p:embed/>
                </p:oleObj>
              </mc:Choice>
              <mc:Fallback>
                <p:oleObj name="Equation" r:id="rId3" imgW="20066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6738" y="2925932"/>
                        <a:ext cx="3725395" cy="77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300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601" y="3004128"/>
            <a:ext cx="3948312" cy="3898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68704" y="2572715"/>
            <a:ext cx="1938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Gamma+jets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549" y="855803"/>
            <a:ext cx="9060913" cy="1727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Limits are set on hypothetical signals assuming a </a:t>
            </a:r>
            <a:r>
              <a:rPr lang="en-US" dirty="0"/>
              <a:t>G</a:t>
            </a:r>
            <a:r>
              <a:rPr lang="en-US" dirty="0" smtClean="0"/>
              <a:t>aussian resonance of mean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G</a:t>
            </a:r>
            <a:r>
              <a:rPr lang="en-US" dirty="0" smtClean="0"/>
              <a:t> and of width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G</a:t>
            </a:r>
            <a:r>
              <a:rPr lang="en-US" dirty="0" smtClean="0"/>
              <a:t> varying from 5% to 15% of the mean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Similar as RS limits on </a:t>
            </a:r>
            <a:r>
              <a:rPr lang="en-US" dirty="0" err="1" smtClean="0">
                <a:solidFill>
                  <a:srgbClr val="008000"/>
                </a:solidFill>
              </a:rPr>
              <a:t>diphoton</a:t>
            </a:r>
            <a:r>
              <a:rPr lang="en-US" dirty="0" smtClean="0">
                <a:solidFill>
                  <a:srgbClr val="008000"/>
                </a:solidFill>
              </a:rPr>
              <a:t>, or limits on contact interaction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801" b="-55"/>
          <a:stretch/>
        </p:blipFill>
        <p:spPr>
          <a:xfrm>
            <a:off x="45549" y="2929614"/>
            <a:ext cx="3925559" cy="39283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6128" y="2542463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Dijet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7123" y="3782455"/>
            <a:ext cx="77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8 </a:t>
            </a:r>
            <a:r>
              <a:rPr lang="en-US" b="1" dirty="0" err="1" smtClean="0">
                <a:solidFill>
                  <a:srgbClr val="008000"/>
                </a:solidFill>
              </a:rPr>
              <a:t>TeV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</a:rPr>
              <a:t>data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971108" y="4963556"/>
            <a:ext cx="545286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3" idx="2"/>
          </p:cNvCxnSpPr>
          <p:nvPr/>
        </p:nvCxnSpPr>
        <p:spPr>
          <a:xfrm flipV="1">
            <a:off x="4516394" y="4428786"/>
            <a:ext cx="0" cy="53477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0779" y="238667"/>
            <a:ext cx="2730698" cy="369332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ATLAS-CONF-2012-088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238667"/>
            <a:ext cx="3049107" cy="369332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660066"/>
                </a:solidFill>
              </a:rPr>
              <a:t>Phys. Rev. Lett. 108, </a:t>
            </a:r>
            <a:r>
              <a:rPr lang="hu-HU" b="1" dirty="0" smtClean="0">
                <a:solidFill>
                  <a:srgbClr val="660066"/>
                </a:solidFill>
              </a:rPr>
              <a:t>211802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54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your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865300"/>
            <a:ext cx="9060913" cy="6033000"/>
          </a:xfrm>
        </p:spPr>
        <p:txBody>
          <a:bodyPr/>
          <a:lstStyle/>
          <a:p>
            <a:r>
              <a:rPr lang="en-US" dirty="0" smtClean="0"/>
              <a:t>If you want to use general results and apply them to your model, you must:</a:t>
            </a:r>
          </a:p>
          <a:p>
            <a:pPr lvl="1">
              <a:spcBef>
                <a:spcPts val="1800"/>
              </a:spcBef>
              <a:buClr>
                <a:srgbClr val="0000FF"/>
              </a:buClr>
              <a:buFont typeface="+mj-lt"/>
              <a:buAutoNum type="arabicParenR"/>
            </a:pPr>
            <a:r>
              <a:rPr lang="en-US" dirty="0" smtClean="0">
                <a:solidFill>
                  <a:srgbClr val="0000FF"/>
                </a:solidFill>
              </a:rPr>
              <a:t>Generate MC sample at mass M</a:t>
            </a:r>
          </a:p>
          <a:p>
            <a:pPr lvl="1">
              <a:spcBef>
                <a:spcPts val="1800"/>
              </a:spcBef>
              <a:buClr>
                <a:srgbClr val="0000FF"/>
              </a:buClr>
              <a:buFont typeface="+mj-lt"/>
              <a:buAutoNum type="arabicParenR"/>
            </a:pPr>
            <a:r>
              <a:rPr lang="en-US" dirty="0" smtClean="0">
                <a:solidFill>
                  <a:srgbClr val="0000FF"/>
                </a:solidFill>
              </a:rPr>
              <a:t>Apply selection cuts</a:t>
            </a:r>
          </a:p>
          <a:p>
            <a:pPr lvl="1">
              <a:spcBef>
                <a:spcPts val="1800"/>
              </a:spcBef>
              <a:buClr>
                <a:srgbClr val="0000FF"/>
              </a:buClr>
              <a:buFont typeface="+mj-lt"/>
              <a:buAutoNum type="arabicParenR"/>
            </a:pPr>
            <a:r>
              <a:rPr lang="en-US" dirty="0" smtClean="0">
                <a:solidFill>
                  <a:srgbClr val="0000FF"/>
                </a:solidFill>
              </a:rPr>
              <a:t>Smear signal mass according to detector resolution</a:t>
            </a:r>
          </a:p>
          <a:p>
            <a:pPr lvl="2">
              <a:spcBef>
                <a:spcPts val="600"/>
              </a:spcBef>
            </a:pPr>
            <a:r>
              <a:rPr lang="en-US" dirty="0" smtClean="0">
                <a:solidFill>
                  <a:srgbClr val="008000"/>
                </a:solidFill>
              </a:rPr>
              <a:t>For ATLAS: </a:t>
            </a:r>
            <a:r>
              <a:rPr lang="en-US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solidFill>
                  <a:srgbClr val="008000"/>
                </a:solidFill>
              </a:rPr>
              <a:t>M</a:t>
            </a:r>
            <a:r>
              <a:rPr lang="en-US" dirty="0" smtClean="0">
                <a:solidFill>
                  <a:srgbClr val="008000"/>
                </a:solidFill>
              </a:rPr>
              <a:t>/M = 5% for 1 </a:t>
            </a:r>
            <a:r>
              <a:rPr lang="en-US" dirty="0" err="1" smtClean="0">
                <a:solidFill>
                  <a:srgbClr val="008000"/>
                </a:solidFill>
              </a:rPr>
              <a:t>TeV</a:t>
            </a:r>
            <a:r>
              <a:rPr lang="en-US" dirty="0" smtClean="0">
                <a:solidFill>
                  <a:srgbClr val="008000"/>
                </a:solidFill>
              </a:rPr>
              <a:t>, 4.5% at 2 </a:t>
            </a:r>
            <a:r>
              <a:rPr lang="en-US" dirty="0" err="1" smtClean="0">
                <a:solidFill>
                  <a:srgbClr val="008000"/>
                </a:solidFill>
              </a:rPr>
              <a:t>TeV</a:t>
            </a:r>
            <a:r>
              <a:rPr lang="en-US" dirty="0" smtClean="0">
                <a:solidFill>
                  <a:srgbClr val="008000"/>
                </a:solidFill>
              </a:rPr>
              <a:t>, asymptotically reaching 4% at 5 </a:t>
            </a:r>
            <a:r>
              <a:rPr lang="en-US" dirty="0" err="1" smtClean="0">
                <a:solidFill>
                  <a:srgbClr val="008000"/>
                </a:solidFill>
              </a:rPr>
              <a:t>TeV</a:t>
            </a:r>
            <a:endParaRPr lang="en-US" dirty="0" smtClean="0">
              <a:solidFill>
                <a:srgbClr val="008000"/>
              </a:solidFill>
            </a:endParaRPr>
          </a:p>
          <a:p>
            <a:pPr lvl="1">
              <a:spcBef>
                <a:spcPts val="1800"/>
              </a:spcBef>
              <a:buClr>
                <a:srgbClr val="0000FF"/>
              </a:buClr>
              <a:buFont typeface="+mj-lt"/>
              <a:buAutoNum type="arabicParenR" startAt="4"/>
            </a:pPr>
            <a:r>
              <a:rPr lang="en-US" dirty="0" smtClean="0">
                <a:solidFill>
                  <a:srgbClr val="0000FF"/>
                </a:solidFill>
              </a:rPr>
              <a:t>Suppress the tail of your “</a:t>
            </a:r>
            <a:r>
              <a:rPr lang="en-US" dirty="0" err="1" smtClean="0">
                <a:solidFill>
                  <a:srgbClr val="0000FF"/>
                </a:solidFill>
              </a:rPr>
              <a:t>reco</a:t>
            </a:r>
            <a:r>
              <a:rPr lang="en-US" dirty="0" smtClean="0">
                <a:solidFill>
                  <a:srgbClr val="0000FF"/>
                </a:solidFill>
              </a:rPr>
              <a:t>” Mass because Gaussian hypothesis</a:t>
            </a:r>
          </a:p>
          <a:p>
            <a:pPr lvl="2">
              <a:spcBef>
                <a:spcPts val="600"/>
              </a:spcBef>
            </a:pPr>
            <a:r>
              <a:rPr lang="en-US" dirty="0" smtClean="0">
                <a:solidFill>
                  <a:srgbClr val="660066"/>
                </a:solidFill>
              </a:rPr>
              <a:t>Keep m between 0.8M and 1.2M</a:t>
            </a:r>
          </a:p>
          <a:p>
            <a:pPr lvl="1">
              <a:spcBef>
                <a:spcPts val="1800"/>
              </a:spcBef>
              <a:buClr>
                <a:srgbClr val="0000FF"/>
              </a:buClr>
              <a:buFont typeface="+mj-lt"/>
              <a:buAutoNum type="arabicParenR" startAt="5"/>
            </a:pPr>
            <a:r>
              <a:rPr lang="en-US" dirty="0" smtClean="0">
                <a:solidFill>
                  <a:srgbClr val="0000FF"/>
                </a:solidFill>
              </a:rPr>
              <a:t>Compute acceptance</a:t>
            </a:r>
          </a:p>
          <a:p>
            <a:pPr lvl="1">
              <a:spcBef>
                <a:spcPts val="1800"/>
              </a:spcBef>
              <a:buClr>
                <a:srgbClr val="0000FF"/>
              </a:buClr>
              <a:buFont typeface="+mj-lt"/>
              <a:buAutoNum type="arabicParenR" startAt="5"/>
            </a:pPr>
            <a:r>
              <a:rPr lang="en-US" dirty="0" smtClean="0">
                <a:solidFill>
                  <a:srgbClr val="0000FF"/>
                </a:solidFill>
              </a:rPr>
              <a:t>Check quoted limit on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 x A in published tables for </a:t>
            </a:r>
            <a:r>
              <a:rPr lang="en-US" dirty="0" err="1" smtClean="0">
                <a:solidFill>
                  <a:srgbClr val="0000FF"/>
                </a:solidFill>
              </a:rPr>
              <a:t>m</a:t>
            </a:r>
            <a:r>
              <a:rPr lang="en-US" baseline="-25000" dirty="0" err="1" smtClean="0">
                <a:solidFill>
                  <a:srgbClr val="0000FF"/>
                </a:solidFill>
              </a:rPr>
              <a:t>G</a:t>
            </a:r>
            <a:r>
              <a:rPr lang="en-US" dirty="0" smtClean="0">
                <a:solidFill>
                  <a:srgbClr val="0000FF"/>
                </a:solidFill>
              </a:rPr>
              <a:t>=M</a:t>
            </a:r>
          </a:p>
          <a:p>
            <a:pPr lvl="2">
              <a:spcBef>
                <a:spcPts val="600"/>
              </a:spcBef>
            </a:pPr>
            <a:r>
              <a:rPr lang="en-US" dirty="0" smtClean="0">
                <a:solidFill>
                  <a:srgbClr val="660066"/>
                </a:solidFill>
              </a:rPr>
              <a:t>Use quoted value for 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solidFill>
                  <a:srgbClr val="660066"/>
                </a:solidFill>
              </a:rPr>
              <a:t>G</a:t>
            </a:r>
            <a:r>
              <a:rPr lang="en-US" dirty="0" smtClean="0">
                <a:solidFill>
                  <a:srgbClr val="660066"/>
                </a:solidFill>
              </a:rPr>
              <a:t> = (1.2M – 0.8M)/5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7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9811" y="3061173"/>
            <a:ext cx="7691719" cy="646506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34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58303"/>
            <a:ext cx="7691719" cy="646506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755323"/>
            <a:ext cx="9060913" cy="6133272"/>
          </a:xfrm>
        </p:spPr>
        <p:txBody>
          <a:bodyPr>
            <a:normAutofit/>
          </a:bodyPr>
          <a:lstStyle/>
          <a:p>
            <a:r>
              <a:rPr lang="en-US" dirty="0" smtClean="0"/>
              <a:t>Quantum gravity predicts features that can be embedded in quantum field theory and tested at the LHC if extra dimensions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Direct graviton productions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0000FF"/>
                </a:solidFill>
              </a:rPr>
              <a:t>Virtual graviton transfer</a:t>
            </a:r>
          </a:p>
          <a:p>
            <a:pPr lvl="1">
              <a:spcBef>
                <a:spcPts val="600"/>
              </a:spcBef>
            </a:pPr>
            <a:r>
              <a:rPr lang="en-US" dirty="0" err="1" smtClean="0">
                <a:solidFill>
                  <a:srgbClr val="0000FF"/>
                </a:solidFill>
              </a:rPr>
              <a:t>Transplanckian</a:t>
            </a:r>
            <a:r>
              <a:rPr lang="en-US" dirty="0" smtClean="0">
                <a:solidFill>
                  <a:srgbClr val="0000FF"/>
                </a:solidFill>
              </a:rPr>
              <a:t> states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ATLAS at the LHC tested quantum gravity by looking at phenomena where general extra dimension scenarios predict deviations with respect to SM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Many resonances</a:t>
            </a:r>
          </a:p>
          <a:p>
            <a:pPr lvl="1">
              <a:spcBef>
                <a:spcPts val="600"/>
              </a:spcBef>
            </a:pPr>
            <a:r>
              <a:rPr lang="en-US" dirty="0" err="1" smtClean="0">
                <a:solidFill>
                  <a:srgbClr val="0000FF"/>
                </a:solidFill>
              </a:rPr>
              <a:t>Monojets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monophotons</a:t>
            </a:r>
            <a:endParaRPr lang="en-US" dirty="0" smtClean="0">
              <a:solidFill>
                <a:srgbClr val="0000FF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0000FF"/>
                </a:solidFill>
              </a:rPr>
              <a:t>Multi-object final states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No deviation obtained </a:t>
            </a:r>
            <a:r>
              <a:rPr lang="en-US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constrain low energy QG features</a:t>
            </a:r>
          </a:p>
          <a:p>
            <a:r>
              <a:rPr lang="en-US" dirty="0" smtClean="0">
                <a:sym typeface="Wingdings"/>
              </a:rPr>
              <a:t>Model-independent limits on other models can also be used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54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256"/>
            <a:ext cx="9143999" cy="646506"/>
          </a:xfrm>
        </p:spPr>
        <p:txBody>
          <a:bodyPr/>
          <a:lstStyle/>
          <a:p>
            <a:r>
              <a:rPr lang="en-US" dirty="0" smtClean="0"/>
              <a:t>Complete set of ATLAS limits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28" b="2232"/>
          <a:stretch/>
        </p:blipFill>
        <p:spPr>
          <a:xfrm>
            <a:off x="325504" y="771600"/>
            <a:ext cx="8420997" cy="6070325"/>
          </a:xfrm>
        </p:spPr>
      </p:pic>
    </p:spTree>
    <p:extLst>
      <p:ext uri="{BB962C8B-B14F-4D97-AF65-F5344CB8AC3E}">
        <p14:creationId xmlns:p14="http://schemas.microsoft.com/office/powerpoint/2010/main" val="281706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to collaborators!!!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3" y="778934"/>
            <a:ext cx="1574797" cy="221977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642" y="795868"/>
            <a:ext cx="1536267" cy="221977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947" y="812800"/>
            <a:ext cx="1559129" cy="221977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933" y="853566"/>
            <a:ext cx="1524316" cy="217901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470" y="853565"/>
            <a:ext cx="1508547" cy="217901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336" y="3083599"/>
            <a:ext cx="1574797" cy="229948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9224" y="3092962"/>
            <a:ext cx="1542685" cy="214874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6064" y="3134398"/>
            <a:ext cx="1498012" cy="210557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4577" y="3151331"/>
            <a:ext cx="1532672" cy="217018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9851" y="3168265"/>
            <a:ext cx="1524099" cy="217018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6204334" y="5036473"/>
            <a:ext cx="1454178" cy="202426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3268021" y="4898699"/>
            <a:ext cx="1535723" cy="221826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434174" y="5223515"/>
            <a:ext cx="1463468" cy="165946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27346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9811" y="3061173"/>
            <a:ext cx="7691719" cy="646506"/>
          </a:xfrm>
        </p:spPr>
        <p:txBody>
          <a:bodyPr/>
          <a:lstStyle/>
          <a:p>
            <a:r>
              <a:rPr lang="en-US" dirty="0" smtClean="0"/>
              <a:t>Back-up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843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41969"/>
            <a:ext cx="8215379" cy="646506"/>
          </a:xfrm>
        </p:spPr>
        <p:txBody>
          <a:bodyPr/>
          <a:lstStyle/>
          <a:p>
            <a:r>
              <a:rPr lang="en-US" dirty="0" smtClean="0"/>
              <a:t> QG@LHC’s Benchmarks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999367"/>
            <a:ext cx="9060913" cy="5890562"/>
          </a:xfrm>
        </p:spPr>
        <p:txBody>
          <a:bodyPr/>
          <a:lstStyle/>
          <a:p>
            <a:r>
              <a:rPr lang="en-US" dirty="0" smtClean="0"/>
              <a:t>Minimal ADD </a:t>
            </a:r>
            <a:r>
              <a:rPr lang="en-US" dirty="0"/>
              <a:t>and RS </a:t>
            </a:r>
            <a:r>
              <a:rPr lang="en-US" dirty="0" smtClean="0"/>
              <a:t>models offer good benchmarks </a:t>
            </a:r>
            <a:r>
              <a:rPr lang="en-US" dirty="0"/>
              <a:t>because: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simple,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ie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low number of parameters, generic kinematics 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models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are well understood by all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simulations are available to both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communities; 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contains features reused in many other models, </a:t>
            </a:r>
          </a:p>
          <a:p>
            <a:pPr marL="1371600" lvl="2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 err="1">
                <a:solidFill>
                  <a:srgbClr val="660066"/>
                </a:solidFill>
              </a:rPr>
              <a:t>Eg</a:t>
            </a:r>
            <a:r>
              <a:rPr lang="en-US" dirty="0">
                <a:solidFill>
                  <a:srgbClr val="660066"/>
                </a:solidFill>
              </a:rPr>
              <a:t>: Z’, excited quarks, </a:t>
            </a:r>
            <a:r>
              <a:rPr lang="en-US" dirty="0" err="1">
                <a:solidFill>
                  <a:srgbClr val="660066"/>
                </a:solidFill>
              </a:rPr>
              <a:t>etc</a:t>
            </a:r>
            <a:endParaRPr lang="en-US" dirty="0">
              <a:solidFill>
                <a:srgbClr val="660066"/>
              </a:solidFill>
            </a:endParaRPr>
          </a:p>
          <a:p>
            <a:pPr lvl="1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Often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the theoretical differences with more thorough models only yield small differences in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 experimental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observables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easy </a:t>
            </a:r>
            <a:r>
              <a:rPr lang="en-US" sz="2400" b="1" dirty="0">
                <a:solidFill>
                  <a:srgbClr val="FF0000"/>
                </a:solidFill>
              </a:rPr>
              <a:t>to be reused </a:t>
            </a:r>
            <a:r>
              <a:rPr lang="en-US" sz="2400" b="1" dirty="0" smtClean="0">
                <a:solidFill>
                  <a:srgbClr val="FF0000"/>
                </a:solidFill>
              </a:rPr>
              <a:t>to constrain your favorite model</a:t>
            </a:r>
          </a:p>
          <a:p>
            <a:r>
              <a:rPr lang="en-US" dirty="0" smtClean="0"/>
              <a:t>Systematically used from experiment to experiment, allowing for robust comparison of different experimental results and appreciation of the progresses made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1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Graviton couplings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Graviton couples universally to various SM degrees of freedom</a:t>
            </a:r>
          </a:p>
          <a:p>
            <a:pPr marL="0" indent="0">
              <a:buNone/>
            </a:pPr>
            <a:r>
              <a:rPr lang="en-US" dirty="0" smtClean="0"/>
              <a:t>        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</a:t>
            </a:r>
            <a:r>
              <a:rPr lang="en-US" dirty="0" smtClean="0"/>
              <a:t>Model-independent branching ratio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299" y="2226733"/>
            <a:ext cx="6362041" cy="449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9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model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921619"/>
            <a:ext cx="9060913" cy="58905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Very nice by-product of this analysis is to constrain dark matter production in a model-independent way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Effective theory with contact interaction</a:t>
            </a:r>
          </a:p>
          <a:p>
            <a:r>
              <a:rPr lang="en-US" dirty="0" smtClean="0"/>
              <a:t>Assumes: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WIMPs of mass between a few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to few </a:t>
            </a:r>
            <a:r>
              <a:rPr lang="en-US" dirty="0" err="1" smtClean="0">
                <a:solidFill>
                  <a:srgbClr val="0000FF"/>
                </a:solidFill>
              </a:rPr>
              <a:t>TeV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range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Detectable at the LHC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Cross section account for relic density </a:t>
            </a:r>
            <a:r>
              <a:rPr lang="en-US" dirty="0">
                <a:solidFill>
                  <a:srgbClr val="660066"/>
                </a:solidFill>
              </a:rPr>
              <a:t>as measured by </a:t>
            </a:r>
            <a:r>
              <a:rPr lang="en-US" dirty="0" smtClean="0">
                <a:solidFill>
                  <a:srgbClr val="660066"/>
                </a:solidFill>
              </a:rPr>
              <a:t>WMAP for non-</a:t>
            </a:r>
            <a:r>
              <a:rPr lang="en-US" dirty="0" err="1" smtClean="0">
                <a:solidFill>
                  <a:srgbClr val="660066"/>
                </a:solidFill>
              </a:rPr>
              <a:t>relatistic</a:t>
            </a:r>
            <a:r>
              <a:rPr lang="en-US" dirty="0" smtClean="0">
                <a:solidFill>
                  <a:srgbClr val="660066"/>
                </a:solidFill>
              </a:rPr>
              <a:t> matter in early universe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air of WIMP produced from </a:t>
            </a:r>
            <a:r>
              <a:rPr lang="en-US" dirty="0" err="1" smtClean="0">
                <a:solidFill>
                  <a:srgbClr val="0000FF"/>
                </a:solidFill>
              </a:rPr>
              <a:t>parton-parton</a:t>
            </a:r>
            <a:r>
              <a:rPr lang="en-US" dirty="0" smtClean="0">
                <a:solidFill>
                  <a:srgbClr val="0000FF"/>
                </a:solidFill>
              </a:rPr>
              <a:t> interaction 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Heavy mediator between SM and dark sector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Dark Matter field represented as Dirac Fermion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Some interaction terms disallowed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Cross section bigger by x4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Can express t-channels as a sum of s-channels </a:t>
            </a:r>
            <a:r>
              <a:rPr lang="en-US" dirty="0" err="1" smtClean="0">
                <a:solidFill>
                  <a:srgbClr val="660066"/>
                </a:solidFill>
              </a:rPr>
              <a:t>dirac</a:t>
            </a:r>
            <a:r>
              <a:rPr lang="en-US" dirty="0" smtClean="0">
                <a:solidFill>
                  <a:srgbClr val="660066"/>
                </a:solidFill>
              </a:rPr>
              <a:t> terms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522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model (II)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Examples of operators considered</a:t>
            </a:r>
          </a:p>
          <a:p>
            <a:pPr lvl="1"/>
            <a:r>
              <a:rPr lang="en-US" dirty="0" smtClean="0"/>
              <a:t>Chosen because they correspond to different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shapes and so generate potentially different limits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>
              <a:spcBef>
                <a:spcPts val="4200"/>
              </a:spcBef>
            </a:pPr>
            <a:r>
              <a:rPr lang="en-US" dirty="0" smtClean="0">
                <a:solidFill>
                  <a:srgbClr val="0000FF"/>
                </a:solidFill>
              </a:rPr>
              <a:t>2 parameters: M* and </a:t>
            </a:r>
            <a:r>
              <a:rPr lang="en-US" dirty="0" err="1" smtClean="0">
                <a:solidFill>
                  <a:srgbClr val="0000FF"/>
                </a:solidFill>
              </a:rPr>
              <a:t>M</a:t>
            </a:r>
            <a:r>
              <a:rPr lang="en-US" baseline="-25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c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M* = M/</a:t>
            </a:r>
            <a:r>
              <a:rPr lang="en-US" dirty="0" err="1" smtClean="0"/>
              <a:t>sqrt</a:t>
            </a:r>
            <a:r>
              <a:rPr lang="en-US" dirty="0" smtClean="0"/>
              <a:t>(g</a:t>
            </a:r>
            <a:r>
              <a:rPr lang="en-US" baseline="-25000" dirty="0" smtClean="0"/>
              <a:t>1</a:t>
            </a:r>
            <a:r>
              <a:rPr lang="en-US" dirty="0" smtClean="0"/>
              <a:t>g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 g</a:t>
            </a:r>
            <a:r>
              <a:rPr lang="en-US" baseline="-25000" dirty="0" smtClean="0"/>
              <a:t>1</a:t>
            </a:r>
            <a:r>
              <a:rPr lang="en-US" dirty="0" smtClean="0"/>
              <a:t>, g</a:t>
            </a:r>
            <a:r>
              <a:rPr lang="en-US" baseline="-25000" dirty="0" smtClean="0"/>
              <a:t>2</a:t>
            </a:r>
            <a:r>
              <a:rPr lang="en-US" dirty="0" smtClean="0"/>
              <a:t> = couplings of the mediator of mass M between WIMP</a:t>
            </a:r>
            <a:r>
              <a:rPr lang="en-US" dirty="0"/>
              <a:t> </a:t>
            </a:r>
            <a:r>
              <a:rPr lang="en-US" dirty="0" smtClean="0"/>
              <a:t>and SM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Coupling flavor universal with 4 lighter quark flavors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779" y="2011045"/>
            <a:ext cx="5061056" cy="304048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94030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3095"/>
            <a:ext cx="7691719" cy="541139"/>
          </a:xfrm>
        </p:spPr>
        <p:txBody>
          <a:bodyPr/>
          <a:lstStyle/>
          <a:p>
            <a:r>
              <a:rPr lang="en-US" dirty="0" smtClean="0"/>
              <a:t>Overview of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662459"/>
            <a:ext cx="9060913" cy="3367466"/>
          </a:xfrm>
        </p:spPr>
        <p:txBody>
          <a:bodyPr/>
          <a:lstStyle/>
          <a:p>
            <a:r>
              <a:rPr lang="en-US" dirty="0" smtClean="0"/>
              <a:t>Same model tested in various final states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A non-tested model can suppress a signature </a:t>
            </a:r>
          </a:p>
          <a:p>
            <a:pPr lvl="2">
              <a:spcBef>
                <a:spcPts val="600"/>
              </a:spcBef>
            </a:pPr>
            <a:r>
              <a:rPr lang="en-US" dirty="0" err="1" smtClean="0">
                <a:solidFill>
                  <a:srgbClr val="008000"/>
                </a:solidFill>
              </a:rPr>
              <a:t>Leptophobic</a:t>
            </a:r>
            <a:r>
              <a:rPr lang="en-US" dirty="0" smtClean="0">
                <a:solidFill>
                  <a:srgbClr val="008000"/>
                </a:solidFill>
              </a:rPr>
              <a:t> resonances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Same final states tested sensitive to various models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660066"/>
                </a:solidFill>
              </a:rPr>
              <a:t>Signature-based/model-independent searches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Choose to present in function of models: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134" y="3589099"/>
            <a:ext cx="482064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Direct graviton production: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err="1" smtClean="0">
                <a:solidFill>
                  <a:srgbClr val="0000FF"/>
                </a:solidFill>
              </a:rPr>
              <a:t>Monojet</a:t>
            </a:r>
            <a:endParaRPr lang="en-US" sz="2200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err="1" smtClean="0">
                <a:solidFill>
                  <a:srgbClr val="0000FF"/>
                </a:solidFill>
              </a:rPr>
              <a:t>Monophoton</a:t>
            </a:r>
            <a:endParaRPr lang="en-US" sz="2200" dirty="0" smtClean="0">
              <a:solidFill>
                <a:srgbClr val="0000FF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200" dirty="0" smtClean="0"/>
              <a:t>Virtual KK-tower graviton exchange: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0000FF"/>
                </a:solidFill>
              </a:rPr>
              <a:t>Non-resonant </a:t>
            </a:r>
            <a:r>
              <a:rPr lang="en-US" sz="2200" dirty="0" err="1" smtClean="0">
                <a:solidFill>
                  <a:srgbClr val="0000FF"/>
                </a:solidFill>
              </a:rPr>
              <a:t>dilepton</a:t>
            </a:r>
            <a:endParaRPr lang="en-US" sz="2200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err="1" smtClean="0">
                <a:solidFill>
                  <a:srgbClr val="0000FF"/>
                </a:solidFill>
              </a:rPr>
              <a:t>Diphoton</a:t>
            </a:r>
            <a:endParaRPr lang="en-US" sz="2200" dirty="0" smtClean="0">
              <a:solidFill>
                <a:srgbClr val="0000FF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200" dirty="0" smtClean="0"/>
              <a:t>Semi-Classical black holes/string balls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0000FF"/>
                </a:solidFill>
              </a:rPr>
              <a:t>High mass multi-object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0000FF"/>
                </a:solidFill>
              </a:rPr>
              <a:t>Same sign </a:t>
            </a:r>
            <a:r>
              <a:rPr lang="en-US" sz="2200" dirty="0" err="1" smtClean="0">
                <a:solidFill>
                  <a:srgbClr val="0000FF"/>
                </a:solidFill>
              </a:rPr>
              <a:t>dimuon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04551" y="3809384"/>
            <a:ext cx="423750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Randall-</a:t>
            </a:r>
            <a:r>
              <a:rPr lang="en-US" sz="2200" dirty="0" err="1" smtClean="0"/>
              <a:t>Sundrum</a:t>
            </a:r>
            <a:r>
              <a:rPr lang="en-US" sz="2200" dirty="0" smtClean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err="1" smtClean="0">
                <a:solidFill>
                  <a:srgbClr val="0000FF"/>
                </a:solidFill>
              </a:rPr>
              <a:t>Diphoton</a:t>
            </a:r>
            <a:r>
              <a:rPr lang="en-US" sz="2200" dirty="0" smtClean="0">
                <a:solidFill>
                  <a:srgbClr val="0000FF"/>
                </a:solidFill>
              </a:rPr>
              <a:t> resonance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err="1" smtClean="0">
                <a:solidFill>
                  <a:srgbClr val="0000FF"/>
                </a:solidFill>
              </a:rPr>
              <a:t>Dilepton</a:t>
            </a:r>
            <a:r>
              <a:rPr lang="en-US" sz="2200" dirty="0" smtClean="0">
                <a:solidFill>
                  <a:srgbClr val="0000FF"/>
                </a:solidFill>
              </a:rPr>
              <a:t> resonance</a:t>
            </a:r>
          </a:p>
          <a:p>
            <a:pPr>
              <a:spcBef>
                <a:spcPts val="600"/>
              </a:spcBef>
            </a:pPr>
            <a:endParaRPr lang="en-US" sz="2200" dirty="0" smtClean="0"/>
          </a:p>
          <a:p>
            <a:pPr>
              <a:spcBef>
                <a:spcPts val="600"/>
              </a:spcBef>
            </a:pPr>
            <a:r>
              <a:rPr lang="en-US" sz="2200" dirty="0" smtClean="0"/>
              <a:t>Model-independent resonance: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err="1">
                <a:solidFill>
                  <a:srgbClr val="0000FF"/>
                </a:solidFill>
              </a:rPr>
              <a:t>D</a:t>
            </a:r>
            <a:r>
              <a:rPr lang="en-US" sz="2200" dirty="0" err="1" smtClean="0">
                <a:solidFill>
                  <a:srgbClr val="0000FF"/>
                </a:solidFill>
              </a:rPr>
              <a:t>ijets</a:t>
            </a:r>
            <a:endParaRPr lang="en-US" sz="2200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0000FF"/>
                </a:solidFill>
              </a:rPr>
              <a:t>Gamma-jets</a:t>
            </a:r>
          </a:p>
        </p:txBody>
      </p:sp>
    </p:spTree>
    <p:extLst>
      <p:ext uri="{BB962C8B-B14F-4D97-AF65-F5344CB8AC3E}">
        <p14:creationId xmlns:p14="http://schemas.microsoft.com/office/powerpoint/2010/main" val="411928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41591"/>
            <a:ext cx="7691719" cy="646506"/>
          </a:xfrm>
        </p:spPr>
        <p:txBody>
          <a:bodyPr/>
          <a:lstStyle/>
          <a:p>
            <a:r>
              <a:rPr lang="en-US" dirty="0" smtClean="0"/>
              <a:t>ATLAS at the LHC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881" b="1881"/>
          <a:stretch>
            <a:fillRect/>
          </a:stretch>
        </p:blipFill>
        <p:spPr>
          <a:xfrm>
            <a:off x="4481732" y="3774062"/>
            <a:ext cx="4662268" cy="303097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821" y="688475"/>
            <a:ext cx="4017264" cy="2854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690" y="2334264"/>
            <a:ext cx="1335310" cy="71565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3089" y="662459"/>
            <a:ext cx="5079992" cy="33674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LHC is taking a lot of data 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0000FF"/>
                </a:solidFill>
              </a:rPr>
              <a:t>5 fb</a:t>
            </a:r>
            <a:r>
              <a:rPr lang="en-US" baseline="30000" dirty="0" smtClean="0">
                <a:solidFill>
                  <a:srgbClr val="0000FF"/>
                </a:solidFill>
              </a:rPr>
              <a:t>-1 </a:t>
            </a:r>
            <a:r>
              <a:rPr lang="en-US" dirty="0" smtClean="0">
                <a:solidFill>
                  <a:srgbClr val="0000FF"/>
                </a:solidFill>
              </a:rPr>
              <a:t>(7 </a:t>
            </a:r>
            <a:r>
              <a:rPr lang="en-US" dirty="0" err="1" smtClean="0">
                <a:solidFill>
                  <a:srgbClr val="0000FF"/>
                </a:solidFill>
              </a:rPr>
              <a:t>TeV</a:t>
            </a:r>
            <a:r>
              <a:rPr lang="en-US" dirty="0" smtClean="0">
                <a:solidFill>
                  <a:srgbClr val="0000FF"/>
                </a:solidFill>
              </a:rPr>
              <a:t>), 17 fb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r>
              <a:rPr lang="en-US" dirty="0" smtClean="0">
                <a:solidFill>
                  <a:srgbClr val="0000FF"/>
                </a:solidFill>
              </a:rPr>
              <a:t> (8 </a:t>
            </a:r>
            <a:r>
              <a:rPr lang="en-US" dirty="0" err="1" smtClean="0">
                <a:solidFill>
                  <a:srgbClr val="0000FF"/>
                </a:solidFill>
              </a:rPr>
              <a:t>TeV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Still taking 8 </a:t>
            </a:r>
            <a:r>
              <a:rPr lang="en-US" dirty="0" err="1" smtClean="0"/>
              <a:t>TeV</a:t>
            </a:r>
            <a:r>
              <a:rPr lang="en-US" dirty="0" smtClean="0"/>
              <a:t> data 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</a:rPr>
              <a:t>ATLAS show these data are widely understood: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0000FF"/>
                </a:solidFill>
              </a:rPr>
              <a:t>Found the “Higgs”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0000FF"/>
                </a:solidFill>
              </a:rPr>
              <a:t>Precise SM measurement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Set the ground for discovery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15" y="4004508"/>
            <a:ext cx="3863499" cy="28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71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9811" y="3061173"/>
            <a:ext cx="7691719" cy="646506"/>
          </a:xfrm>
        </p:spPr>
        <p:txBody>
          <a:bodyPr/>
          <a:lstStyle/>
          <a:p>
            <a:r>
              <a:rPr lang="en-US" dirty="0" smtClean="0"/>
              <a:t>Randall-</a:t>
            </a:r>
            <a:r>
              <a:rPr lang="en-US" dirty="0" err="1" smtClean="0"/>
              <a:t>Sundrum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79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32" y="830913"/>
            <a:ext cx="9060913" cy="3310583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compactified</a:t>
            </a:r>
            <a:r>
              <a:rPr lang="en-US" dirty="0" smtClean="0"/>
              <a:t> spatial extra dimension extends between two </a:t>
            </a:r>
            <a:r>
              <a:rPr lang="en-US" dirty="0" err="1" smtClean="0"/>
              <a:t>branes</a:t>
            </a:r>
            <a:r>
              <a:rPr lang="en-US" dirty="0" smtClean="0"/>
              <a:t> in </a:t>
            </a:r>
            <a:r>
              <a:rPr lang="en-US" dirty="0" err="1" smtClean="0"/>
              <a:t>wraped</a:t>
            </a:r>
            <a:r>
              <a:rPr lang="en-US" dirty="0" smtClean="0"/>
              <a:t> geometry</a:t>
            </a:r>
          </a:p>
          <a:p>
            <a:pPr lvl="1"/>
            <a:r>
              <a:rPr lang="en-US" dirty="0" smtClean="0"/>
              <a:t>Wave function of SM field </a:t>
            </a:r>
            <a:r>
              <a:rPr lang="en-US" dirty="0" err="1" smtClean="0"/>
              <a:t>localised</a:t>
            </a:r>
            <a:r>
              <a:rPr lang="en-US" dirty="0" smtClean="0"/>
              <a:t> on one </a:t>
            </a:r>
            <a:r>
              <a:rPr lang="en-US" dirty="0" err="1" smtClean="0"/>
              <a:t>brane</a:t>
            </a:r>
            <a:endParaRPr lang="en-US" dirty="0" smtClean="0"/>
          </a:p>
          <a:p>
            <a:pPr lvl="1">
              <a:spcBef>
                <a:spcPts val="600"/>
              </a:spcBef>
            </a:pPr>
            <a:r>
              <a:rPr lang="en-US" dirty="0" smtClean="0"/>
              <a:t>Gravity </a:t>
            </a:r>
            <a:r>
              <a:rPr lang="en-US" dirty="0" err="1" smtClean="0"/>
              <a:t>localised</a:t>
            </a:r>
            <a:r>
              <a:rPr lang="en-US" dirty="0" smtClean="0"/>
              <a:t> on the other </a:t>
            </a:r>
            <a:r>
              <a:rPr lang="en-US" dirty="0" err="1" smtClean="0"/>
              <a:t>brane</a:t>
            </a:r>
            <a:r>
              <a:rPr lang="en-US" dirty="0" smtClean="0"/>
              <a:t>, but propagate into the bulk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Gravity scales in one </a:t>
            </a:r>
            <a:r>
              <a:rPr lang="en-US" dirty="0" err="1" smtClean="0"/>
              <a:t>brane</a:t>
            </a:r>
            <a:r>
              <a:rPr lang="en-US" dirty="0" smtClean="0"/>
              <a:t> related to the other by: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                                (k being the curvature of the extra dimension)</a:t>
            </a:r>
          </a:p>
          <a:p>
            <a:pPr marL="457200" lvl="1" indent="0">
              <a:buNone/>
            </a:pPr>
            <a:r>
              <a:rPr lang="en-US" b="1" dirty="0" smtClean="0"/>
              <a:t>                 With kr</a:t>
            </a:r>
            <a:r>
              <a:rPr lang="en-US" b="1" baseline="-25000" dirty="0" smtClean="0"/>
              <a:t>c</a:t>
            </a:r>
            <a:r>
              <a:rPr lang="en-US" b="1" dirty="0"/>
              <a:t>~</a:t>
            </a:r>
            <a:r>
              <a:rPr lang="en-US" b="1" dirty="0" smtClean="0"/>
              <a:t>12, M</a:t>
            </a:r>
            <a:r>
              <a:rPr lang="en-US" b="1" baseline="-25000" dirty="0" smtClean="0"/>
              <a:t>D</a:t>
            </a:r>
            <a:r>
              <a:rPr lang="en-US" b="1" dirty="0" smtClean="0"/>
              <a:t>~1 </a:t>
            </a:r>
            <a:r>
              <a:rPr lang="en-US" b="1" dirty="0" err="1" smtClean="0"/>
              <a:t>TeV</a:t>
            </a: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570" t="10916"/>
          <a:stretch/>
        </p:blipFill>
        <p:spPr>
          <a:xfrm>
            <a:off x="4242787" y="4050616"/>
            <a:ext cx="4901213" cy="2670859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753346"/>
              </p:ext>
            </p:extLst>
          </p:nvPr>
        </p:nvGraphicFramePr>
        <p:xfrm>
          <a:off x="1491774" y="3019565"/>
          <a:ext cx="1711963" cy="42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0" name="Equation" r:id="rId4" imgW="965200" imgH="241300" progId="Equation.3">
                  <p:embed/>
                </p:oleObj>
              </mc:Choice>
              <mc:Fallback>
                <p:oleObj name="Equation" r:id="rId4" imgW="965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91774" y="3019565"/>
                        <a:ext cx="1711963" cy="427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094233"/>
              </p:ext>
            </p:extLst>
          </p:nvPr>
        </p:nvGraphicFramePr>
        <p:xfrm>
          <a:off x="1263524" y="3595545"/>
          <a:ext cx="474662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1" name="Equation" r:id="rId6" imgW="203200" imgH="127000" progId="Equation.3">
                  <p:embed/>
                </p:oleObj>
              </mc:Choice>
              <mc:Fallback>
                <p:oleObj name="Equation" r:id="rId6" imgW="2032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63524" y="3595545"/>
                        <a:ext cx="474662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25364" y="4155927"/>
            <a:ext cx="4477188" cy="23467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 smtClean="0"/>
              <a:t>Compactification</a:t>
            </a:r>
            <a:r>
              <a:rPr lang="en-US" sz="2600" dirty="0" smtClean="0"/>
              <a:t> of extra dim gives rise to tower of graviton KK-mode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Graviton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2400" dirty="0" smtClean="0">
                <a:solidFill>
                  <a:srgbClr val="0000FF"/>
                </a:solidFill>
              </a:rPr>
              <a:t>M</a:t>
            </a:r>
            <a:r>
              <a:rPr lang="en-US" sz="2400" baseline="-25000" dirty="0" smtClean="0">
                <a:solidFill>
                  <a:srgbClr val="0000FF"/>
                </a:solidFill>
              </a:rPr>
              <a:t>KK</a:t>
            </a:r>
            <a:r>
              <a:rPr lang="en-US" sz="2400" dirty="0" smtClean="0">
                <a:solidFill>
                  <a:srgbClr val="0000FF"/>
                </a:solidFill>
              </a:rPr>
              <a:t> ~ 1TeV</a:t>
            </a:r>
          </a:p>
          <a:p>
            <a:pPr marL="457200" lvl="1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Look for resonances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57220" y="4079476"/>
            <a:ext cx="288625" cy="29527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6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6469</TotalTime>
  <Words>3253</Words>
  <Application>Microsoft Macintosh PowerPoint</Application>
  <PresentationFormat>On-screen Show (4:3)</PresentationFormat>
  <Paragraphs>451</Paragraphs>
  <Slides>52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Venture</vt:lpstr>
      <vt:lpstr>Equation</vt:lpstr>
      <vt:lpstr>Experimental search for Quantum Gravity</vt:lpstr>
      <vt:lpstr>Context</vt:lpstr>
      <vt:lpstr>Quantum gravity @ LHC</vt:lpstr>
      <vt:lpstr>What to take from this?</vt:lpstr>
      <vt:lpstr> QG@LHC’s Benchmarks</vt:lpstr>
      <vt:lpstr>Overview of analysis</vt:lpstr>
      <vt:lpstr>ATLAS at the LHC</vt:lpstr>
      <vt:lpstr>Randall-Sundrum</vt:lpstr>
      <vt:lpstr>Model assumptions</vt:lpstr>
      <vt:lpstr>Diphoton search (I)</vt:lpstr>
      <vt:lpstr>Diphoton search (II)</vt:lpstr>
      <vt:lpstr>Limits on RS</vt:lpstr>
      <vt:lpstr>Dilepton</vt:lpstr>
      <vt:lpstr>Limits on RS</vt:lpstr>
      <vt:lpstr>…and at 8 TeV</vt:lpstr>
      <vt:lpstr>ADD</vt:lpstr>
      <vt:lpstr>Model assumptions</vt:lpstr>
      <vt:lpstr>Experimental signatures</vt:lpstr>
      <vt:lpstr>Monojet search</vt:lpstr>
      <vt:lpstr>Limits</vt:lpstr>
      <vt:lpstr>monophoton</vt:lpstr>
      <vt:lpstr>limits</vt:lpstr>
      <vt:lpstr>DM interpretation of monojet</vt:lpstr>
      <vt:lpstr>Virtual graviton</vt:lpstr>
      <vt:lpstr>The Search</vt:lpstr>
      <vt:lpstr>Limits on Contact Inter.</vt:lpstr>
      <vt:lpstr>Diphoton </vt:lpstr>
      <vt:lpstr>Black Holes</vt:lpstr>
      <vt:lpstr>Models Assumptions (I)</vt:lpstr>
      <vt:lpstr>Model assumption (II)</vt:lpstr>
      <vt:lpstr>Signature</vt:lpstr>
      <vt:lpstr>The search (I)</vt:lpstr>
      <vt:lpstr>The search (II)</vt:lpstr>
      <vt:lpstr>Model specifics</vt:lpstr>
      <vt:lpstr>Limits on BH</vt:lpstr>
      <vt:lpstr>MTH vs MD limits</vt:lpstr>
      <vt:lpstr>MTH vs MS limits</vt:lpstr>
      <vt:lpstr>Dimuon search </vt:lpstr>
      <vt:lpstr>Limits on BH</vt:lpstr>
      <vt:lpstr>Other resonances</vt:lpstr>
      <vt:lpstr>Other resonances</vt:lpstr>
      <vt:lpstr>Analysis strategy</vt:lpstr>
      <vt:lpstr>Limits</vt:lpstr>
      <vt:lpstr>For your model</vt:lpstr>
      <vt:lpstr>Conclusion</vt:lpstr>
      <vt:lpstr>Summary</vt:lpstr>
      <vt:lpstr>Complete set of ATLAS limits</vt:lpstr>
      <vt:lpstr>Thanks to collaborators!!!</vt:lpstr>
      <vt:lpstr>Back-up</vt:lpstr>
      <vt:lpstr>Graviton couplings</vt:lpstr>
      <vt:lpstr>Dark matter model (I)</vt:lpstr>
      <vt:lpstr>Dark Matter model (II) 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Pierre-Hugues Beauchemin</dc:creator>
  <cp:lastModifiedBy>Pierre-Hugues Beauchemin</cp:lastModifiedBy>
  <cp:revision>196</cp:revision>
  <dcterms:created xsi:type="dcterms:W3CDTF">2012-09-05T14:30:16Z</dcterms:created>
  <dcterms:modified xsi:type="dcterms:W3CDTF">2012-10-25T03:29:50Z</dcterms:modified>
</cp:coreProperties>
</file>