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284" r:id="rId5"/>
    <p:sldId id="285" r:id="rId6"/>
    <p:sldId id="286" r:id="rId7"/>
    <p:sldId id="293" r:id="rId8"/>
    <p:sldId id="287" r:id="rId9"/>
    <p:sldId id="294" r:id="rId10"/>
    <p:sldId id="288" r:id="rId11"/>
    <p:sldId id="291" r:id="rId12"/>
    <p:sldId id="292" r:id="rId13"/>
    <p:sldId id="296" r:id="rId14"/>
    <p:sldId id="295" r:id="rId15"/>
    <p:sldId id="297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32.e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emf"/><Relationship Id="rId5" Type="http://schemas.openxmlformats.org/officeDocument/2006/relationships/image" Target="../media/image9.jp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3.emf"/><Relationship Id="rId8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5405" y="4291309"/>
            <a:ext cx="6118595" cy="825667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mystery of the nucleus</a:t>
            </a:r>
            <a:endParaRPr lang="en-US" sz="36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00400" y="5295862"/>
            <a:ext cx="5458968" cy="1210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FF"/>
                </a:solidFill>
              </a:rPr>
              <a:t>Pierre-Hugues Beauchemin</a:t>
            </a:r>
          </a:p>
          <a:p>
            <a:pPr>
              <a:spcBef>
                <a:spcPts val="1200"/>
              </a:spcBef>
            </a:pPr>
            <a:endParaRPr lang="en-US" sz="1800" dirty="0" smtClean="0"/>
          </a:p>
          <a:p>
            <a:pPr>
              <a:spcBef>
                <a:spcPts val="1200"/>
              </a:spcBef>
            </a:pPr>
            <a:r>
              <a:rPr lang="en-US" sz="1800" dirty="0" smtClean="0"/>
              <a:t>PHY 006 –</a:t>
            </a:r>
            <a:r>
              <a:rPr lang="en-US" sz="1800" dirty="0" err="1" smtClean="0"/>
              <a:t>Talloire</a:t>
            </a:r>
            <a:r>
              <a:rPr lang="en-US" sz="1800" dirty="0" smtClean="0"/>
              <a:t>, June 2013</a:t>
            </a:r>
            <a:endParaRPr lang="en-US" sz="1800" dirty="0"/>
          </a:p>
        </p:txBody>
      </p:sp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4" y="4474753"/>
            <a:ext cx="2120622" cy="2120622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59" y="1127583"/>
            <a:ext cx="340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0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15" y="59345"/>
            <a:ext cx="6508377" cy="809171"/>
          </a:xfrm>
        </p:spPr>
        <p:txBody>
          <a:bodyPr/>
          <a:lstStyle/>
          <a:p>
            <a:r>
              <a:rPr lang="en-US" dirty="0" smtClean="0"/>
              <a:t>The eightfold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5" y="959033"/>
            <a:ext cx="4343401" cy="2310249"/>
          </a:xfrm>
        </p:spPr>
        <p:txBody>
          <a:bodyPr/>
          <a:lstStyle/>
          <a:p>
            <a:r>
              <a:rPr lang="en-US" dirty="0" smtClean="0"/>
              <a:t>Similarly as did Mendeleev, Gell-Mann used strangeness, electric charge and </a:t>
            </a:r>
            <a:r>
              <a:rPr lang="en-US" dirty="0" err="1" smtClean="0"/>
              <a:t>isospin</a:t>
            </a:r>
            <a:r>
              <a:rPr lang="en-US" dirty="0" smtClean="0"/>
              <a:t> to classify all newly discovered particles and find patterns</a:t>
            </a:r>
            <a:endParaRPr lang="en-US" dirty="0"/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16" y="216644"/>
            <a:ext cx="4709884" cy="336420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88943" y="3514843"/>
            <a:ext cx="4655058" cy="3293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Observed 8-fold patterns for meson and baryons, and predicted the 10-fold pattern for Baryon, where the s = -3 state wasn’t discovered</a:t>
            </a:r>
          </a:p>
          <a:p>
            <a:r>
              <a:rPr lang="en-US" dirty="0" smtClean="0"/>
              <a:t>The underlying symmetry is due to a symmetry between 3 underlying components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800000"/>
                </a:solidFill>
              </a:rPr>
              <a:t>Predicted quarks (u, d, s) in 1964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1" y="3712325"/>
            <a:ext cx="4177434" cy="3033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679" y="2673690"/>
            <a:ext cx="3785286" cy="1015663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38100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Strongly interacting particles:</a:t>
            </a:r>
          </a:p>
          <a:p>
            <a:r>
              <a:rPr lang="en-US" sz="2000" b="1" dirty="0" smtClean="0"/>
              <a:t>Meson: integer spin </a:t>
            </a:r>
          </a:p>
          <a:p>
            <a:r>
              <a:rPr lang="en-US" sz="2000" b="1" dirty="0" smtClean="0"/>
              <a:t>Baryon: half-integer spin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3483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0" y="146452"/>
            <a:ext cx="6508377" cy="1143000"/>
          </a:xfrm>
        </p:spPr>
        <p:txBody>
          <a:bodyPr/>
          <a:lstStyle/>
          <a:p>
            <a:r>
              <a:rPr lang="en-US" dirty="0" smtClean="0"/>
              <a:t>The discovery of the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baseline="30000" dirty="0" smtClean="0"/>
              <a:t>- </a:t>
            </a:r>
            <a:r>
              <a:rPr lang="en-US" dirty="0" smtClean="0"/>
              <a:t>and quarks…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080" y="1429244"/>
            <a:ext cx="7149414" cy="3916363"/>
          </a:xfrm>
        </p:spPr>
        <p:txBody>
          <a:bodyPr/>
          <a:lstStyle/>
          <a:p>
            <a:r>
              <a:rPr lang="en-US" dirty="0" smtClean="0"/>
              <a:t>Predicted by the eightfold way of Gell-Mann, in 1962, the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/>
              <a:t>- particle was discovered in 1964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/>
              <a:t>- is made of three s-quarks (</a:t>
            </a:r>
            <a:r>
              <a:rPr lang="en-US" dirty="0" err="1" smtClean="0"/>
              <a:t>sss</a:t>
            </a:r>
            <a:r>
              <a:rPr lang="en-US" dirty="0" smtClean="0"/>
              <a:t>)</a:t>
            </a:r>
          </a:p>
          <a:p>
            <a:r>
              <a:rPr lang="en-US" dirty="0"/>
              <a:t>Friedman, Kendall, </a:t>
            </a:r>
            <a:r>
              <a:rPr lang="en-US" dirty="0" smtClean="0"/>
              <a:t>and Taylor studied the diffusion of highly energetic electron through protons (similarly as what Rutherford did,) and observed localized  density of energy in the proton 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quarks discovery (1968)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08"/>
          <a:stretch/>
        </p:blipFill>
        <p:spPr>
          <a:xfrm>
            <a:off x="340344" y="4090802"/>
            <a:ext cx="4197537" cy="276719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997548" y="6490640"/>
            <a:ext cx="945040" cy="310133"/>
          </a:xfrm>
          <a:prstGeom prst="straightConnector1">
            <a:avLst/>
          </a:prstGeom>
          <a:ln w="3810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qu7-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8"/>
          <a:stretch/>
        </p:blipFill>
        <p:spPr>
          <a:xfrm>
            <a:off x="6476624" y="3928928"/>
            <a:ext cx="2551307" cy="28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3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6" y="342900"/>
            <a:ext cx="6508377" cy="617035"/>
          </a:xfrm>
        </p:spPr>
        <p:txBody>
          <a:bodyPr/>
          <a:lstStyle/>
          <a:p>
            <a:r>
              <a:rPr lang="en-US" dirty="0" smtClean="0"/>
              <a:t>The strong interaction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6" y="1329141"/>
            <a:ext cx="6681250" cy="552885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the 70s, physicists succeeded in developing a </a:t>
            </a:r>
            <a:r>
              <a:rPr lang="en-GB" dirty="0" err="1" smtClean="0"/>
              <a:t>renormalizable</a:t>
            </a:r>
            <a:r>
              <a:rPr lang="en-GB" dirty="0" smtClean="0"/>
              <a:t> quantum field theory of the strong interaction: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 smtClean="0">
                <a:solidFill>
                  <a:srgbClr val="800000"/>
                </a:solidFill>
              </a:rPr>
              <a:t>          Quantum </a:t>
            </a:r>
            <a:r>
              <a:rPr lang="en-GB" b="1" dirty="0" err="1" smtClean="0">
                <a:solidFill>
                  <a:srgbClr val="800000"/>
                </a:solidFill>
              </a:rPr>
              <a:t>Chromodynamics</a:t>
            </a:r>
            <a:endParaRPr lang="en-GB" b="1" dirty="0" smtClean="0">
              <a:solidFill>
                <a:srgbClr val="800000"/>
              </a:solidFill>
            </a:endParaRPr>
          </a:p>
          <a:p>
            <a:r>
              <a:rPr lang="en-GB" dirty="0" smtClean="0"/>
              <a:t>This theory describe the interaction of quarks with the particle responsible for the strong interaction: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 smtClean="0">
                <a:solidFill>
                  <a:srgbClr val="800000"/>
                </a:solidFill>
              </a:rPr>
              <a:t>          the gluons</a:t>
            </a:r>
          </a:p>
          <a:p>
            <a:pPr lvl="1">
              <a:spcBef>
                <a:spcPts val="1800"/>
              </a:spcBef>
            </a:pPr>
            <a:r>
              <a:rPr lang="en-GB" dirty="0" smtClean="0"/>
              <a:t>Quarks are all the same from the point of view of the strong interaction</a:t>
            </a:r>
          </a:p>
          <a:p>
            <a:r>
              <a:rPr lang="en-GB" dirty="0" smtClean="0"/>
              <a:t>The charge responsible for this interaction is called colour</a:t>
            </a:r>
          </a:p>
          <a:p>
            <a:pPr lvl="1"/>
            <a:r>
              <a:rPr lang="en-GB" dirty="0"/>
              <a:t>There are 3 different </a:t>
            </a:r>
            <a:r>
              <a:rPr lang="en-GB" dirty="0" smtClean="0"/>
              <a:t>colour charges </a:t>
            </a:r>
            <a:r>
              <a:rPr lang="en-GB" dirty="0"/>
              <a:t>quarks can take (r, b, g</a:t>
            </a:r>
            <a:r>
              <a:rPr lang="en-GB" dirty="0" smtClean="0"/>
              <a:t>) </a:t>
            </a:r>
          </a:p>
          <a:p>
            <a:pPr lvl="2"/>
            <a:r>
              <a:rPr lang="en-GB" dirty="0" smtClean="0"/>
              <a:t>rather than 2 (+ and -) for the electromagnetic interaction</a:t>
            </a:r>
          </a:p>
          <a:p>
            <a:pPr lvl="1"/>
            <a:r>
              <a:rPr lang="en-GB" dirty="0" smtClean="0"/>
              <a:t>Hadrons are colourless objects</a:t>
            </a:r>
          </a:p>
          <a:p>
            <a:endParaRPr lang="en-US" dirty="0"/>
          </a:p>
        </p:txBody>
      </p:sp>
      <p:pic>
        <p:nvPicPr>
          <p:cNvPr id="6" name="Picture 5" descr="225px-Quark_structure_prot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39" y="1952158"/>
            <a:ext cx="2541321" cy="2541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4300" y="1922622"/>
            <a:ext cx="179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This is a proton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" name="Picture 7" descr="250px-Quark_structure_neutr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31" y="4654865"/>
            <a:ext cx="2466295" cy="2466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04300" y="4610561"/>
            <a:ext cx="1934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This is a neutron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3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7" y="43074"/>
            <a:ext cx="6508377" cy="695338"/>
          </a:xfrm>
        </p:spPr>
        <p:txBody>
          <a:bodyPr/>
          <a:lstStyle/>
          <a:p>
            <a:r>
              <a:rPr lang="en-US" dirty="0" smtClean="0"/>
              <a:t>The strong interaction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963"/>
            <a:ext cx="8547752" cy="3916363"/>
          </a:xfrm>
        </p:spPr>
        <p:txBody>
          <a:bodyPr/>
          <a:lstStyle/>
          <a:p>
            <a:r>
              <a:rPr lang="en-GB" dirty="0"/>
              <a:t>This theory is similar than quantum electrodynamics </a:t>
            </a:r>
            <a:r>
              <a:rPr lang="en-GB" dirty="0" smtClean="0"/>
              <a:t>with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/>
              <a:t>the major differences being:</a:t>
            </a:r>
          </a:p>
          <a:p>
            <a:pPr lvl="1"/>
            <a:r>
              <a:rPr lang="en-GB" dirty="0">
                <a:solidFill>
                  <a:srgbClr val="000090"/>
                </a:solidFill>
              </a:rPr>
              <a:t>The strong interaction only acts at short distance scale, </a:t>
            </a:r>
            <a:endParaRPr lang="en-GB" dirty="0" smtClean="0">
              <a:solidFill>
                <a:srgbClr val="000090"/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en-GB" dirty="0">
                <a:solidFill>
                  <a:srgbClr val="000090"/>
                </a:solidFill>
              </a:rPr>
              <a:t> </a:t>
            </a:r>
            <a:r>
              <a:rPr lang="en-GB" dirty="0" smtClean="0">
                <a:solidFill>
                  <a:srgbClr val="000090"/>
                </a:solidFill>
              </a:rPr>
              <a:t>   binding </a:t>
            </a:r>
            <a:r>
              <a:rPr lang="en-GB" dirty="0">
                <a:solidFill>
                  <a:srgbClr val="000090"/>
                </a:solidFill>
              </a:rPr>
              <a:t>all elements that have a strong charge together</a:t>
            </a:r>
          </a:p>
          <a:p>
            <a:pPr lvl="1"/>
            <a:r>
              <a:rPr lang="en-GB" dirty="0">
                <a:solidFill>
                  <a:srgbClr val="000090"/>
                </a:solidFill>
              </a:rPr>
              <a:t>The force become weaker as the energy increases</a:t>
            </a:r>
          </a:p>
          <a:p>
            <a:pPr lvl="2"/>
            <a:r>
              <a:rPr lang="en-GB" u="sng" dirty="0">
                <a:solidFill>
                  <a:srgbClr val="FF0000"/>
                </a:solidFill>
              </a:rPr>
              <a:t>Asymptotic </a:t>
            </a:r>
            <a:r>
              <a:rPr lang="en-GB" u="sng" dirty="0" smtClean="0">
                <a:solidFill>
                  <a:srgbClr val="FF0000"/>
                </a:solidFill>
              </a:rPr>
              <a:t>freedom:</a:t>
            </a:r>
            <a:r>
              <a:rPr lang="en-GB" dirty="0" smtClean="0">
                <a:solidFill>
                  <a:srgbClr val="FF0000"/>
                </a:solidFill>
              </a:rPr>
              <a:t> allows </a:t>
            </a:r>
            <a:r>
              <a:rPr lang="en-GB" dirty="0">
                <a:solidFill>
                  <a:srgbClr val="FF0000"/>
                </a:solidFill>
              </a:rPr>
              <a:t>for quark collisions and productions, but they will not be isolated in the detector, they </a:t>
            </a:r>
            <a:r>
              <a:rPr lang="en-GB" dirty="0" smtClean="0">
                <a:solidFill>
                  <a:srgbClr val="FF0000"/>
                </a:solidFill>
              </a:rPr>
              <a:t>will quickly </a:t>
            </a:r>
            <a:r>
              <a:rPr lang="en-GB" dirty="0">
                <a:solidFill>
                  <a:srgbClr val="FF0000"/>
                </a:solidFill>
              </a:rPr>
              <a:t>form hadrons</a:t>
            </a:r>
          </a:p>
          <a:p>
            <a:pPr lvl="1"/>
            <a:r>
              <a:rPr lang="en-GB" dirty="0">
                <a:solidFill>
                  <a:srgbClr val="000090"/>
                </a:solidFill>
              </a:rPr>
              <a:t>Gluons carry colour and can thus interact with each others</a:t>
            </a:r>
          </a:p>
          <a:p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00" y="3705144"/>
            <a:ext cx="4078751" cy="3016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32" y="3635678"/>
            <a:ext cx="3212729" cy="32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1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41" y="205524"/>
            <a:ext cx="6508377" cy="636266"/>
          </a:xfrm>
        </p:spPr>
        <p:txBody>
          <a:bodyPr/>
          <a:lstStyle/>
          <a:p>
            <a:r>
              <a:rPr lang="en-US" dirty="0" smtClean="0"/>
              <a:t>Jets of hadrons</a:t>
            </a:r>
            <a:endParaRPr lang="en-US" dirty="0"/>
          </a:p>
        </p:txBody>
      </p:sp>
      <p:pic>
        <p:nvPicPr>
          <p:cNvPr id="5" name="Picture 4" descr="3j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99" y="4154772"/>
            <a:ext cx="2687457" cy="268745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85"/>
          <a:stretch/>
        </p:blipFill>
        <p:spPr bwMode="auto">
          <a:xfrm>
            <a:off x="3269464" y="4231556"/>
            <a:ext cx="2376264" cy="261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4" y="4340311"/>
            <a:ext cx="2222730" cy="251768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32341" y="1188038"/>
            <a:ext cx="8642350" cy="496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When we collide protons at very high energies, 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   particles that “really” collides are quarks and gluons</a:t>
            </a:r>
          </a:p>
          <a:p>
            <a:pPr lvl="1"/>
            <a:r>
              <a:rPr lang="en-GB" dirty="0" smtClean="0"/>
              <a:t>many physics processes of interest involve the strong interaction in their description</a:t>
            </a:r>
          </a:p>
          <a:p>
            <a:r>
              <a:rPr lang="en-GB" dirty="0" smtClean="0"/>
              <a:t>Can only observe composite states of quark and gluons</a:t>
            </a:r>
          </a:p>
          <a:p>
            <a:pPr lvl="1"/>
            <a:r>
              <a:rPr lang="en-GB" dirty="0" smtClean="0"/>
              <a:t>Meson and baryons (= hadrons)</a:t>
            </a:r>
          </a:p>
          <a:p>
            <a:r>
              <a:rPr lang="en-GB" dirty="0" smtClean="0"/>
              <a:t>Quarks and gluons in the final state of a given process will appear as a jets of hadrons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28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88" y="33093"/>
            <a:ext cx="6508377" cy="798890"/>
          </a:xfrm>
        </p:spPr>
        <p:txBody>
          <a:bodyPr/>
          <a:lstStyle/>
          <a:p>
            <a:r>
              <a:rPr lang="en-US" dirty="0" smtClean="0"/>
              <a:t>QCD at the LHC (I)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674" y="1611097"/>
            <a:ext cx="4983347" cy="322986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840988"/>
              </p:ext>
            </p:extLst>
          </p:nvPr>
        </p:nvGraphicFramePr>
        <p:xfrm>
          <a:off x="1006460" y="5762153"/>
          <a:ext cx="7221493" cy="67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4" imgW="4216400" imgH="393700" progId="Equation.3">
                  <p:embed/>
                </p:oleObj>
              </mc:Choice>
              <mc:Fallback>
                <p:oleObj name="Equation" r:id="rId4" imgW="4216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6460" y="5762153"/>
                        <a:ext cx="7221493" cy="67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-137935" y="1987136"/>
            <a:ext cx="4099445" cy="273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Hard scatter 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QCD bremsstrahlung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Parton density function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Fragmentation and  </a:t>
            </a:r>
            <a:r>
              <a:rPr lang="en-US" dirty="0" err="1" smtClean="0">
                <a:solidFill>
                  <a:srgbClr val="0000FF"/>
                </a:solidFill>
              </a:rPr>
              <a:t>hadronization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Multiple interaction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477196"/>
              </p:ext>
            </p:extLst>
          </p:nvPr>
        </p:nvGraphicFramePr>
        <p:xfrm>
          <a:off x="2230665" y="1972537"/>
          <a:ext cx="529460" cy="403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6" imgW="266700" imgH="203200" progId="Equation.3">
                  <p:embed/>
                </p:oleObj>
              </mc:Choice>
              <mc:Fallback>
                <p:oleObj name="Equation" r:id="rId6" imgW="266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30665" y="1972537"/>
                        <a:ext cx="529460" cy="403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223445"/>
              </p:ext>
            </p:extLst>
          </p:nvPr>
        </p:nvGraphicFramePr>
        <p:xfrm>
          <a:off x="3460706" y="2818209"/>
          <a:ext cx="6985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8" imgW="431800" imgH="203200" progId="Equation.3">
                  <p:embed/>
                </p:oleObj>
              </mc:Choice>
              <mc:Fallback>
                <p:oleObj name="Equation" r:id="rId8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60706" y="2818209"/>
                        <a:ext cx="698500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302420"/>
              </p:ext>
            </p:extLst>
          </p:nvPr>
        </p:nvGraphicFramePr>
        <p:xfrm>
          <a:off x="2436540" y="3506872"/>
          <a:ext cx="713361" cy="314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10" imgW="431800" imgH="190500" progId="Equation.3">
                  <p:embed/>
                </p:oleObj>
              </mc:Choice>
              <mc:Fallback>
                <p:oleObj name="Equation" r:id="rId10" imgW="431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36540" y="3506872"/>
                        <a:ext cx="713361" cy="314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3295929" y="3383115"/>
            <a:ext cx="4823152" cy="310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990" y="6323142"/>
            <a:ext cx="8911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Allows for robust predictions for a large spectrum of observables</a:t>
            </a:r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60125" y="2239655"/>
            <a:ext cx="3897098" cy="1025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95929" y="2609482"/>
            <a:ext cx="4409697" cy="522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71452" y="2966711"/>
            <a:ext cx="1302184" cy="125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265788" y="4405150"/>
            <a:ext cx="8523585" cy="1395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Ø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Courier New"/>
              <a:buChar char="o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103154"/>
                </a:solidFill>
              </a:rPr>
              <a:t>Factorization theorem: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 smtClean="0">
                <a:solidFill>
                  <a:srgbClr val="103154"/>
                </a:solidFill>
              </a:rPr>
              <a:t>    </a:t>
            </a:r>
            <a:r>
              <a:rPr lang="en-US" dirty="0">
                <a:solidFill>
                  <a:srgbClr val="103154"/>
                </a:solidFill>
              </a:rPr>
              <a:t> </a:t>
            </a:r>
            <a:r>
              <a:rPr lang="en-US" dirty="0" smtClean="0">
                <a:solidFill>
                  <a:srgbClr val="103154"/>
                </a:solidFill>
              </a:rPr>
              <a:t>Predictions can be obtained from the </a:t>
            </a:r>
            <a:r>
              <a:rPr lang="en-US" dirty="0">
                <a:solidFill>
                  <a:srgbClr val="103154"/>
                </a:solidFill>
              </a:rPr>
              <a:t>c</a:t>
            </a:r>
            <a:r>
              <a:rPr lang="en-US" dirty="0" smtClean="0">
                <a:solidFill>
                  <a:srgbClr val="103154"/>
                </a:solidFill>
              </a:rPr>
              <a:t>onvolution </a:t>
            </a:r>
            <a:r>
              <a:rPr lang="en-US" dirty="0">
                <a:solidFill>
                  <a:srgbClr val="103154"/>
                </a:solidFill>
              </a:rPr>
              <a:t>of </a:t>
            </a:r>
            <a:r>
              <a:rPr lang="en-US" dirty="0" smtClean="0">
                <a:solidFill>
                  <a:srgbClr val="103154"/>
                </a:solidFill>
              </a:rPr>
              <a:t>short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103154"/>
                </a:solidFill>
              </a:rPr>
              <a:t> </a:t>
            </a:r>
            <a:r>
              <a:rPr lang="en-US" dirty="0" smtClean="0">
                <a:solidFill>
                  <a:srgbClr val="103154"/>
                </a:solidFill>
              </a:rPr>
              <a:t>    distance </a:t>
            </a:r>
            <a:r>
              <a:rPr lang="en-US" dirty="0">
                <a:solidFill>
                  <a:srgbClr val="103154"/>
                </a:solidFill>
              </a:rPr>
              <a:t>physics and non-</a:t>
            </a:r>
            <a:r>
              <a:rPr lang="en-US" dirty="0" err="1">
                <a:solidFill>
                  <a:srgbClr val="103154"/>
                </a:solidFill>
              </a:rPr>
              <a:t>perturbative</a:t>
            </a:r>
            <a:r>
              <a:rPr lang="en-US" dirty="0">
                <a:solidFill>
                  <a:srgbClr val="103154"/>
                </a:solidFill>
              </a:rPr>
              <a:t> </a:t>
            </a:r>
            <a:r>
              <a:rPr lang="en-US" dirty="0" smtClean="0">
                <a:solidFill>
                  <a:srgbClr val="103154"/>
                </a:solidFill>
              </a:rPr>
              <a:t>large distance effects</a:t>
            </a:r>
            <a:r>
              <a:rPr lang="en-US" dirty="0">
                <a:solidFill>
                  <a:srgbClr val="103154"/>
                </a:solidFill>
              </a:rPr>
              <a:t>:</a:t>
            </a:r>
            <a:endParaRPr lang="en-US" dirty="0" smtClean="0">
              <a:solidFill>
                <a:srgbClr val="103154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9658" y="5699523"/>
            <a:ext cx="3309927" cy="595097"/>
          </a:xfrm>
          <a:prstGeom prst="ellipse">
            <a:avLst/>
          </a:prstGeom>
          <a:solidFill>
            <a:schemeClr val="accent1">
              <a:shade val="80000"/>
              <a:lumMod val="90000"/>
              <a:alpha val="1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65789" y="919577"/>
            <a:ext cx="6916568" cy="8687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strong interaction intervene in various ways and at various scales in an event at the LHC</a:t>
            </a:r>
          </a:p>
        </p:txBody>
      </p:sp>
    </p:spTree>
    <p:extLst>
      <p:ext uri="{BB962C8B-B14F-4D97-AF65-F5344CB8AC3E}">
        <p14:creationId xmlns:p14="http://schemas.microsoft.com/office/powerpoint/2010/main" val="297198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13" y="82247"/>
            <a:ext cx="6508377" cy="735316"/>
          </a:xfrm>
        </p:spPr>
        <p:txBody>
          <a:bodyPr/>
          <a:lstStyle/>
          <a:p>
            <a:r>
              <a:rPr lang="en-US" dirty="0" smtClean="0"/>
              <a:t>QCD at the LHC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" y="861359"/>
            <a:ext cx="8993365" cy="5825100"/>
          </a:xfrm>
        </p:spPr>
        <p:txBody>
          <a:bodyPr/>
          <a:lstStyle/>
          <a:p>
            <a:r>
              <a:rPr lang="en-US" dirty="0"/>
              <a:t>All these aspects of the strong interaction need to be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further </a:t>
            </a:r>
            <a:r>
              <a:rPr lang="en-US" dirty="0"/>
              <a:t>studied at the LHC</a:t>
            </a:r>
          </a:p>
          <a:p>
            <a:pPr lvl="1"/>
            <a:r>
              <a:rPr lang="en-US" dirty="0"/>
              <a:t>Some non-calculable features must be described by </a:t>
            </a:r>
            <a:endParaRPr lang="en-US" dirty="0" smtClean="0"/>
          </a:p>
          <a:p>
            <a:pPr marL="228600" lvl="1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phenomenological </a:t>
            </a:r>
            <a:r>
              <a:rPr lang="en-US" dirty="0"/>
              <a:t>models</a:t>
            </a:r>
          </a:p>
          <a:p>
            <a:pPr lvl="1"/>
            <a:r>
              <a:rPr lang="en-US" dirty="0"/>
              <a:t>Many assumptions are used </a:t>
            </a:r>
            <a:r>
              <a:rPr lang="en-US" dirty="0" smtClean="0"/>
              <a:t>to </a:t>
            </a:r>
            <a:r>
              <a:rPr lang="en-US" dirty="0"/>
              <a:t>allow for more precise predictions</a:t>
            </a:r>
          </a:p>
          <a:p>
            <a:pPr lvl="1"/>
            <a:r>
              <a:rPr lang="en-US" dirty="0"/>
              <a:t>Many approximations are used in calculations</a:t>
            </a:r>
          </a:p>
          <a:p>
            <a:pPr lvl="1">
              <a:spcBef>
                <a:spcPts val="1200"/>
              </a:spcBef>
              <a:buClrTx/>
              <a:buFont typeface="Wingdings 2" charset="2"/>
              <a:buChar char="⇒"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Crucial to study to gain precision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dirty="0" smtClean="0"/>
              <a:t>Many new physics process involve the strong interaction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34" y="3931975"/>
            <a:ext cx="3807252" cy="2491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668" y="4049398"/>
            <a:ext cx="3947085" cy="2317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514" y="6395657"/>
            <a:ext cx="7622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Precision on the strong interaction is a key to discovery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2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61" y="394719"/>
            <a:ext cx="6508377" cy="822519"/>
          </a:xfrm>
        </p:spPr>
        <p:txBody>
          <a:bodyPr/>
          <a:lstStyle/>
          <a:p>
            <a:r>
              <a:rPr lang="en-US" dirty="0" smtClean="0"/>
              <a:t>Coming back to </a:t>
            </a:r>
            <a:r>
              <a:rPr lang="en-US" sz="4000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61" y="1486513"/>
            <a:ext cx="7127889" cy="214756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particles have an exponential decay rate characterized by the half-life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: N=N</a:t>
            </a:r>
            <a:r>
              <a:rPr lang="en-US" baseline="-25000" dirty="0" smtClean="0"/>
              <a:t>0</a:t>
            </a:r>
            <a:r>
              <a:rPr lang="en-US" dirty="0" smtClean="0"/>
              <a:t>e</a:t>
            </a:r>
            <a:r>
              <a:rPr lang="en-US" baseline="30000" dirty="0" smtClean="0"/>
              <a:t>-t/</a:t>
            </a:r>
            <a:r>
              <a:rPr lang="en-US" baseline="30000" dirty="0" smtClean="0">
                <a:latin typeface="Symbol" charset="2"/>
                <a:cs typeface="Symbol" charset="2"/>
              </a:rPr>
              <a:t>t</a:t>
            </a:r>
          </a:p>
          <a:p>
            <a:r>
              <a:rPr lang="en-US" dirty="0" smtClean="0"/>
              <a:t>Georges Gamow showed in 1928 that alpha particle emission and absorption must be described by quantum mechanics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0"/>
          <a:stretch/>
        </p:blipFill>
        <p:spPr>
          <a:xfrm>
            <a:off x="5627708" y="4149720"/>
            <a:ext cx="3526684" cy="2655966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12" y="2116941"/>
            <a:ext cx="1453540" cy="183872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63162" y="3457667"/>
            <a:ext cx="5522674" cy="2769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solidFill>
                  <a:srgbClr val="000090"/>
                </a:solidFill>
              </a:rPr>
              <a:t>Treat as a particle trapped in a box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90"/>
                </a:solidFill>
              </a:rPr>
              <a:t>The particle is in a bound state because of the presence of a strong potential.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90"/>
                </a:solidFill>
              </a:rPr>
              <a:t>Can escape the box by tunnel effect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90"/>
                </a:solidFill>
              </a:rPr>
              <a:t>Correctly described the Geiger-</a:t>
            </a:r>
            <a:r>
              <a:rPr lang="en-US" dirty="0" err="1" smtClean="0">
                <a:solidFill>
                  <a:srgbClr val="000090"/>
                </a:solidFill>
              </a:rPr>
              <a:t>Nuttall’s</a:t>
            </a:r>
            <a:r>
              <a:rPr lang="en-US" dirty="0" smtClean="0">
                <a:solidFill>
                  <a:srgbClr val="000090"/>
                </a:solidFill>
              </a:rPr>
              <a:t> empirical law relating the half-life with the kinetic energy of </a:t>
            </a:r>
            <a:r>
              <a:rPr lang="en-US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000090"/>
                </a:solidFill>
              </a:rPr>
              <a:t> particles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421573"/>
              </p:ext>
            </p:extLst>
          </p:nvPr>
        </p:nvGraphicFramePr>
        <p:xfrm>
          <a:off x="1416048" y="6024127"/>
          <a:ext cx="3014839" cy="704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5" imgW="1739900" imgH="406400" progId="Equation.3">
                  <p:embed/>
                </p:oleObj>
              </mc:Choice>
              <mc:Fallback>
                <p:oleObj name="Equation" r:id="rId5" imgW="17399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6048" y="6024127"/>
                        <a:ext cx="3014839" cy="704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7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8" y="58758"/>
            <a:ext cx="6508377" cy="748542"/>
          </a:xfrm>
        </p:spPr>
        <p:txBody>
          <a:bodyPr/>
          <a:lstStyle/>
          <a:p>
            <a:r>
              <a:rPr lang="en-US" dirty="0" smtClean="0"/>
              <a:t>The discovery of the neutron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0" y="846008"/>
            <a:ext cx="8825916" cy="59571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idea of a neutral particle composing the nucleus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has first been proposed by Rutherford to explain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difference between atomic number and atomic mass</a:t>
            </a:r>
          </a:p>
          <a:p>
            <a:pPr lvl="1"/>
            <a:r>
              <a:rPr lang="en-US" dirty="0" smtClean="0"/>
              <a:t>This particle was believe to be an electron-proton bound state </a:t>
            </a:r>
          </a:p>
          <a:p>
            <a:r>
              <a:rPr lang="en-US" dirty="0" smtClean="0"/>
              <a:t>The electron-proton bound state model was proved wrong in 1930 by </a:t>
            </a:r>
            <a:r>
              <a:rPr lang="en-US" dirty="0" err="1" smtClean="0"/>
              <a:t>Hambardzumyan</a:t>
            </a:r>
            <a:r>
              <a:rPr lang="en-US" dirty="0" smtClean="0"/>
              <a:t> and </a:t>
            </a:r>
            <a:r>
              <a:rPr lang="en-US" dirty="0" err="1" smtClean="0"/>
              <a:t>Ivanenko</a:t>
            </a:r>
            <a:r>
              <a:rPr lang="en-US" dirty="0" smtClean="0"/>
              <a:t> using the new quantum mechanics (particle in a box) and the uncertainty principle</a:t>
            </a:r>
          </a:p>
          <a:p>
            <a:r>
              <a:rPr lang="en-US" dirty="0" smtClean="0"/>
              <a:t>A year after, Bothe and Becker found an unusually penetrant neutral radiation produced from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bombarding of light nucleus with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particles</a:t>
            </a:r>
          </a:p>
          <a:p>
            <a:r>
              <a:rPr lang="en-US" dirty="0" smtClean="0"/>
              <a:t>In </a:t>
            </a:r>
            <a:r>
              <a:rPr lang="en-US" dirty="0"/>
              <a:t>1932, Chadwick discovered that </a:t>
            </a:r>
            <a:r>
              <a:rPr lang="en-US" dirty="0" smtClean="0"/>
              <a:t>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new radiation was not a </a:t>
            </a:r>
            <a:r>
              <a:rPr lang="en-US" sz="2400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ray, but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rather a new particle composing </a:t>
            </a:r>
            <a:r>
              <a:rPr lang="en-US" dirty="0"/>
              <a:t>the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nucleus: the neutron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Energy and cross section inconsistent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90"/>
                </a:solidFill>
              </a:rPr>
              <a:t>    with the </a:t>
            </a:r>
            <a:r>
              <a:rPr lang="en-US" sz="22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90"/>
                </a:solidFill>
              </a:rPr>
              <a:t> hypothesis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From a set of experiment he measured the 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  mass to me </a:t>
            </a:r>
            <a:r>
              <a:rPr lang="en-US" dirty="0" err="1" smtClean="0">
                <a:solidFill>
                  <a:srgbClr val="000090"/>
                </a:solidFill>
              </a:rPr>
              <a:t>m</a:t>
            </a:r>
            <a:r>
              <a:rPr lang="en-US" baseline="-25000" dirty="0" err="1" smtClean="0">
                <a:solidFill>
                  <a:srgbClr val="000090"/>
                </a:solidFill>
              </a:rPr>
              <a:t>N</a:t>
            </a:r>
            <a:r>
              <a:rPr lang="en-US" dirty="0" smtClean="0">
                <a:solidFill>
                  <a:srgbClr val="000090"/>
                </a:solidFill>
              </a:rPr>
              <a:t>=939.57 </a:t>
            </a:r>
            <a:r>
              <a:rPr lang="en-US" dirty="0" err="1" smtClean="0">
                <a:solidFill>
                  <a:srgbClr val="000090"/>
                </a:solidFill>
              </a:rPr>
              <a:t>MeV</a:t>
            </a:r>
            <a:r>
              <a:rPr lang="en-US" dirty="0" err="1" smtClean="0">
                <a:solidFill>
                  <a:srgbClr val="000090"/>
                </a:solidFill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err="1">
                <a:solidFill>
                  <a:srgbClr val="000090"/>
                </a:solidFill>
              </a:rPr>
              <a:t>m</a:t>
            </a:r>
            <a:r>
              <a:rPr lang="en-US" baseline="-25000" dirty="0" err="1">
                <a:solidFill>
                  <a:srgbClr val="000090"/>
                </a:solidFill>
              </a:rPr>
              <a:t>p</a:t>
            </a:r>
            <a:endParaRPr lang="en-US" baseline="-25000" dirty="0" smtClean="0">
              <a:solidFill>
                <a:srgbClr val="000090"/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42" y="3804787"/>
            <a:ext cx="4114800" cy="2895600"/>
          </a:xfrm>
          <a:prstGeom prst="rect">
            <a:avLst/>
          </a:prstGeom>
        </p:spPr>
      </p:pic>
      <p:pic>
        <p:nvPicPr>
          <p:cNvPr id="5" name="Picture 4" descr="D41DB314-E7F2-99DF-3D6ACEC215A9A006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06" y="58758"/>
            <a:ext cx="1974309" cy="196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81" y="172769"/>
            <a:ext cx="6508377" cy="819273"/>
          </a:xfrm>
        </p:spPr>
        <p:txBody>
          <a:bodyPr/>
          <a:lstStyle/>
          <a:p>
            <a:r>
              <a:rPr lang="en-US" dirty="0" smtClean="0"/>
              <a:t>Yukawa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5237"/>
            <a:ext cx="9144000" cy="57187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discovery of the neutron confirmed that there are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other particles in the nucleus that interact to keep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together but not with the electromagnetic interaction</a:t>
            </a:r>
          </a:p>
          <a:p>
            <a:r>
              <a:rPr lang="en-US" dirty="0" smtClean="0"/>
              <a:t>Hideki Yukawa proposed in 1934 a theory of why the nucleus are stable: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There is an attractive force between nucleus components which 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stronger than the repulsive electromagnetic force and which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maintain the cohesion of nucleus</a:t>
            </a:r>
          </a:p>
          <a:p>
            <a:r>
              <a:rPr lang="en-US" dirty="0" smtClean="0"/>
              <a:t>Yukawa proposed that the potential energy of this force is given by: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>
                <a:solidFill>
                  <a:srgbClr val="000090"/>
                </a:solidFill>
              </a:rPr>
              <a:t>The potential is negative so the force is attractive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For r ~ 1 </a:t>
            </a:r>
            <a:r>
              <a:rPr lang="en-US" dirty="0" err="1" smtClean="0">
                <a:solidFill>
                  <a:srgbClr val="000090"/>
                </a:solidFill>
              </a:rPr>
              <a:t>fm</a:t>
            </a:r>
            <a:r>
              <a:rPr lang="en-US" dirty="0" smtClean="0">
                <a:solidFill>
                  <a:srgbClr val="000090"/>
                </a:solidFill>
              </a:rPr>
              <a:t>, U</a:t>
            </a:r>
            <a:r>
              <a:rPr lang="en-US" baseline="-25000" dirty="0" smtClean="0">
                <a:solidFill>
                  <a:srgbClr val="000090"/>
                </a:solidFill>
              </a:rPr>
              <a:t>F</a:t>
            </a:r>
            <a:r>
              <a:rPr lang="en-US" dirty="0" smtClean="0">
                <a:solidFill>
                  <a:srgbClr val="000090"/>
                </a:solidFill>
              </a:rPr>
              <a:t>(r) &gt;&gt; </a:t>
            </a:r>
            <a:r>
              <a:rPr lang="en-US" dirty="0" err="1" smtClean="0">
                <a:solidFill>
                  <a:srgbClr val="000090"/>
                </a:solidFill>
              </a:rPr>
              <a:t>U</a:t>
            </a:r>
            <a:r>
              <a:rPr lang="en-US" baseline="-25000" dirty="0" err="1" smtClean="0">
                <a:solidFill>
                  <a:srgbClr val="000090"/>
                </a:solidFill>
              </a:rPr>
              <a:t>em</a:t>
            </a:r>
            <a:r>
              <a:rPr lang="en-US" dirty="0" smtClean="0">
                <a:solidFill>
                  <a:srgbClr val="000090"/>
                </a:solidFill>
              </a:rPr>
              <a:t>(r), but with increasing r &gt; h/mc, U</a:t>
            </a:r>
            <a:r>
              <a:rPr lang="en-US" baseline="-25000" dirty="0" smtClean="0">
                <a:solidFill>
                  <a:srgbClr val="000090"/>
                </a:solidFill>
              </a:rPr>
              <a:t>F</a:t>
            </a:r>
            <a:r>
              <a:rPr lang="en-US" dirty="0" smtClean="0">
                <a:solidFill>
                  <a:srgbClr val="000090"/>
                </a:solidFill>
              </a:rPr>
              <a:t> goes rapidly to 0 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g</a:t>
            </a:r>
            <a:r>
              <a:rPr lang="en-US" dirty="0" smtClean="0">
                <a:solidFill>
                  <a:srgbClr val="000090"/>
                </a:solidFill>
              </a:rPr>
              <a:t> &gt;&gt; Q in the r &lt; 1 </a:t>
            </a:r>
            <a:r>
              <a:rPr lang="en-US" dirty="0" err="1" smtClean="0">
                <a:solidFill>
                  <a:srgbClr val="000090"/>
                </a:solidFill>
              </a:rPr>
              <a:t>fm</a:t>
            </a:r>
            <a:r>
              <a:rPr lang="en-US" dirty="0" smtClean="0">
                <a:solidFill>
                  <a:srgbClr val="000090"/>
                </a:solidFill>
              </a:rPr>
              <a:t> regime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Remember couplings can vary with energy and therefore with 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482511"/>
              </p:ext>
            </p:extLst>
          </p:nvPr>
        </p:nvGraphicFramePr>
        <p:xfrm>
          <a:off x="1630370" y="4225378"/>
          <a:ext cx="459105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3" imgW="2374900" imgH="444500" progId="Equation.3">
                  <p:embed/>
                </p:oleObj>
              </mc:Choice>
              <mc:Fallback>
                <p:oleObj name="Equation" r:id="rId3" imgW="2374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0370" y="4225378"/>
                        <a:ext cx="4591050" cy="85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64" y="26460"/>
            <a:ext cx="1939678" cy="19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8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22" y="338667"/>
            <a:ext cx="6508377" cy="632178"/>
          </a:xfrm>
        </p:spPr>
        <p:txBody>
          <a:bodyPr/>
          <a:lstStyle/>
          <a:p>
            <a:r>
              <a:rPr lang="en-US" dirty="0" smtClean="0"/>
              <a:t>The meson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3" y="1415590"/>
            <a:ext cx="6016642" cy="5252232"/>
          </a:xfrm>
        </p:spPr>
        <p:txBody>
          <a:bodyPr>
            <a:normAutofit/>
          </a:bodyPr>
          <a:lstStyle/>
          <a:p>
            <a:r>
              <a:rPr lang="en-US" dirty="0" smtClean="0"/>
              <a:t>In quantum field theory, interactions are mediated by particles described by a quantum field</a:t>
            </a:r>
          </a:p>
          <a:p>
            <a:r>
              <a:rPr lang="en-US" dirty="0" smtClean="0"/>
              <a:t>The nuclear force of Yukawa must be mediated by a particle which correspond to the mass parameter “m” in the potential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   </a:t>
            </a:r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He named this particle the meson</a:t>
            </a:r>
          </a:p>
          <a:p>
            <a:r>
              <a:rPr lang="en-US" dirty="0" smtClean="0"/>
              <a:t>The reach of the particle is given by its mass.</a:t>
            </a:r>
          </a:p>
          <a:p>
            <a:pPr lvl="1"/>
            <a:r>
              <a:rPr lang="en-US" dirty="0" smtClean="0"/>
              <a:t>Beyond this, its impact on matter is too weak</a:t>
            </a:r>
          </a:p>
          <a:p>
            <a:r>
              <a:rPr lang="en-US" dirty="0" smtClean="0"/>
              <a:t>This particle must have a mass of 100 MeV/c</a:t>
            </a:r>
            <a:r>
              <a:rPr lang="en-US" baseline="30000" dirty="0" smtClean="0"/>
              <a:t>2</a:t>
            </a:r>
            <a:r>
              <a:rPr lang="en-US" dirty="0" smtClean="0"/>
              <a:t> in order to have a reach of the size of the nucleus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Important prediction on new particles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p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42" y="2301985"/>
            <a:ext cx="2775372" cy="2078969"/>
          </a:xfrm>
          <a:prstGeom prst="rect">
            <a:avLst/>
          </a:prstGeom>
        </p:spPr>
      </p:pic>
      <p:pic>
        <p:nvPicPr>
          <p:cNvPr id="7" name="Picture 6" descr="p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24" y="4510626"/>
            <a:ext cx="2432479" cy="22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6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35" y="117975"/>
            <a:ext cx="6508377" cy="765785"/>
          </a:xfrm>
        </p:spPr>
        <p:txBody>
          <a:bodyPr/>
          <a:lstStyle/>
          <a:p>
            <a:r>
              <a:rPr lang="en-US" dirty="0" smtClean="0"/>
              <a:t>The wrong particle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26"/>
            <a:ext cx="9143999" cy="5857874"/>
          </a:xfrm>
        </p:spPr>
        <p:txBody>
          <a:bodyPr>
            <a:normAutofit/>
          </a:bodyPr>
          <a:lstStyle/>
          <a:p>
            <a:r>
              <a:rPr lang="en-US" dirty="0" smtClean="0"/>
              <a:t>Doing similar investigations as those that led to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discovery of anti-particles, Anderson discovered 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particle with the right 100 MeV/c</a:t>
            </a:r>
            <a:r>
              <a:rPr lang="en-US" baseline="30000" dirty="0" smtClean="0"/>
              <a:t>2</a:t>
            </a:r>
            <a:r>
              <a:rPr lang="en-US" dirty="0" smtClean="0"/>
              <a:t> mass in 1936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Cosmis</a:t>
            </a:r>
            <a:r>
              <a:rPr lang="en-US" dirty="0" smtClean="0">
                <a:solidFill>
                  <a:srgbClr val="000090"/>
                </a:solidFill>
              </a:rPr>
              <a:t> ray particles bending less then electron and more than protons in the magnetic field of the cloud chamber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He called this particle the </a:t>
            </a:r>
            <a:r>
              <a:rPr lang="en-US" dirty="0" err="1" smtClean="0">
                <a:solidFill>
                  <a:srgbClr val="000090"/>
                </a:solidFill>
              </a:rPr>
              <a:t>mesotron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/>
              <a:t>A decade after, following experimental studies of </a:t>
            </a:r>
            <a:r>
              <a:rPr lang="en-US" dirty="0" err="1" smtClean="0"/>
              <a:t>mesotron’s</a:t>
            </a:r>
            <a:r>
              <a:rPr lang="en-US" dirty="0" smtClean="0"/>
              <a:t> absorption by various nucleus (</a:t>
            </a:r>
            <a:r>
              <a:rPr lang="en-US" dirty="0" err="1" smtClean="0"/>
              <a:t>Conversi</a:t>
            </a:r>
            <a:r>
              <a:rPr lang="en-US" dirty="0"/>
              <a:t>, </a:t>
            </a:r>
            <a:r>
              <a:rPr lang="en-US" dirty="0" err="1"/>
              <a:t>Pancini</a:t>
            </a:r>
            <a:r>
              <a:rPr lang="en-US" dirty="0"/>
              <a:t> and </a:t>
            </a:r>
            <a:r>
              <a:rPr lang="en-US" dirty="0" err="1" smtClean="0"/>
              <a:t>Piccioni</a:t>
            </a:r>
            <a:r>
              <a:rPr lang="en-US" dirty="0" smtClean="0"/>
              <a:t>) and analyses by Fermi, Teller and </a:t>
            </a:r>
            <a:r>
              <a:rPr lang="en-US" dirty="0" err="1" smtClean="0"/>
              <a:t>Weisskopf</a:t>
            </a:r>
            <a:r>
              <a:rPr lang="en-US" dirty="0" smtClean="0"/>
              <a:t>, it become clear that the </a:t>
            </a:r>
            <a:r>
              <a:rPr lang="en-US" dirty="0" err="1" smtClean="0"/>
              <a:t>mesotron</a:t>
            </a:r>
            <a:r>
              <a:rPr lang="en-US" dirty="0" smtClean="0"/>
              <a:t> was interacting too weakly with nucleus to be the meson</a:t>
            </a:r>
          </a:p>
          <a:p>
            <a:pPr lvl="1">
              <a:spcBef>
                <a:spcPts val="1200"/>
              </a:spcBef>
              <a:buClrTx/>
              <a:buFont typeface="Wingdings 2" charset="2"/>
              <a:buChar char="⇒"/>
            </a:pPr>
            <a:r>
              <a:rPr lang="en-US" sz="2000" dirty="0" smtClean="0">
                <a:solidFill>
                  <a:srgbClr val="FF0000"/>
                </a:solidFill>
              </a:rPr>
              <a:t>This particle was in fact the </a:t>
            </a:r>
            <a:r>
              <a:rPr lang="en-US" sz="2000" dirty="0" err="1" smtClean="0">
                <a:solidFill>
                  <a:srgbClr val="FF0000"/>
                </a:solidFill>
              </a:rPr>
              <a:t>muon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i="1" dirty="0" smtClean="0">
                <a:solidFill>
                  <a:srgbClr val="0000FF"/>
                </a:solidFill>
              </a:rPr>
              <a:t>The [</a:t>
            </a:r>
            <a:r>
              <a:rPr lang="en-US" i="1" dirty="0" err="1" smtClean="0">
                <a:solidFill>
                  <a:srgbClr val="0000FF"/>
                </a:solidFill>
              </a:rPr>
              <a:t>muon</a:t>
            </a:r>
            <a:r>
              <a:rPr lang="en-US" i="1" dirty="0" smtClean="0">
                <a:solidFill>
                  <a:srgbClr val="0000FF"/>
                </a:solidFill>
              </a:rPr>
              <a:t>] </a:t>
            </a:r>
            <a:r>
              <a:rPr lang="en-US" i="1" dirty="0">
                <a:solidFill>
                  <a:srgbClr val="0000FF"/>
                </a:solidFill>
              </a:rPr>
              <a:t>particle was originally given the name the "</a:t>
            </a:r>
            <a:r>
              <a:rPr lang="en-US" i="1" dirty="0" err="1">
                <a:solidFill>
                  <a:srgbClr val="0000FF"/>
                </a:solidFill>
              </a:rPr>
              <a:t>mesotron</a:t>
            </a:r>
            <a:r>
              <a:rPr lang="en-US" i="1" dirty="0">
                <a:solidFill>
                  <a:srgbClr val="0000FF"/>
                </a:solidFill>
              </a:rPr>
              <a:t>". As is often the case in science, there was not a "Eureka moment" of discovery, but a gradual dawning of a new paradigm through the work of many people, both theoretical and experimental</a:t>
            </a:r>
            <a:r>
              <a:rPr lang="en-US" dirty="0" smtClean="0">
                <a:solidFill>
                  <a:srgbClr val="0000FF"/>
                </a:solidFill>
              </a:rPr>
              <a:t>.” </a:t>
            </a:r>
            <a:r>
              <a:rPr lang="en-US" dirty="0" smtClean="0"/>
              <a:t>–Mark Lancaster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							     in The Guardian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7097"/>
            <a:ext cx="8004176" cy="768350"/>
          </a:xfrm>
        </p:spPr>
        <p:txBody>
          <a:bodyPr/>
          <a:lstStyle/>
          <a:p>
            <a:r>
              <a:rPr lang="en-US" dirty="0" smtClean="0"/>
              <a:t>And the meson get discovered!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" y="745431"/>
            <a:ext cx="7385051" cy="1219200"/>
          </a:xfrm>
        </p:spPr>
        <p:txBody>
          <a:bodyPr/>
          <a:lstStyle/>
          <a:p>
            <a:r>
              <a:rPr lang="en-US" dirty="0"/>
              <a:t>Hans Bethe and Robert </a:t>
            </a:r>
            <a:r>
              <a:rPr lang="en-US" dirty="0" err="1"/>
              <a:t>Marshak</a:t>
            </a:r>
            <a:r>
              <a:rPr lang="en-US" dirty="0"/>
              <a:t> suggested that the </a:t>
            </a:r>
            <a:r>
              <a:rPr lang="en-US" dirty="0" err="1"/>
              <a:t>muon</a:t>
            </a:r>
            <a:r>
              <a:rPr lang="en-US" dirty="0"/>
              <a:t> might be the decay product of the particle needed in the Yukawa theory, so the search continued</a:t>
            </a:r>
          </a:p>
        </p:txBody>
      </p:sp>
      <p:pic>
        <p:nvPicPr>
          <p:cNvPr id="5" name="Picture 4" descr="particule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3" y="4748941"/>
            <a:ext cx="4057608" cy="200539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963985"/>
              </p:ext>
            </p:extLst>
          </p:nvPr>
        </p:nvGraphicFramePr>
        <p:xfrm>
          <a:off x="994602" y="4499968"/>
          <a:ext cx="949209" cy="248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4" imgW="774700" imgH="203200" progId="Equation.3">
                  <p:embed/>
                </p:oleObj>
              </mc:Choice>
              <mc:Fallback>
                <p:oleObj name="Equation" r:id="rId4" imgW="774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4602" y="4499968"/>
                        <a:ext cx="949209" cy="248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957218"/>
              </p:ext>
            </p:extLst>
          </p:nvPr>
        </p:nvGraphicFramePr>
        <p:xfrm>
          <a:off x="3184173" y="4455539"/>
          <a:ext cx="862619" cy="293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6" imgW="698500" imgH="228600" progId="Equation.3">
                  <p:embed/>
                </p:oleObj>
              </mc:Choice>
              <mc:Fallback>
                <p:oleObj name="Equation" r:id="rId6" imgW="698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84173" y="4455539"/>
                        <a:ext cx="862619" cy="293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2948" y="1836660"/>
            <a:ext cx="9019533" cy="2689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Cecil Powell’s sensitive photographic emulsion techniques allowed to look for cosmic rays reactions in the high atmosphere</a:t>
            </a:r>
          </a:p>
          <a:p>
            <a:r>
              <a:rPr lang="en-US" dirty="0" smtClean="0"/>
              <a:t>In 1947, Powell, Perkins</a:t>
            </a:r>
            <a:r>
              <a:rPr lang="en-US" dirty="0"/>
              <a:t>, Latte and </a:t>
            </a:r>
            <a:r>
              <a:rPr lang="en-US" dirty="0" err="1" smtClean="0"/>
              <a:t>Occhialini</a:t>
            </a:r>
            <a:r>
              <a:rPr lang="en-US" dirty="0" smtClean="0"/>
              <a:t> confirmed the existence of meson (</a:t>
            </a:r>
            <a:r>
              <a:rPr lang="en-US" dirty="0" err="1" smtClean="0"/>
              <a:t>pions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However, by the end of the year, other mesons get discovered the </a:t>
            </a:r>
            <a:r>
              <a:rPr lang="en-US" dirty="0" err="1" smtClean="0"/>
              <a:t>kaons</a:t>
            </a:r>
            <a:endParaRPr lang="en-US" dirty="0" smtClean="0"/>
          </a:p>
          <a:p>
            <a:r>
              <a:rPr lang="en-US" dirty="0" smtClean="0"/>
              <a:t>The year after, </a:t>
            </a:r>
            <a:r>
              <a:rPr lang="en-US" dirty="0" err="1" smtClean="0"/>
              <a:t>pions</a:t>
            </a:r>
            <a:r>
              <a:rPr lang="en-US" dirty="0" smtClean="0"/>
              <a:t> got artificially produced by bombarding atoms with </a:t>
            </a:r>
            <a:r>
              <a:rPr lang="en-US" dirty="0" err="1" smtClean="0"/>
              <a:t>energtic</a:t>
            </a:r>
            <a:r>
              <a:rPr lang="en-US" dirty="0" smtClean="0"/>
              <a:t> a particles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8622" y="4212206"/>
            <a:ext cx="3857624" cy="25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0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31" y="41338"/>
            <a:ext cx="6508377" cy="640555"/>
          </a:xfrm>
        </p:spPr>
        <p:txBody>
          <a:bodyPr/>
          <a:lstStyle/>
          <a:p>
            <a:r>
              <a:rPr lang="en-US" dirty="0" smtClean="0"/>
              <a:t>A zoo of particles!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81893"/>
            <a:ext cx="7155432" cy="61761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 early 1950’s particle accelerator get used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to produce and study various processes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Higher rate of high energy events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Control on initial state and on processes to study</a:t>
            </a:r>
          </a:p>
          <a:p>
            <a:r>
              <a:rPr lang="en-US" dirty="0" smtClean="0"/>
              <a:t>In 1952, Glaser invented bubble chambers, a type of detector using similar ideas as cloud chambers but with superheated liquid rather than saturated vapor.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The traces get photographed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cope with higher rate of collisions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Larger numbers of interaction particles-liquid</a:t>
            </a:r>
          </a:p>
          <a:p>
            <a:r>
              <a:rPr lang="en-US" dirty="0" smtClean="0"/>
              <a:t>These progresses stimulated the discovery a truly zoo of particles</a:t>
            </a:r>
          </a:p>
          <a:p>
            <a:r>
              <a:rPr lang="en-US" dirty="0" smtClean="0"/>
              <a:t>In his Nobel prize speech (1955) Lamb said: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>
                <a:solidFill>
                  <a:srgbClr val="0000FF"/>
                </a:solidFill>
              </a:rPr>
              <a:t>the finder of a new elementary particle </a:t>
            </a:r>
            <a:r>
              <a:rPr lang="en-US" i="1" dirty="0" smtClean="0">
                <a:solidFill>
                  <a:srgbClr val="0000FF"/>
                </a:solidFill>
              </a:rPr>
              <a:t>used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to be rewarded by a Nobel Prize, but such </a:t>
            </a:r>
            <a:endParaRPr lang="en-US" i="1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 a </a:t>
            </a:r>
            <a:r>
              <a:rPr lang="en-US" i="1" dirty="0">
                <a:solidFill>
                  <a:srgbClr val="0000FF"/>
                </a:solidFill>
              </a:rPr>
              <a:t>discovery now ought to be punished by a </a:t>
            </a:r>
            <a:endParaRPr lang="en-US" i="1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 10,000 </a:t>
            </a:r>
            <a:r>
              <a:rPr lang="en-US" i="1" dirty="0">
                <a:solidFill>
                  <a:srgbClr val="0000FF"/>
                </a:solidFill>
              </a:rPr>
              <a:t>dollar fine</a:t>
            </a:r>
            <a:r>
              <a:rPr lang="en-US" dirty="0"/>
              <a:t>”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94" y="4751882"/>
            <a:ext cx="3391206" cy="2106117"/>
          </a:xfrm>
          <a:prstGeom prst="rect">
            <a:avLst/>
          </a:prstGeom>
        </p:spPr>
      </p:pic>
      <p:pic>
        <p:nvPicPr>
          <p:cNvPr id="5" name="Picture 4" descr="D:\tomasz\colloquim99\cosmotr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14" y="177888"/>
            <a:ext cx="3053299" cy="173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87" y="1956508"/>
            <a:ext cx="1864799" cy="280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7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91" y="121067"/>
            <a:ext cx="6508377" cy="457489"/>
          </a:xfrm>
        </p:spPr>
        <p:txBody>
          <a:bodyPr/>
          <a:lstStyle/>
          <a:p>
            <a:r>
              <a:rPr lang="en-US" dirty="0" smtClean="0"/>
              <a:t>Strangeness and </a:t>
            </a:r>
            <a:r>
              <a:rPr lang="en-US" dirty="0" err="1" smtClean="0"/>
              <a:t>isospin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80" y="550336"/>
            <a:ext cx="8803201" cy="5898738"/>
          </a:xfrm>
        </p:spPr>
        <p:txBody>
          <a:bodyPr>
            <a:noAutofit/>
          </a:bodyPr>
          <a:lstStyle/>
          <a:p>
            <a:r>
              <a:rPr lang="en-US" dirty="0" smtClean="0"/>
              <a:t>Two concepts helped created some order in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particle mess of the 1950s-60s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Strangeness (S):</a:t>
            </a:r>
          </a:p>
          <a:p>
            <a:pPr>
              <a:spcBef>
                <a:spcPts val="1200"/>
              </a:spcBef>
            </a:pPr>
            <a:r>
              <a:rPr lang="en-US" dirty="0"/>
              <a:t>W</a:t>
            </a:r>
            <a:r>
              <a:rPr lang="en-US" dirty="0" smtClean="0"/>
              <a:t>as </a:t>
            </a:r>
            <a:r>
              <a:rPr lang="en-US" dirty="0"/>
              <a:t>introduced by </a:t>
            </a:r>
            <a:r>
              <a:rPr lang="en-US" dirty="0" smtClean="0"/>
              <a:t>Gell</a:t>
            </a:r>
            <a:r>
              <a:rPr lang="en-US" dirty="0"/>
              <a:t>-Mann and </a:t>
            </a:r>
            <a:r>
              <a:rPr lang="en-US" dirty="0" err="1" smtClean="0"/>
              <a:t>Nishijima</a:t>
            </a:r>
            <a:r>
              <a:rPr lang="en-US" dirty="0" smtClean="0"/>
              <a:t> </a:t>
            </a:r>
            <a:r>
              <a:rPr lang="en-US" dirty="0"/>
              <a:t>to explain the fact that certain particles, such as the </a:t>
            </a:r>
            <a:r>
              <a:rPr lang="en-US" dirty="0" err="1" smtClean="0"/>
              <a:t>kaons</a:t>
            </a:r>
            <a:r>
              <a:rPr lang="en-US" dirty="0" smtClean="0"/>
              <a:t>, </a:t>
            </a:r>
            <a:r>
              <a:rPr lang="en-US" dirty="0"/>
              <a:t>were created easily in particle collisions, yet decayed much more slowly than expected for their large masses and large production cross </a:t>
            </a:r>
            <a:r>
              <a:rPr lang="en-US" dirty="0" smtClean="0"/>
              <a:t>sections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Collisions </a:t>
            </a:r>
            <a:r>
              <a:rPr lang="en-US" dirty="0"/>
              <a:t>seemed to always produce pairs of these </a:t>
            </a:r>
            <a:r>
              <a:rPr lang="en-US" dirty="0" smtClean="0"/>
              <a:t>particles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a </a:t>
            </a:r>
            <a:r>
              <a:rPr lang="en-US" dirty="0">
                <a:solidFill>
                  <a:srgbClr val="800000"/>
                </a:solidFill>
              </a:rPr>
              <a:t>new conserved </a:t>
            </a:r>
            <a:r>
              <a:rPr lang="en-US" dirty="0" smtClean="0">
                <a:solidFill>
                  <a:srgbClr val="800000"/>
                </a:solidFill>
              </a:rPr>
              <a:t>quantity, “strangeness</a:t>
            </a:r>
            <a:r>
              <a:rPr lang="en-US" dirty="0">
                <a:solidFill>
                  <a:srgbClr val="800000"/>
                </a:solidFill>
              </a:rPr>
              <a:t>", </a:t>
            </a:r>
            <a:r>
              <a:rPr lang="en-US" dirty="0" smtClean="0">
                <a:solidFill>
                  <a:srgbClr val="800000"/>
                </a:solidFill>
              </a:rPr>
              <a:t>is preserved </a:t>
            </a:r>
            <a:r>
              <a:rPr lang="en-US" dirty="0">
                <a:solidFill>
                  <a:srgbClr val="800000"/>
                </a:solidFill>
              </a:rPr>
              <a:t>during </a:t>
            </a:r>
            <a:r>
              <a:rPr lang="en-US" dirty="0" smtClean="0">
                <a:solidFill>
                  <a:srgbClr val="800000"/>
                </a:solidFill>
              </a:rPr>
              <a:t>their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      </a:t>
            </a:r>
            <a:r>
              <a:rPr lang="en-US" dirty="0">
                <a:solidFill>
                  <a:srgbClr val="800000"/>
                </a:solidFill>
              </a:rPr>
              <a:t>creation, but </a:t>
            </a:r>
            <a:r>
              <a:rPr lang="en-US" i="1" dirty="0">
                <a:solidFill>
                  <a:srgbClr val="800000"/>
                </a:solidFill>
              </a:rPr>
              <a:t>not</a:t>
            </a:r>
            <a:r>
              <a:rPr lang="en-US" dirty="0">
                <a:solidFill>
                  <a:srgbClr val="800000"/>
                </a:solidFill>
              </a:rPr>
              <a:t> conserved in their decay</a:t>
            </a:r>
            <a:endParaRPr lang="en-US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Isospin</a:t>
            </a:r>
            <a:r>
              <a:rPr lang="en-US" dirty="0" smtClean="0">
                <a:solidFill>
                  <a:srgbClr val="0000FF"/>
                </a:solidFill>
              </a:rPr>
              <a:t> (I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):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Was introduced by Heisenberg in 1932 on the realization that proton and neutron have almost exactly the same mass.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They could be considered as two states of the same particles in view of a new interaction. Similar </a:t>
            </a:r>
            <a:r>
              <a:rPr lang="en-US" dirty="0" err="1" smtClean="0">
                <a:solidFill>
                  <a:srgbClr val="000090"/>
                </a:solidFill>
              </a:rPr>
              <a:t>isospin</a:t>
            </a:r>
            <a:r>
              <a:rPr lang="en-US" dirty="0" smtClean="0">
                <a:solidFill>
                  <a:srgbClr val="000090"/>
                </a:solidFill>
              </a:rPr>
              <a:t> get identified for other hadrons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800000"/>
                </a:solidFill>
              </a:rPr>
              <a:t>Nuclear collisions seem to conserve </a:t>
            </a:r>
            <a:r>
              <a:rPr lang="en-US" dirty="0" err="1" smtClean="0">
                <a:solidFill>
                  <a:srgbClr val="800000"/>
                </a:solidFill>
              </a:rPr>
              <a:t>isospin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9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24321</TotalTime>
  <Words>1654</Words>
  <Application>Microsoft Macintosh PowerPoint</Application>
  <PresentationFormat>On-screen Show (4:3)</PresentationFormat>
  <Paragraphs>154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Plaza</vt:lpstr>
      <vt:lpstr>Equation</vt:lpstr>
      <vt:lpstr>The mystery of the nucleus</vt:lpstr>
      <vt:lpstr>Coming back to a particles</vt:lpstr>
      <vt:lpstr>The discovery of the neutron</vt:lpstr>
      <vt:lpstr>Yukawa potential</vt:lpstr>
      <vt:lpstr>The meson</vt:lpstr>
      <vt:lpstr>The wrong particle</vt:lpstr>
      <vt:lpstr>And the meson get discovered!</vt:lpstr>
      <vt:lpstr>A zoo of particles!</vt:lpstr>
      <vt:lpstr>Strangeness and isospin</vt:lpstr>
      <vt:lpstr>The eightfold way</vt:lpstr>
      <vt:lpstr>The discovery of the W- and quarks…</vt:lpstr>
      <vt:lpstr>The strong interaction I</vt:lpstr>
      <vt:lpstr>The strong interaction II</vt:lpstr>
      <vt:lpstr>Jets of hadrons</vt:lpstr>
      <vt:lpstr>QCD at the LHC (I)</vt:lpstr>
      <vt:lpstr>QCD at the LHC (II)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Pierre-Hugues Beauchemin</dc:creator>
  <cp:lastModifiedBy>Pierre-Hugues Beauchemin</cp:lastModifiedBy>
  <cp:revision>231</cp:revision>
  <dcterms:created xsi:type="dcterms:W3CDTF">2012-05-07T21:14:39Z</dcterms:created>
  <dcterms:modified xsi:type="dcterms:W3CDTF">2013-06-20T13:56:16Z</dcterms:modified>
</cp:coreProperties>
</file>