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Microsoft_Equation1.bin" ContentType="application/vnd.openxmlformats-officedocument.oleObject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Microsoft_Equation2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Microsoft_Equation3.bin" ContentType="application/vnd.openxmlformats-officedocument.oleObject"/>
  <Override PartName="/ppt/embeddings/oleObject10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2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6" Type="http://schemas.openxmlformats.org/officeDocument/2006/relationships/image" Target="../media/image15.emf"/><Relationship Id="rId1" Type="http://schemas.openxmlformats.org/officeDocument/2006/relationships/image" Target="../media/image10.emf"/><Relationship Id="rId2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Relationship Id="rId2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Relationship Id="rId2" Type="http://schemas.openxmlformats.org/officeDocument/2006/relationships/image" Target="../media/image2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A36BA-F4A9-9245-B7E2-086051267241}" type="datetimeFigureOut">
              <a:rPr lang="en-US" smtClean="0"/>
              <a:t>10/22/14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047CBC-A427-9E4D-8451-8F8CF5D41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1517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55355A-85CD-BB40-9239-9C9DE25A229B}" type="datetimeFigureOut">
              <a:rPr lang="en-US" smtClean="0"/>
              <a:t>10/22/14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BB2AEC-8778-1F4E-88CE-5F54FCFB8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7001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aperBackingColor.jpg"/>
          <p:cNvPicPr>
            <a:picLocks noChangeAspect="1"/>
          </p:cNvPicPr>
          <p:nvPr/>
        </p:nvPicPr>
        <p:blipFill>
          <a:blip r:embed="rId2"/>
          <a:srcRect l="469" t="13915"/>
          <a:stretch>
            <a:fillRect/>
          </a:stretch>
        </p:blipFill>
        <p:spPr>
          <a:xfrm>
            <a:off x="1613903" y="919534"/>
            <a:ext cx="5916194" cy="3837694"/>
          </a:xfrm>
          <a:prstGeom prst="rect">
            <a:avLst/>
          </a:prstGeom>
          <a:solidFill>
            <a:srgbClr val="FFFFFF">
              <a:shade val="85000"/>
            </a:srgbClr>
          </a:solidFill>
          <a:ln w="22225" cap="sq">
            <a:solidFill>
              <a:srgbClr val="FDFDFD"/>
            </a:solidFill>
            <a:miter lim="800000"/>
          </a:ln>
          <a:effectLst>
            <a:outerShdw blurRad="57150" dist="37500" dir="7560000" sy="98000" kx="80000" ky="63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09AF2-21C7-FF46-BDBC-949C2245FE92}" type="datetime1">
              <a:rPr lang="en-US" smtClean="0"/>
              <a:t>10/22/14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9569" y="1363286"/>
            <a:ext cx="5724862" cy="1846961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69" y="3214498"/>
            <a:ext cx="5724862" cy="1007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90000"/>
              <a:buFont typeface="Wingdings" pitchFamily="2" charset="2"/>
              <a:buNone/>
              <a:defRPr sz="2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D6513-F466-0E4A-80A1-87D3EEE6EC1D}" type="datetime1">
              <a:rPr lang="en-US" smtClean="0"/>
              <a:t>10/22/14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21355-ACF3-4042-BB11-E5415FD90E30}" type="datetime1">
              <a:rPr lang="en-US" smtClean="0"/>
              <a:t>10/22/14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63" y="1143000"/>
            <a:ext cx="3807662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199" y="605118"/>
            <a:ext cx="3776472" cy="556549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363" y="2618815"/>
            <a:ext cx="3807662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69B67-D79B-7E40-9663-6A115124675C}" type="datetime1">
              <a:rPr lang="en-US" smtClean="0"/>
              <a:t>10/22/14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E2AE7-AB6C-4743-995C-BBE20B84A31D}" type="datetime1">
              <a:rPr lang="en-US" smtClean="0"/>
              <a:t>10/22/14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pictureCaptionBacking.png"/>
          <p:cNvPicPr>
            <a:picLocks noChangeAspect="1"/>
          </p:cNvPicPr>
          <p:nvPr/>
        </p:nvPicPr>
        <p:blipFill>
          <a:blip r:embed="rId2"/>
          <a:srcRect l="52272" t="8889" r="5152" b="16566"/>
          <a:stretch>
            <a:fillRect/>
          </a:stretch>
        </p:blipFill>
        <p:spPr>
          <a:xfrm>
            <a:off x="4594412" y="663388"/>
            <a:ext cx="3893127" cy="511232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5487" y="1143000"/>
            <a:ext cx="3792537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487" y="2618815"/>
            <a:ext cx="3792537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29938" y="864971"/>
            <a:ext cx="3422075" cy="47091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7" y="462896"/>
            <a:ext cx="7718425" cy="828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9" y="1598613"/>
            <a:ext cx="7718424" cy="45720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9F11-5229-F141-85F6-6164ECC54874}" type="datetime1">
              <a:rPr lang="en-US" smtClean="0"/>
              <a:t>10/22/14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685801"/>
            <a:ext cx="1066800" cy="5484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8" y="685757"/>
            <a:ext cx="6437312" cy="548222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DE2B-F4A9-F24D-97DC-F455ED848BA0}" type="datetime1">
              <a:rPr lang="en-US" smtClean="0"/>
              <a:t>10/22/14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ACC3-DB9E-9A4F-B695-725B1C5F4AD4}" type="datetime1">
              <a:rPr lang="en-US" smtClean="0"/>
              <a:t>10/22/14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hotoBacking-r.png"/>
          <p:cNvPicPr>
            <a:picLocks noChangeAspect="1"/>
          </p:cNvPicPr>
          <p:nvPr/>
        </p:nvPicPr>
        <p:blipFill>
          <a:blip r:embed="rId2"/>
          <a:srcRect l="17353" t="9412" r="17500" b="32353"/>
          <a:stretch>
            <a:fillRect/>
          </a:stretch>
        </p:blipFill>
        <p:spPr>
          <a:xfrm>
            <a:off x="1586753" y="645459"/>
            <a:ext cx="5957047" cy="399377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E411D0DC-097F-7D47-AB5E-2B564D4B420B}" type="datetime1">
              <a:rPr lang="en-US" smtClean="0"/>
              <a:t>10/22/14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435" y="4953000"/>
            <a:ext cx="8095130" cy="857250"/>
          </a:xfrm>
        </p:spPr>
        <p:txBody>
          <a:bodyPr anchor="b" anchorCtr="0">
            <a:noAutofit/>
          </a:bodyPr>
          <a:lstStyle>
            <a:lvl1pPr>
              <a:defRPr sz="54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435" y="5791200"/>
            <a:ext cx="8095130" cy="50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764792" y="804672"/>
            <a:ext cx="5638800" cy="3657600"/>
          </a:xfrm>
        </p:spPr>
        <p:txBody>
          <a:bodyPr/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18" y="2514600"/>
            <a:ext cx="8162365" cy="914400"/>
          </a:xfrm>
        </p:spPr>
        <p:txBody>
          <a:bodyPr anchor="b" anchorCtr="0"/>
          <a:lstStyle>
            <a:lvl1pPr algn="ctr">
              <a:defRPr sz="5400" b="0" cap="none" baseline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818" y="3429000"/>
            <a:ext cx="8162365" cy="701000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FFC8C21-65D4-1B49-953B-629B79799E85}" type="datetime1">
              <a:rPr lang="en-US" smtClean="0"/>
              <a:t>10/22/14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F8263-A5BD-5740-914B-BDC72A2CC787}" type="datetime1">
              <a:rPr lang="en-US" smtClean="0"/>
              <a:t>10/22/14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598613"/>
            <a:ext cx="3773488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174875"/>
            <a:ext cx="3773488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98613"/>
            <a:ext cx="3776472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776472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D64AB-6586-5C47-B56B-5051DFD86CAA}" type="datetime1">
              <a:rPr lang="en-US" smtClean="0"/>
              <a:t>10/22/14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BDC4F-9CC7-8243-B497-E18EB4656FBF}" type="datetime1">
              <a:rPr lang="en-US" smtClean="0"/>
              <a:t>10/22/14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4170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0A500-E675-2D4D-A313-D002DA1F1AB6}" type="datetime1">
              <a:rPr lang="en-US" smtClean="0"/>
              <a:t>10/22/14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53275-DB03-2F4B-BB4D-790777E76D82}" type="datetime1">
              <a:rPr lang="en-US" smtClean="0"/>
              <a:t>10/22/14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6141" y="314979"/>
            <a:ext cx="769171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6141" y="1586753"/>
            <a:ext cx="7691719" cy="457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D2B071E-B88C-F043-9E90-D64E2099FDB1}" type="datetime1">
              <a:rPr lang="en-US" smtClean="0"/>
              <a:t>10/22/14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400"/>
        </a:spcBef>
        <a:buSzPct val="90000"/>
        <a:buFont typeface="Wingdings" pitchFamily="2" charset="2"/>
        <a:buChar char="v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200"/>
        </a:spcBef>
        <a:buClrTx/>
        <a:buSzPct val="90000"/>
        <a:buFont typeface="Wingdings" pitchFamily="2" charset="2"/>
        <a:buChar char="v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63650" indent="-349250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33655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946275" indent="-346075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Relationship Id="rId3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.bin"/><Relationship Id="rId12" Type="http://schemas.openxmlformats.org/officeDocument/2006/relationships/image" Target="../media/image14.emf"/><Relationship Id="rId13" Type="http://schemas.openxmlformats.org/officeDocument/2006/relationships/oleObject" Target="../embeddings/oleObject5.bin"/><Relationship Id="rId14" Type="http://schemas.openxmlformats.org/officeDocument/2006/relationships/image" Target="../media/image1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10.emf"/><Relationship Id="rId5" Type="http://schemas.openxmlformats.org/officeDocument/2006/relationships/oleObject" Target="../embeddings/oleObject1.bin"/><Relationship Id="rId6" Type="http://schemas.openxmlformats.org/officeDocument/2006/relationships/image" Target="../media/image11.emf"/><Relationship Id="rId7" Type="http://schemas.openxmlformats.org/officeDocument/2006/relationships/oleObject" Target="../embeddings/oleObject2.bin"/><Relationship Id="rId8" Type="http://schemas.openxmlformats.org/officeDocument/2006/relationships/image" Target="../media/image12.emf"/><Relationship Id="rId9" Type="http://schemas.openxmlformats.org/officeDocument/2006/relationships/oleObject" Target="../embeddings/oleObject3.bin"/><Relationship Id="rId10" Type="http://schemas.openxmlformats.org/officeDocument/2006/relationships/image" Target="../media/image1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.bin"/><Relationship Id="rId4" Type="http://schemas.openxmlformats.org/officeDocument/2006/relationships/image" Target="../media/image1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17.e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18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19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20.emf"/><Relationship Id="rId5" Type="http://schemas.openxmlformats.org/officeDocument/2006/relationships/oleObject" Target="../embeddings/Microsoft_Equation3.bin"/><Relationship Id="rId6" Type="http://schemas.openxmlformats.org/officeDocument/2006/relationships/image" Target="../media/image21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22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9889"/>
            <a:ext cx="9144000" cy="585019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PHY 042:  Electricity and Magnetism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69" y="869272"/>
            <a:ext cx="5724862" cy="715707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Energy of an E field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870330" y="5703548"/>
            <a:ext cx="369844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/>
              <a:t>Prof. Hugo </a:t>
            </a:r>
            <a:r>
              <a:rPr lang="en-US" sz="2600" b="1" dirty="0" smtClean="0"/>
              <a:t>Beauchemin</a:t>
            </a:r>
            <a:endParaRPr lang="en-US" sz="2600" b="1" dirty="0"/>
          </a:p>
        </p:txBody>
      </p:sp>
      <p:pic>
        <p:nvPicPr>
          <p:cNvPr id="5" name="Picture 4" descr="inde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27" y="5301757"/>
            <a:ext cx="1286066" cy="128606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0940" y="1740808"/>
            <a:ext cx="4187838" cy="278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97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-2568"/>
            <a:ext cx="7691719" cy="601140"/>
          </a:xfrm>
        </p:spPr>
        <p:txBody>
          <a:bodyPr/>
          <a:lstStyle/>
          <a:p>
            <a:r>
              <a:rPr lang="en-US" sz="4800" dirty="0" smtClean="0"/>
              <a:t>Introduction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71567"/>
            <a:ext cx="9144000" cy="562431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While they are different</a:t>
            </a:r>
            <a:r>
              <a:rPr lang="en-US" dirty="0" smtClean="0">
                <a:solidFill>
                  <a:schemeClr val="tx1"/>
                </a:solidFill>
              </a:rPr>
              <a:t>, the concepts of potential V and potential energy U are </a:t>
            </a:r>
            <a:r>
              <a:rPr lang="en-US" dirty="0" smtClean="0">
                <a:solidFill>
                  <a:schemeClr val="tx1"/>
                </a:solidFill>
              </a:rPr>
              <a:t>related. Let see how.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So far, U is only defined in Newtonian physics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solidFill>
                  <a:srgbClr val="000000"/>
                </a:solidFill>
              </a:rPr>
              <a:t>It is an important </a:t>
            </a:r>
            <a:r>
              <a:rPr lang="en-US" dirty="0" smtClean="0">
                <a:solidFill>
                  <a:srgbClr val="000000"/>
                </a:solidFill>
              </a:rPr>
              <a:t>concept </a:t>
            </a:r>
            <a:r>
              <a:rPr lang="en-US" dirty="0" smtClean="0">
                <a:solidFill>
                  <a:srgbClr val="000000"/>
                </a:solidFill>
              </a:rPr>
              <a:t>in order to </a:t>
            </a:r>
            <a:r>
              <a:rPr lang="en-US" dirty="0" smtClean="0">
                <a:solidFill>
                  <a:srgbClr val="000000"/>
                </a:solidFill>
              </a:rPr>
              <a:t>further extend electrostatics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Define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00"/>
                </a:solidFill>
              </a:rPr>
              <a:t>the potential energy </a:t>
            </a:r>
            <a:r>
              <a:rPr lang="en-US" dirty="0" smtClean="0">
                <a:solidFill>
                  <a:srgbClr val="000000"/>
                </a:solidFill>
              </a:rPr>
              <a:t>from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the </a:t>
            </a:r>
            <a:r>
              <a:rPr lang="en-US" dirty="0" smtClean="0">
                <a:solidFill>
                  <a:srgbClr val="FF0000"/>
                </a:solidFill>
              </a:rPr>
              <a:t>procedure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00"/>
                </a:solidFill>
              </a:rPr>
              <a:t>needed to answer the following question: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       How much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mechanical work </a:t>
            </a:r>
            <a:r>
              <a:rPr lang="en-US" dirty="0" smtClean="0">
                <a:solidFill>
                  <a:srgbClr val="000000"/>
                </a:solidFill>
              </a:rPr>
              <a:t>is required to move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       a charge </a:t>
            </a:r>
            <a:r>
              <a:rPr lang="en-US" dirty="0" smtClean="0">
                <a:solidFill>
                  <a:srgbClr val="000000"/>
                </a:solidFill>
              </a:rPr>
              <a:t>Q over </a:t>
            </a:r>
            <a:r>
              <a:rPr lang="en-US" dirty="0" smtClean="0">
                <a:solidFill>
                  <a:srgbClr val="000000"/>
                </a:solidFill>
              </a:rPr>
              <a:t>a distance </a:t>
            </a:r>
            <a:r>
              <a:rPr lang="en-US" i="1" dirty="0" smtClean="0">
                <a:solidFill>
                  <a:srgbClr val="000000"/>
                </a:solidFill>
              </a:rPr>
              <a:t>d</a:t>
            </a:r>
            <a:r>
              <a:rPr lang="en-US" dirty="0" smtClean="0">
                <a:solidFill>
                  <a:srgbClr val="000000"/>
                </a:solidFill>
              </a:rPr>
              <a:t> in an electrostatics field?</a:t>
            </a:r>
          </a:p>
          <a:p>
            <a:pPr>
              <a:spcBef>
                <a:spcPts val="1800"/>
              </a:spcBef>
              <a:buFont typeface="Wingdings" charset="2"/>
              <a:buChar char="v"/>
            </a:pPr>
            <a:r>
              <a:rPr lang="en-US" dirty="0" smtClean="0">
                <a:solidFill>
                  <a:schemeClr val="tx1"/>
                </a:solidFill>
              </a:rPr>
              <a:t>Use Coulomb’s law to express the mechanical force applied on Q in terms of the opposite force exerted by the E-field on Q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3214416"/>
              </p:ext>
            </p:extLst>
          </p:nvPr>
        </p:nvGraphicFramePr>
        <p:xfrm>
          <a:off x="1191627" y="5306701"/>
          <a:ext cx="1814512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" name="Equation" r:id="rId3" imgW="889000" imgH="419100" progId="Equation.3">
                  <p:embed/>
                </p:oleObj>
              </mc:Choice>
              <mc:Fallback>
                <p:oleObj name="Equation" r:id="rId3" imgW="8890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1627" y="5306701"/>
                        <a:ext cx="1814512" cy="854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4509090"/>
              </p:ext>
            </p:extLst>
          </p:nvPr>
        </p:nvGraphicFramePr>
        <p:xfrm>
          <a:off x="3857625" y="5488269"/>
          <a:ext cx="1785938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2" name="Equation" r:id="rId5" imgW="876300" imgH="228600" progId="Equation.3">
                  <p:embed/>
                </p:oleObj>
              </mc:Choice>
              <mc:Fallback>
                <p:oleObj name="Equation" r:id="rId5" imgW="8763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57625" y="5488269"/>
                        <a:ext cx="1785938" cy="465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2522594"/>
              </p:ext>
            </p:extLst>
          </p:nvPr>
        </p:nvGraphicFramePr>
        <p:xfrm>
          <a:off x="3243832" y="5534505"/>
          <a:ext cx="414337" cy="25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3" name="Equation" r:id="rId7" imgW="203200" imgH="127000" progId="Equation.3">
                  <p:embed/>
                </p:oleObj>
              </mc:Choice>
              <mc:Fallback>
                <p:oleObj name="Equation" r:id="rId7" imgW="2032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43832" y="5534505"/>
                        <a:ext cx="414337" cy="258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779664" y="5534505"/>
            <a:ext cx="2190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(If </a:t>
            </a:r>
            <a:r>
              <a:rPr lang="en-US" b="1" dirty="0" smtClean="0"/>
              <a:t>ref is taken at </a:t>
            </a:r>
            <a:r>
              <a:rPr lang="en-US" b="1" dirty="0" smtClean="0"/>
              <a:t>∞)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-191995" y="6012671"/>
            <a:ext cx="94997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Alternative definition of </a:t>
            </a:r>
            <a:r>
              <a:rPr lang="en-US" sz="2400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D</a:t>
            </a:r>
            <a:r>
              <a:rPr lang="en-US" sz="2400" dirty="0" smtClean="0">
                <a:solidFill>
                  <a:srgbClr val="0000FF"/>
                </a:solidFill>
              </a:rPr>
              <a:t>V: </a:t>
            </a:r>
          </a:p>
          <a:p>
            <a:pPr algn="ctr"/>
            <a:r>
              <a:rPr lang="en-US" sz="2400" dirty="0" smtClean="0"/>
              <a:t>Work per unit charge required to move a charge between    and    in   .  </a:t>
            </a:r>
            <a:endParaRPr lang="en-US" sz="24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3841316"/>
              </p:ext>
            </p:extLst>
          </p:nvPr>
        </p:nvGraphicFramePr>
        <p:xfrm>
          <a:off x="7351113" y="6295878"/>
          <a:ext cx="278695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" name="Equation" r:id="rId9" imgW="127000" imgH="228600" progId="Equation.3">
                  <p:embed/>
                </p:oleObj>
              </mc:Choice>
              <mc:Fallback>
                <p:oleObj name="Equation" r:id="rId9" imgW="127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351113" y="6295878"/>
                        <a:ext cx="278695" cy="501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3634031"/>
              </p:ext>
            </p:extLst>
          </p:nvPr>
        </p:nvGraphicFramePr>
        <p:xfrm>
          <a:off x="8133223" y="6295878"/>
          <a:ext cx="278695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5" name="Equation" r:id="rId11" imgW="127000" imgH="228600" progId="Equation.3">
                  <p:embed/>
                </p:oleObj>
              </mc:Choice>
              <mc:Fallback>
                <p:oleObj name="Equation" r:id="rId11" imgW="127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133223" y="6295878"/>
                        <a:ext cx="278695" cy="501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2867237"/>
              </p:ext>
            </p:extLst>
          </p:nvPr>
        </p:nvGraphicFramePr>
        <p:xfrm>
          <a:off x="8685213" y="6310313"/>
          <a:ext cx="36195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6" name="Equation" r:id="rId13" imgW="165100" imgH="215900" progId="Equation.3">
                  <p:embed/>
                </p:oleObj>
              </mc:Choice>
              <mc:Fallback>
                <p:oleObj name="Equation" r:id="rId13" imgW="16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685213" y="6310313"/>
                        <a:ext cx="361950" cy="473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5706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330" y="41559"/>
            <a:ext cx="8107470" cy="698114"/>
          </a:xfrm>
        </p:spPr>
        <p:txBody>
          <a:bodyPr/>
          <a:lstStyle/>
          <a:p>
            <a:r>
              <a:rPr lang="en-US" sz="4800" dirty="0" smtClean="0"/>
              <a:t>Conditions of applicability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5154"/>
            <a:ext cx="9143999" cy="5937917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In our definition, </a:t>
            </a:r>
            <a:r>
              <a:rPr lang="en-US" dirty="0" smtClean="0">
                <a:solidFill>
                  <a:srgbClr val="FF0000"/>
                </a:solidFill>
              </a:rPr>
              <a:t>WE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00"/>
                </a:solidFill>
              </a:rPr>
              <a:t>apply a mechanical force to </a:t>
            </a:r>
            <a:r>
              <a:rPr lang="en-US" u="sng" dirty="0" smtClean="0">
                <a:solidFill>
                  <a:srgbClr val="000000"/>
                </a:solidFill>
              </a:rPr>
              <a:t>balance</a:t>
            </a:r>
            <a:r>
              <a:rPr lang="en-US" dirty="0" smtClean="0">
                <a:solidFill>
                  <a:srgbClr val="000000"/>
                </a:solidFill>
              </a:rPr>
              <a:t> the electrostatic force and displace the charge from its initial position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	</a:t>
            </a:r>
            <a:r>
              <a:rPr lang="en-US" dirty="0" smtClean="0">
                <a:solidFill>
                  <a:srgbClr val="0000FF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solidFill>
                  <a:srgbClr val="0000FF"/>
                </a:solidFill>
                <a:sym typeface="Wingdings"/>
              </a:rPr>
              <a:t> 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 We need to make sure that the c</a:t>
            </a:r>
            <a:r>
              <a:rPr lang="en-US" dirty="0" smtClean="0">
                <a:solidFill>
                  <a:srgbClr val="0000FF"/>
                </a:solidFill>
              </a:rPr>
              <a:t>harge will not accelerate,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0000FF"/>
                </a:solidFill>
              </a:rPr>
              <a:t>	</a:t>
            </a:r>
            <a:r>
              <a:rPr lang="en-US" dirty="0" smtClean="0">
                <a:solidFill>
                  <a:srgbClr val="0000FF"/>
                </a:solidFill>
              </a:rPr>
              <a:t>      </a:t>
            </a:r>
            <a:r>
              <a:rPr lang="en-US" dirty="0" smtClean="0">
                <a:solidFill>
                  <a:srgbClr val="0000FF"/>
                </a:solidFill>
              </a:rPr>
              <a:t>keep</a:t>
            </a:r>
            <a:r>
              <a:rPr lang="en-US" dirty="0" smtClean="0">
                <a:solidFill>
                  <a:srgbClr val="0000FF"/>
                </a:solidFill>
              </a:rPr>
              <a:t>ing </a:t>
            </a:r>
            <a:r>
              <a:rPr lang="en-US" dirty="0" smtClean="0">
                <a:solidFill>
                  <a:srgbClr val="0000FF"/>
                </a:solidFill>
              </a:rPr>
              <a:t>static conditions</a:t>
            </a:r>
          </a:p>
          <a:p>
            <a:pPr>
              <a:spcBef>
                <a:spcPts val="3600"/>
              </a:spcBef>
            </a:pPr>
            <a:r>
              <a:rPr lang="en-US" dirty="0" smtClean="0">
                <a:solidFill>
                  <a:srgbClr val="000000"/>
                </a:solidFill>
              </a:rPr>
              <a:t>Work </a:t>
            </a:r>
            <a:r>
              <a:rPr lang="en-US" dirty="0" smtClean="0">
                <a:solidFill>
                  <a:srgbClr val="000000"/>
                </a:solidFill>
              </a:rPr>
              <a:t>therefore </a:t>
            </a:r>
            <a:r>
              <a:rPr lang="en-US" dirty="0" smtClean="0">
                <a:solidFill>
                  <a:srgbClr val="000000"/>
                </a:solidFill>
              </a:rPr>
              <a:t>needs to be done </a:t>
            </a:r>
            <a:r>
              <a:rPr lang="en-US" u="sng" dirty="0" smtClean="0">
                <a:solidFill>
                  <a:srgbClr val="000000"/>
                </a:solidFill>
              </a:rPr>
              <a:t>adiabatically</a:t>
            </a:r>
            <a:r>
              <a:rPr lang="en-US" dirty="0" smtClean="0">
                <a:solidFill>
                  <a:srgbClr val="000000"/>
                </a:solidFill>
              </a:rPr>
              <a:t>, i.e. without energy exchange with the surrounding, for the energy of the system to be defined by this </a:t>
            </a:r>
            <a:r>
              <a:rPr lang="en-US" dirty="0" smtClean="0">
                <a:solidFill>
                  <a:srgbClr val="000000"/>
                </a:solidFill>
              </a:rPr>
              <a:t>conservative work</a:t>
            </a:r>
            <a:r>
              <a:rPr lang="en-US" dirty="0" smtClean="0">
                <a:solidFill>
                  <a:srgbClr val="000000"/>
                </a:solidFill>
              </a:rPr>
              <a:t>!</a:t>
            </a:r>
          </a:p>
          <a:p>
            <a:pPr lvl="1"/>
            <a:r>
              <a:rPr lang="en-US" dirty="0" smtClean="0">
                <a:solidFill>
                  <a:srgbClr val="660066"/>
                </a:solidFill>
              </a:rPr>
              <a:t>Electrostatics force is conservative, but the displacement must be made very very slowly such that breaking radiations (non-conservative effects of electrodynamics) stay negligible</a:t>
            </a:r>
          </a:p>
          <a:p>
            <a:pPr>
              <a:spcBef>
                <a:spcPts val="3600"/>
              </a:spcBef>
            </a:pPr>
            <a:r>
              <a:rPr lang="en-US" dirty="0" smtClean="0">
                <a:solidFill>
                  <a:srgbClr val="000000"/>
                </a:solidFill>
              </a:rPr>
              <a:t>Need to maintain the system at equilibrium, after the work, to be able to define energy and potential for electrostatic field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85548"/>
            <a:ext cx="2133600" cy="365125"/>
          </a:xfrm>
        </p:spPr>
        <p:txBody>
          <a:bodyPr/>
          <a:lstStyle/>
          <a:p>
            <a:fld id="{B51EACD6-A525-4B49-8009-7F09B4461B46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7686331"/>
              </p:ext>
            </p:extLst>
          </p:nvPr>
        </p:nvGraphicFramePr>
        <p:xfrm>
          <a:off x="4810340" y="2381933"/>
          <a:ext cx="2198687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0" name="Equation" r:id="rId3" imgW="1282700" imgH="342900" progId="Equation.3">
                  <p:embed/>
                </p:oleObj>
              </mc:Choice>
              <mc:Fallback>
                <p:oleObj name="Equation" r:id="rId3" imgW="1282700" imgH="342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10340" y="2381933"/>
                        <a:ext cx="2198687" cy="58578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solidFill>
                          <a:srgbClr val="0000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5872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28609"/>
            <a:ext cx="7691719" cy="569694"/>
          </a:xfrm>
        </p:spPr>
        <p:txBody>
          <a:bodyPr/>
          <a:lstStyle/>
          <a:p>
            <a:r>
              <a:rPr lang="en-US" sz="4800" dirty="0" smtClean="0"/>
              <a:t>Potential Energy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41866"/>
            <a:ext cx="9144000" cy="5879609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 smtClean="0">
                <a:solidFill>
                  <a:srgbClr val="000000"/>
                </a:solidFill>
              </a:rPr>
              <a:t>Now, to </a:t>
            </a:r>
            <a:r>
              <a:rPr lang="en-US" sz="2600" dirty="0" smtClean="0">
                <a:solidFill>
                  <a:srgbClr val="000000"/>
                </a:solidFill>
              </a:rPr>
              <a:t>define the work done </a:t>
            </a:r>
            <a:r>
              <a:rPr lang="en-US" sz="2600" u="sng" dirty="0" smtClean="0">
                <a:solidFill>
                  <a:srgbClr val="000000"/>
                </a:solidFill>
              </a:rPr>
              <a:t>by the electric field </a:t>
            </a:r>
            <a:r>
              <a:rPr lang="en-US" sz="2600" dirty="0" smtClean="0">
                <a:solidFill>
                  <a:srgbClr val="000000"/>
                </a:solidFill>
              </a:rPr>
              <a:t>on </a:t>
            </a:r>
            <a:r>
              <a:rPr lang="en-US" sz="2600" dirty="0" smtClean="0">
                <a:solidFill>
                  <a:srgbClr val="000000"/>
                </a:solidFill>
              </a:rPr>
              <a:t>Q when </a:t>
            </a:r>
            <a:r>
              <a:rPr lang="en-US" sz="2600" dirty="0" smtClean="0">
                <a:solidFill>
                  <a:srgbClr val="000000"/>
                </a:solidFill>
              </a:rPr>
              <a:t>it is moved over a distance </a:t>
            </a:r>
            <a:r>
              <a:rPr lang="en-US" sz="2600" dirty="0" smtClean="0">
                <a:solidFill>
                  <a:srgbClr val="000000"/>
                </a:solidFill>
              </a:rPr>
              <a:t>d we again use </a:t>
            </a:r>
            <a:r>
              <a:rPr lang="en-US" sz="2600" dirty="0" smtClean="0">
                <a:solidFill>
                  <a:srgbClr val="000000"/>
                </a:solidFill>
              </a:rPr>
              <a:t>a mechanical </a:t>
            </a:r>
            <a:r>
              <a:rPr lang="en-US" sz="2600" dirty="0" smtClean="0">
                <a:solidFill>
                  <a:srgbClr val="FF0000"/>
                </a:solidFill>
              </a:rPr>
              <a:t>procedure</a:t>
            </a:r>
            <a:r>
              <a:rPr lang="en-US" dirty="0" smtClean="0"/>
              <a:t>: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      </a:t>
            </a:r>
            <a:r>
              <a:rPr lang="en-US" sz="2600" dirty="0" smtClean="0">
                <a:solidFill>
                  <a:srgbClr val="0000FF"/>
                </a:solidFill>
              </a:rPr>
              <a:t>we take the inverse of the mechanical work done by the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smtClean="0">
                <a:solidFill>
                  <a:srgbClr val="0000FF"/>
                </a:solidFill>
              </a:rPr>
              <a:t>        external agent during the displacement of the charge: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b="1" dirty="0" smtClean="0">
                <a:solidFill>
                  <a:srgbClr val="FF0000"/>
                </a:solidFill>
              </a:rPr>
              <a:t>		             </a:t>
            </a:r>
            <a:r>
              <a:rPr lang="en-US" b="1" dirty="0" smtClean="0">
                <a:solidFill>
                  <a:schemeClr val="tx1"/>
                </a:solidFill>
              </a:rPr>
              <a:t>  </a:t>
            </a:r>
            <a:r>
              <a:rPr lang="en-US" b="1" dirty="0" err="1" smtClean="0">
                <a:solidFill>
                  <a:schemeClr val="tx1"/>
                </a:solidFill>
              </a:rPr>
              <a:t>W</a:t>
            </a:r>
            <a:r>
              <a:rPr lang="en-US" b="1" baseline="-25000" dirty="0" err="1" smtClean="0">
                <a:solidFill>
                  <a:schemeClr val="tx1"/>
                </a:solidFill>
              </a:rPr>
              <a:t>ele</a:t>
            </a:r>
            <a:r>
              <a:rPr lang="en-US" b="1" dirty="0" smtClean="0">
                <a:solidFill>
                  <a:schemeClr val="tx1"/>
                </a:solidFill>
              </a:rPr>
              <a:t> = -</a:t>
            </a:r>
            <a:r>
              <a:rPr lang="en-US" b="1" dirty="0" err="1" smtClean="0">
                <a:solidFill>
                  <a:schemeClr val="tx1"/>
                </a:solidFill>
              </a:rPr>
              <a:t>W</a:t>
            </a:r>
            <a:r>
              <a:rPr lang="en-US" b="1" baseline="-25000" dirty="0" err="1" smtClean="0">
                <a:solidFill>
                  <a:schemeClr val="tx1"/>
                </a:solidFill>
              </a:rPr>
              <a:t>mech</a:t>
            </a:r>
            <a:r>
              <a:rPr lang="en-US" b="1" baseline="-25000" dirty="0" smtClean="0">
                <a:solidFill>
                  <a:schemeClr val="tx1"/>
                </a:solidFill>
              </a:rPr>
              <a:t>  </a:t>
            </a:r>
            <a:r>
              <a:rPr lang="en-US" b="1" dirty="0" smtClean="0">
                <a:solidFill>
                  <a:srgbClr val="FF0000"/>
                </a:solidFill>
              </a:rPr>
              <a:t>(result from equilibrium </a:t>
            </a:r>
            <a:r>
              <a:rPr lang="en-US" b="1" dirty="0" smtClean="0">
                <a:solidFill>
                  <a:srgbClr val="FF0000"/>
                </a:solidFill>
              </a:rPr>
              <a:t>condition)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600" dirty="0" smtClean="0">
                <a:solidFill>
                  <a:srgbClr val="0000FF"/>
                </a:solidFill>
              </a:rPr>
              <a:t>      </a:t>
            </a:r>
            <a:r>
              <a:rPr lang="en-US" sz="2600" dirty="0" smtClean="0">
                <a:solidFill>
                  <a:srgbClr val="0000FF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600" dirty="0">
                <a:solidFill>
                  <a:srgbClr val="0000FF"/>
                </a:solidFill>
                <a:sym typeface="Wingdings"/>
              </a:rPr>
              <a:t> </a:t>
            </a:r>
            <a:r>
              <a:rPr lang="en-US" sz="2600" dirty="0" smtClean="0">
                <a:solidFill>
                  <a:srgbClr val="0000FF"/>
                </a:solidFill>
                <a:sym typeface="Wingdings"/>
              </a:rPr>
              <a:t>This e</a:t>
            </a:r>
            <a:r>
              <a:rPr lang="en-US" sz="2600" dirty="0" smtClean="0">
                <a:solidFill>
                  <a:srgbClr val="0000FF"/>
                </a:solidFill>
              </a:rPr>
              <a:t>xtends the concept of mechanical work to electrostatics</a:t>
            </a:r>
          </a:p>
          <a:p>
            <a:r>
              <a:rPr lang="en-US" sz="2600" dirty="0" smtClean="0">
                <a:solidFill>
                  <a:schemeClr val="tx1"/>
                </a:solidFill>
              </a:rPr>
              <a:t>Mechanics connects work and potential energy: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600" dirty="0">
                <a:solidFill>
                  <a:schemeClr val="tx1"/>
                </a:solidFill>
              </a:rPr>
              <a:t>  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>
                <a:solidFill>
                  <a:schemeClr val="tx1"/>
                </a:solidFill>
              </a:rPr>
              <a:t>C</a:t>
            </a:r>
            <a:r>
              <a:rPr lang="en-US" sz="2600" dirty="0" smtClean="0">
                <a:solidFill>
                  <a:schemeClr val="tx1"/>
                </a:solidFill>
              </a:rPr>
              <a:t>onservative works yield variations of potential energy of systems</a:t>
            </a:r>
          </a:p>
          <a:p>
            <a:pPr lvl="1"/>
            <a:r>
              <a:rPr lang="en-US" sz="2300" dirty="0" smtClean="0">
                <a:solidFill>
                  <a:srgbClr val="0000FF"/>
                </a:solidFill>
              </a:rPr>
              <a:t>Because we defined our procedure to be adiabatic, the electrostatic force done by the field on the charge during the process is conservative: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1800"/>
              </a:spcBef>
            </a:pPr>
            <a:r>
              <a:rPr lang="en-US" sz="2600" dirty="0" smtClean="0">
                <a:solidFill>
                  <a:schemeClr val="tx1"/>
                </a:solidFill>
              </a:rPr>
              <a:t>Import the concepts of classical mechanics into electrostatics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600" dirty="0" smtClean="0">
                <a:solidFill>
                  <a:schemeClr val="tx1"/>
                </a:solidFill>
                <a:sym typeface="Wingdings"/>
              </a:rPr>
              <a:t>           </a:t>
            </a:r>
            <a:r>
              <a:rPr lang="en-US" sz="2600" dirty="0" smtClean="0">
                <a:solidFill>
                  <a:schemeClr val="tx1"/>
                </a:solidFill>
              </a:rPr>
              <a:t>Embed E&amp;M interaction into Classical mechanics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7309142"/>
              </p:ext>
            </p:extLst>
          </p:nvPr>
        </p:nvGraphicFramePr>
        <p:xfrm>
          <a:off x="3168024" y="5427343"/>
          <a:ext cx="1651356" cy="460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4" name="Equation" r:id="rId3" imgW="774700" imgH="215900" progId="Equation.3">
                  <p:embed/>
                </p:oleObj>
              </mc:Choice>
              <mc:Fallback>
                <p:oleObj name="Equation" r:id="rId3" imgW="774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68024" y="5427343"/>
                        <a:ext cx="1651356" cy="46021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28575" cmpd="sng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2444037"/>
              </p:ext>
            </p:extLst>
          </p:nvPr>
        </p:nvGraphicFramePr>
        <p:xfrm>
          <a:off x="2366830" y="5442461"/>
          <a:ext cx="540646" cy="39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5" name="Equation" r:id="rId5" imgW="203200" imgH="127000" progId="Equation.3">
                  <p:embed/>
                </p:oleObj>
              </mc:Choice>
              <mc:Fallback>
                <p:oleObj name="Equation" r:id="rId5" imgW="2032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66830" y="5442461"/>
                        <a:ext cx="540646" cy="399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5922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26960"/>
            <a:ext cx="7691719" cy="740921"/>
          </a:xfrm>
        </p:spPr>
        <p:txBody>
          <a:bodyPr/>
          <a:lstStyle/>
          <a:p>
            <a:r>
              <a:rPr lang="en-US" sz="4800" dirty="0" smtClean="0"/>
              <a:t>Charge distribution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95971"/>
            <a:ext cx="9143999" cy="5328987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From the work done on a charge when </a:t>
            </a:r>
            <a:r>
              <a:rPr lang="en-US" dirty="0" smtClean="0">
                <a:solidFill>
                  <a:schemeClr val="tx1"/>
                </a:solidFill>
              </a:rPr>
              <a:t>it is moved </a:t>
            </a:r>
            <a:r>
              <a:rPr lang="en-US" dirty="0" smtClean="0">
                <a:solidFill>
                  <a:schemeClr val="tx1"/>
                </a:solidFill>
              </a:rPr>
              <a:t>in a </a:t>
            </a:r>
            <a:r>
              <a:rPr lang="en-US" dirty="0" smtClean="0">
                <a:solidFill>
                  <a:schemeClr val="tx1"/>
                </a:solidFill>
              </a:rPr>
              <a:t>E-field, </a:t>
            </a:r>
            <a:r>
              <a:rPr lang="en-US" dirty="0" smtClean="0">
                <a:solidFill>
                  <a:schemeClr val="tx1"/>
                </a:solidFill>
              </a:rPr>
              <a:t>we can define the energy of a charge </a:t>
            </a:r>
            <a:r>
              <a:rPr lang="en-US" dirty="0" smtClean="0">
                <a:solidFill>
                  <a:schemeClr val="tx1"/>
                </a:solidFill>
              </a:rPr>
              <a:t>distribution: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Cost of assembling a charge distribution or gain in dismantling it</a:t>
            </a:r>
          </a:p>
          <a:p>
            <a:pPr marL="457200" lvl="1" indent="0">
              <a:spcBef>
                <a:spcPts val="2400"/>
              </a:spcBef>
              <a:buNone/>
            </a:pPr>
            <a:r>
              <a:rPr lang="en-US" dirty="0" smtClean="0">
                <a:solidFill>
                  <a:srgbClr val="000000"/>
                </a:solidFill>
              </a:rPr>
              <a:t>Initially: Vacuum 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Step 1: Bring charge q</a:t>
            </a:r>
            <a:r>
              <a:rPr lang="en-US" baseline="-25000" dirty="0" smtClean="0">
                <a:solidFill>
                  <a:srgbClr val="000000"/>
                </a:solidFill>
              </a:rPr>
              <a:t>1</a:t>
            </a:r>
            <a:r>
              <a:rPr lang="en-US" dirty="0" smtClean="0">
                <a:solidFill>
                  <a:srgbClr val="000000"/>
                </a:solidFill>
              </a:rPr>
              <a:t> to position </a:t>
            </a:r>
            <a:r>
              <a:rPr lang="en-US" b="1" dirty="0" smtClean="0">
                <a:solidFill>
                  <a:srgbClr val="000000"/>
                </a:solidFill>
              </a:rPr>
              <a:t>r</a:t>
            </a:r>
            <a:r>
              <a:rPr lang="en-US" b="1" baseline="-25000" dirty="0" smtClean="0">
                <a:solidFill>
                  <a:srgbClr val="000000"/>
                </a:solidFill>
              </a:rPr>
              <a:t>1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Step 2: </a:t>
            </a:r>
            <a:r>
              <a:rPr lang="en-US" dirty="0">
                <a:solidFill>
                  <a:srgbClr val="000000"/>
                </a:solidFill>
              </a:rPr>
              <a:t>Bring charge </a:t>
            </a:r>
            <a:r>
              <a:rPr lang="en-US" dirty="0" smtClean="0">
                <a:solidFill>
                  <a:srgbClr val="000000"/>
                </a:solidFill>
              </a:rPr>
              <a:t>q</a:t>
            </a:r>
            <a:r>
              <a:rPr lang="en-US" baseline="-25000" dirty="0" smtClean="0">
                <a:solidFill>
                  <a:srgbClr val="00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to position </a:t>
            </a:r>
            <a:r>
              <a:rPr lang="en-US" b="1" dirty="0" smtClean="0">
                <a:solidFill>
                  <a:srgbClr val="000000"/>
                </a:solidFill>
              </a:rPr>
              <a:t>r</a:t>
            </a:r>
            <a:r>
              <a:rPr lang="en-US" b="1" baseline="-25000" dirty="0" smtClean="0">
                <a:solidFill>
                  <a:srgbClr val="000000"/>
                </a:solidFill>
              </a:rPr>
              <a:t>2</a:t>
            </a:r>
            <a:endParaRPr lang="en-US" dirty="0" smtClean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Step 3: Repeat this n times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Step 4: Sum all the work done to build the charge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         configuration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89280" y="6462176"/>
            <a:ext cx="2133600" cy="365125"/>
          </a:xfrm>
        </p:spPr>
        <p:txBody>
          <a:bodyPr/>
          <a:lstStyle/>
          <a:p>
            <a:fld id="{B51EACD6-A525-4B49-8009-7F09B4461B46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0427600"/>
              </p:ext>
            </p:extLst>
          </p:nvPr>
        </p:nvGraphicFramePr>
        <p:xfrm>
          <a:off x="1104166" y="5368925"/>
          <a:ext cx="4764088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6" name="Equation" r:id="rId3" imgW="2362200" imgH="571500" progId="Equation.3">
                  <p:embed/>
                </p:oleObj>
              </mc:Choice>
              <mc:Fallback>
                <p:oleObj name="Equation" r:id="rId3" imgW="2362200" imgH="571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04166" y="5368925"/>
                        <a:ext cx="4764088" cy="11525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28575" cmpd="sng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902816" y="4943169"/>
            <a:ext cx="272382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Energy stored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i</a:t>
            </a:r>
            <a:r>
              <a:rPr lang="en-US" sz="2400" b="1" dirty="0" smtClean="0">
                <a:solidFill>
                  <a:srgbClr val="FF0000"/>
                </a:solidFill>
              </a:rPr>
              <a:t>n a charge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c</a:t>
            </a:r>
            <a:r>
              <a:rPr lang="en-US" sz="2400" b="1" dirty="0" smtClean="0">
                <a:solidFill>
                  <a:srgbClr val="FF0000"/>
                </a:solidFill>
              </a:rPr>
              <a:t>onfiguration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s</a:t>
            </a:r>
            <a:r>
              <a:rPr lang="en-US" sz="2400" b="1" dirty="0" smtClean="0">
                <a:solidFill>
                  <a:srgbClr val="FF0000"/>
                </a:solidFill>
              </a:rPr>
              <a:t>imilarly as energy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s</a:t>
            </a:r>
            <a:r>
              <a:rPr lang="en-US" sz="2400" b="1" dirty="0" smtClean="0">
                <a:solidFill>
                  <a:srgbClr val="FF0000"/>
                </a:solidFill>
              </a:rPr>
              <a:t>tored in a spring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273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162" y="27290"/>
            <a:ext cx="7691719" cy="641039"/>
          </a:xfrm>
        </p:spPr>
        <p:txBody>
          <a:bodyPr/>
          <a:lstStyle/>
          <a:p>
            <a:r>
              <a:rPr lang="en-US" sz="4800" dirty="0" smtClean="0"/>
              <a:t>Continuous charge dist.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708" y="913211"/>
            <a:ext cx="8819339" cy="5607686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Can we rewrite </a:t>
            </a:r>
            <a:r>
              <a:rPr lang="en-US" dirty="0" smtClean="0">
                <a:solidFill>
                  <a:srgbClr val="000000"/>
                </a:solidFill>
              </a:rPr>
              <a:t>the previous </a:t>
            </a:r>
            <a:r>
              <a:rPr lang="en-US" dirty="0" smtClean="0">
                <a:solidFill>
                  <a:srgbClr val="000000"/>
                </a:solidFill>
              </a:rPr>
              <a:t>equation only in terms of </a:t>
            </a:r>
            <a:r>
              <a:rPr lang="en-US" b="1" dirty="0" smtClean="0">
                <a:solidFill>
                  <a:srgbClr val="000000"/>
                </a:solidFill>
              </a:rPr>
              <a:t>E</a:t>
            </a:r>
            <a:r>
              <a:rPr lang="en-US" dirty="0" smtClean="0">
                <a:solidFill>
                  <a:srgbClr val="000000"/>
                </a:solidFill>
              </a:rPr>
              <a:t> and thus see if </a:t>
            </a:r>
            <a:r>
              <a:rPr lang="en-US" dirty="0" smtClean="0">
                <a:solidFill>
                  <a:srgbClr val="000000"/>
                </a:solidFill>
              </a:rPr>
              <a:t>the energy </a:t>
            </a:r>
            <a:r>
              <a:rPr lang="en-US" dirty="0" smtClean="0">
                <a:solidFill>
                  <a:srgbClr val="000000"/>
                </a:solidFill>
              </a:rPr>
              <a:t>can be stored in </a:t>
            </a:r>
            <a:r>
              <a:rPr lang="en-US" dirty="0" smtClean="0">
                <a:solidFill>
                  <a:srgbClr val="000000"/>
                </a:solidFill>
              </a:rPr>
              <a:t>the E-field?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Yes, thanks to the structure of Gauss’ and Coulomb’s laws:</a:t>
            </a:r>
          </a:p>
          <a:p>
            <a:pPr lvl="1">
              <a:buFont typeface="Wingdings" charset="2"/>
              <a:buAutoNum type="arabicPlain"/>
            </a:pPr>
            <a:r>
              <a:rPr lang="en-US" dirty="0" smtClean="0">
                <a:solidFill>
                  <a:srgbClr val="0000FF"/>
                </a:solidFill>
              </a:rPr>
              <a:t>Start with the continuous version of last equation:</a:t>
            </a:r>
          </a:p>
          <a:p>
            <a:pPr lvl="1">
              <a:buFont typeface="Wingdings" charset="2"/>
              <a:buAutoNum type="arabicPlain"/>
            </a:pPr>
            <a:r>
              <a:rPr lang="en-US" dirty="0" smtClean="0">
                <a:solidFill>
                  <a:srgbClr val="0000FF"/>
                </a:solidFill>
              </a:rPr>
              <a:t>Use Gauss equation to eliminate </a:t>
            </a:r>
            <a:r>
              <a:rPr lang="en-US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r</a:t>
            </a:r>
            <a:r>
              <a:rPr lang="en-US" dirty="0" smtClean="0">
                <a:solidFill>
                  <a:srgbClr val="0000FF"/>
                </a:solidFill>
              </a:rPr>
              <a:t> for </a:t>
            </a:r>
            <a:r>
              <a:rPr lang="en-US" b="1" dirty="0" smtClean="0">
                <a:solidFill>
                  <a:srgbClr val="0000FF"/>
                </a:solidFill>
              </a:rPr>
              <a:t>E</a:t>
            </a:r>
          </a:p>
          <a:p>
            <a:pPr lvl="1">
              <a:buFont typeface="Wingdings" charset="2"/>
              <a:buAutoNum type="arabicPlain"/>
            </a:pPr>
            <a:r>
              <a:rPr lang="en-US" dirty="0" smtClean="0">
                <a:solidFill>
                  <a:srgbClr val="0000FF"/>
                </a:solidFill>
              </a:rPr>
              <a:t>Use product rule to transform the integrant into the product of </a:t>
            </a:r>
            <a:r>
              <a:rPr lang="en-US" b="1" dirty="0" smtClean="0">
                <a:solidFill>
                  <a:srgbClr val="0000FF"/>
                </a:solidFill>
              </a:rPr>
              <a:t>E</a:t>
            </a:r>
            <a:r>
              <a:rPr lang="en-US" dirty="0" smtClean="0">
                <a:solidFill>
                  <a:srgbClr val="0000FF"/>
                </a:solidFill>
              </a:rPr>
              <a:t> with the </a:t>
            </a:r>
            <a:r>
              <a:rPr lang="en-US" dirty="0" smtClean="0">
                <a:solidFill>
                  <a:srgbClr val="0000FF"/>
                </a:solidFill>
              </a:rPr>
              <a:t>gradient </a:t>
            </a:r>
            <a:r>
              <a:rPr lang="en-US" dirty="0" smtClean="0">
                <a:solidFill>
                  <a:srgbClr val="0000FF"/>
                </a:solidFill>
              </a:rPr>
              <a:t>of V (=-</a:t>
            </a:r>
            <a:r>
              <a:rPr lang="en-US" b="1" dirty="0" smtClean="0">
                <a:solidFill>
                  <a:srgbClr val="0000FF"/>
                </a:solidFill>
              </a:rPr>
              <a:t>E</a:t>
            </a:r>
            <a:r>
              <a:rPr lang="en-US" dirty="0" smtClean="0">
                <a:solidFill>
                  <a:srgbClr val="0000FF"/>
                </a:solidFill>
              </a:rPr>
              <a:t>), and the divergence of a quantity</a:t>
            </a:r>
          </a:p>
          <a:p>
            <a:pPr lvl="1">
              <a:buFont typeface="Wingdings" charset="2"/>
              <a:buAutoNum type="arabicPlain"/>
            </a:pPr>
            <a:r>
              <a:rPr lang="en-US" dirty="0" smtClean="0">
                <a:solidFill>
                  <a:srgbClr val="0000FF"/>
                </a:solidFill>
              </a:rPr>
              <a:t>Extend the integration </a:t>
            </a:r>
            <a:r>
              <a:rPr lang="en-US" dirty="0" smtClean="0">
                <a:solidFill>
                  <a:srgbClr val="0000FF"/>
                </a:solidFill>
              </a:rPr>
              <a:t>volume </a:t>
            </a:r>
            <a:r>
              <a:rPr lang="en-US" dirty="0" smtClean="0">
                <a:solidFill>
                  <a:srgbClr val="0000FF"/>
                </a:solidFill>
              </a:rPr>
              <a:t>to full </a:t>
            </a:r>
            <a:r>
              <a:rPr lang="en-US" dirty="0" smtClean="0">
                <a:solidFill>
                  <a:srgbClr val="0000FF"/>
                </a:solidFill>
              </a:rPr>
              <a:t>space to kill surface terms</a:t>
            </a:r>
            <a:endParaRPr lang="en-US" dirty="0" smtClean="0">
              <a:solidFill>
                <a:srgbClr val="0000FF"/>
              </a:solidFill>
            </a:endParaRPr>
          </a:p>
          <a:p>
            <a:pPr lvl="2"/>
            <a:r>
              <a:rPr lang="en-US" dirty="0" smtClean="0">
                <a:solidFill>
                  <a:srgbClr val="008000"/>
                </a:solidFill>
              </a:rPr>
              <a:t>This d</a:t>
            </a:r>
            <a:r>
              <a:rPr lang="en-US" dirty="0" smtClean="0">
                <a:solidFill>
                  <a:srgbClr val="008000"/>
                </a:solidFill>
              </a:rPr>
              <a:t>oesn’t </a:t>
            </a:r>
            <a:r>
              <a:rPr lang="en-US" dirty="0" smtClean="0">
                <a:solidFill>
                  <a:srgbClr val="008000"/>
                </a:solidFill>
              </a:rPr>
              <a:t>change W since </a:t>
            </a:r>
            <a:r>
              <a:rPr lang="en-US" dirty="0" smtClean="0">
                <a:solidFill>
                  <a:srgbClr val="008000"/>
                </a:solidFill>
                <a:latin typeface="Symbol" charset="2"/>
                <a:cs typeface="Symbol" charset="2"/>
              </a:rPr>
              <a:t>r</a:t>
            </a:r>
            <a:r>
              <a:rPr lang="en-US" dirty="0" smtClean="0">
                <a:solidFill>
                  <a:srgbClr val="008000"/>
                </a:solidFill>
              </a:rPr>
              <a:t>=0 outside V</a:t>
            </a:r>
          </a:p>
          <a:p>
            <a:pPr lvl="2">
              <a:spcBef>
                <a:spcPts val="600"/>
              </a:spcBef>
            </a:pPr>
            <a:r>
              <a:rPr lang="en-US" dirty="0" smtClean="0">
                <a:solidFill>
                  <a:srgbClr val="008000"/>
                </a:solidFill>
              </a:rPr>
              <a:t>The </a:t>
            </a:r>
            <a:r>
              <a:rPr lang="en-US" dirty="0" smtClean="0">
                <a:solidFill>
                  <a:srgbClr val="008000"/>
                </a:solidFill>
              </a:rPr>
              <a:t>flux of V</a:t>
            </a:r>
            <a:r>
              <a:rPr lang="en-US" b="1" dirty="0" smtClean="0">
                <a:solidFill>
                  <a:srgbClr val="008000"/>
                </a:solidFill>
              </a:rPr>
              <a:t>E</a:t>
            </a:r>
            <a:r>
              <a:rPr lang="en-US" dirty="0" smtClean="0">
                <a:solidFill>
                  <a:srgbClr val="008000"/>
                </a:solidFill>
              </a:rPr>
              <a:t> drops </a:t>
            </a:r>
            <a:r>
              <a:rPr lang="en-US" dirty="0" smtClean="0">
                <a:solidFill>
                  <a:srgbClr val="008000"/>
                </a:solidFill>
              </a:rPr>
              <a:t>to 0 faster then the surface of integration increases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0306528"/>
              </p:ext>
            </p:extLst>
          </p:nvPr>
        </p:nvGraphicFramePr>
        <p:xfrm>
          <a:off x="2639930" y="5870598"/>
          <a:ext cx="2683070" cy="815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3" name="Equation" r:id="rId3" imgW="1295400" imgH="393700" progId="Equation.3">
                  <p:embed/>
                </p:oleObj>
              </mc:Choice>
              <mc:Fallback>
                <p:oleObj name="Equation" r:id="rId3" imgW="12954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39930" y="5870598"/>
                        <a:ext cx="2683070" cy="81544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28575" cmpd="sng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9200900"/>
              </p:ext>
            </p:extLst>
          </p:nvPr>
        </p:nvGraphicFramePr>
        <p:xfrm>
          <a:off x="7094537" y="2357525"/>
          <a:ext cx="1858620" cy="737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4" name="Equation" r:id="rId5" imgW="990600" imgH="393700" progId="Equation.3">
                  <p:embed/>
                </p:oleObj>
              </mc:Choice>
              <mc:Fallback>
                <p:oleObj name="Equation" r:id="rId5" imgW="9906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094537" y="2357525"/>
                        <a:ext cx="1858620" cy="737518"/>
                      </a:xfrm>
                      <a:prstGeom prst="rect">
                        <a:avLst/>
                      </a:prstGeom>
                      <a:noFill/>
                      <a:ln w="28575" cmpd="sng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4129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26960"/>
            <a:ext cx="7691719" cy="669577"/>
          </a:xfrm>
        </p:spPr>
        <p:txBody>
          <a:bodyPr/>
          <a:lstStyle/>
          <a:p>
            <a:r>
              <a:rPr lang="en-US" sz="4800" dirty="0" smtClean="0"/>
              <a:t>A few remarks I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54815"/>
            <a:ext cx="9143999" cy="580826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The surface term                 is not 0 for any S; it is only 0 at the limit of an infinite sphere containing all the space. 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As </a:t>
            </a:r>
            <a:r>
              <a:rPr lang="en-US" dirty="0" smtClean="0">
                <a:solidFill>
                  <a:srgbClr val="008000"/>
                </a:solidFill>
              </a:rPr>
              <a:t>the volume increases, </a:t>
            </a:r>
            <a:r>
              <a:rPr lang="en-US" dirty="0" smtClean="0">
                <a:solidFill>
                  <a:srgbClr val="008000"/>
                </a:solidFill>
              </a:rPr>
              <a:t>the contribution of this surface term to the full energy </a:t>
            </a:r>
            <a:r>
              <a:rPr lang="en-US" dirty="0" smtClean="0">
                <a:solidFill>
                  <a:srgbClr val="008000"/>
                </a:solidFill>
              </a:rPr>
              <a:t>decreases </a:t>
            </a:r>
            <a:r>
              <a:rPr lang="en-US" dirty="0" smtClean="0">
                <a:solidFill>
                  <a:srgbClr val="008000"/>
                </a:solidFill>
              </a:rPr>
              <a:t>at the same rate as the contribution of the </a:t>
            </a:r>
            <a:r>
              <a:rPr lang="en-US" b="1" dirty="0" smtClean="0">
                <a:solidFill>
                  <a:srgbClr val="008000"/>
                </a:solidFill>
              </a:rPr>
              <a:t>E</a:t>
            </a:r>
            <a:r>
              <a:rPr lang="en-US" baseline="30000" dirty="0" smtClean="0">
                <a:solidFill>
                  <a:srgbClr val="008000"/>
                </a:solidFill>
              </a:rPr>
              <a:t>2</a:t>
            </a:r>
            <a:r>
              <a:rPr lang="en-US" dirty="0" smtClean="0">
                <a:solidFill>
                  <a:srgbClr val="008000"/>
                </a:solidFill>
              </a:rPr>
              <a:t> term </a:t>
            </a:r>
            <a:r>
              <a:rPr lang="en-US" dirty="0" smtClean="0">
                <a:solidFill>
                  <a:srgbClr val="008000"/>
                </a:solidFill>
              </a:rPr>
              <a:t>increases, </a:t>
            </a:r>
            <a:r>
              <a:rPr lang="en-US" dirty="0" smtClean="0">
                <a:solidFill>
                  <a:srgbClr val="008000"/>
                </a:solidFill>
              </a:rPr>
              <a:t>balancing each </a:t>
            </a:r>
            <a:r>
              <a:rPr lang="en-US" dirty="0" smtClean="0">
                <a:solidFill>
                  <a:srgbClr val="008000"/>
                </a:solidFill>
              </a:rPr>
              <a:t>other </a:t>
            </a:r>
            <a:r>
              <a:rPr lang="en-US" dirty="0" smtClean="0">
                <a:solidFill>
                  <a:srgbClr val="008000"/>
                </a:solidFill>
              </a:rPr>
              <a:t>such that W stays constant.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Now, we can equally say that the energy is stored in the field or in the charge configuration</a:t>
            </a:r>
          </a:p>
          <a:p>
            <a:pPr>
              <a:buFont typeface="Wingdings" charset="0"/>
              <a:buChar char="è"/>
            </a:pPr>
            <a:r>
              <a:rPr lang="en-US" dirty="0" smtClean="0">
                <a:solidFill>
                  <a:srgbClr val="000000"/>
                </a:solidFill>
              </a:rPr>
              <a:t>However, it is </a:t>
            </a:r>
            <a:r>
              <a:rPr lang="en-US" dirty="0" smtClean="0">
                <a:solidFill>
                  <a:srgbClr val="000000"/>
                </a:solidFill>
              </a:rPr>
              <a:t>inappropriate, </a:t>
            </a:r>
            <a:r>
              <a:rPr lang="en-US" dirty="0" smtClean="0">
                <a:solidFill>
                  <a:srgbClr val="000000"/>
                </a:solidFill>
              </a:rPr>
              <a:t>at this point (electrostatics), to ask where the energy is stored, because we cannot answer</a:t>
            </a:r>
            <a:r>
              <a:rPr lang="en-US" dirty="0" smtClean="0">
                <a:solidFill>
                  <a:srgbClr val="000000"/>
                </a:solidFill>
              </a:rPr>
              <a:t>…</a:t>
            </a:r>
          </a:p>
          <a:p>
            <a:pPr lvl="1">
              <a:spcBef>
                <a:spcPts val="600"/>
              </a:spcBef>
              <a:buFont typeface="Wingdings" charset="2"/>
              <a:buChar char="v"/>
            </a:pPr>
            <a:r>
              <a:rPr lang="en-US" dirty="0" smtClean="0">
                <a:solidFill>
                  <a:srgbClr val="008000"/>
                </a:solidFill>
              </a:rPr>
              <a:t>It can both be in </a:t>
            </a:r>
            <a:r>
              <a:rPr lang="en-US" dirty="0" smtClean="0">
                <a:solidFill>
                  <a:srgbClr val="008000"/>
                </a:solidFill>
                <a:latin typeface="Symbol" charset="2"/>
                <a:cs typeface="Symbol" charset="2"/>
              </a:rPr>
              <a:t>r </a:t>
            </a:r>
            <a:r>
              <a:rPr lang="en-US" dirty="0" smtClean="0">
                <a:solidFill>
                  <a:srgbClr val="008000"/>
                </a:solidFill>
              </a:rPr>
              <a:t>or E, which involves very different regions</a:t>
            </a:r>
            <a:endParaRPr lang="en-US" dirty="0" smtClean="0">
              <a:solidFill>
                <a:srgbClr val="008000"/>
              </a:solidFill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en-US" dirty="0" smtClean="0">
                <a:solidFill>
                  <a:srgbClr val="FF0000"/>
                </a:solidFill>
              </a:rPr>
              <a:t>          We can only ask how much energy is stored</a:t>
            </a:r>
          </a:p>
          <a:p>
            <a:pPr>
              <a:spcBef>
                <a:spcPts val="1800"/>
              </a:spcBef>
            </a:pPr>
            <a:r>
              <a:rPr lang="en-US" dirty="0" smtClean="0">
                <a:solidFill>
                  <a:srgbClr val="000000"/>
                </a:solidFill>
              </a:rPr>
              <a:t>But it </a:t>
            </a:r>
            <a:r>
              <a:rPr lang="en-US" dirty="0" smtClean="0">
                <a:solidFill>
                  <a:srgbClr val="000000"/>
                </a:solidFill>
              </a:rPr>
              <a:t>opens the conceptual and formal </a:t>
            </a:r>
            <a:r>
              <a:rPr lang="en-US" dirty="0" smtClean="0">
                <a:solidFill>
                  <a:srgbClr val="000000"/>
                </a:solidFill>
              </a:rPr>
              <a:t>developments </a:t>
            </a:r>
            <a:r>
              <a:rPr lang="en-US" dirty="0" smtClean="0">
                <a:solidFill>
                  <a:srgbClr val="000000"/>
                </a:solidFill>
              </a:rPr>
              <a:t>for later </a:t>
            </a:r>
            <a:r>
              <a:rPr lang="en-US" dirty="0" smtClean="0">
                <a:solidFill>
                  <a:srgbClr val="000000"/>
                </a:solidFill>
              </a:rPr>
              <a:t>generalization, where the E-field will have an energy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9043138"/>
              </p:ext>
            </p:extLst>
          </p:nvPr>
        </p:nvGraphicFramePr>
        <p:xfrm>
          <a:off x="2739418" y="883353"/>
          <a:ext cx="1185043" cy="546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1" name="Equation" r:id="rId3" imgW="660400" imgH="304800" progId="Equation.3">
                  <p:embed/>
                </p:oleObj>
              </mc:Choice>
              <mc:Fallback>
                <p:oleObj name="Equation" r:id="rId3" imgW="6604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39418" y="883353"/>
                        <a:ext cx="1185043" cy="5469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5393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9531"/>
            <a:ext cx="9144000" cy="6044671"/>
          </a:xfrm>
        </p:spPr>
        <p:txBody>
          <a:bodyPr>
            <a:normAutofit fontScale="92500"/>
          </a:bodyPr>
          <a:lstStyle/>
          <a:p>
            <a:r>
              <a:rPr lang="en-US" sz="2500" dirty="0">
                <a:solidFill>
                  <a:srgbClr val="000000"/>
                </a:solidFill>
              </a:rPr>
              <a:t>If we change </a:t>
            </a:r>
            <a:r>
              <a:rPr lang="en-US" sz="2500" dirty="0">
                <a:solidFill>
                  <a:srgbClr val="000000"/>
                </a:solidFill>
                <a:latin typeface="Symbol" charset="2"/>
                <a:cs typeface="Symbol" charset="2"/>
              </a:rPr>
              <a:t>r</a:t>
            </a:r>
            <a:r>
              <a:rPr lang="en-US" sz="2500" dirty="0">
                <a:solidFill>
                  <a:srgbClr val="000000"/>
                </a:solidFill>
              </a:rPr>
              <a:t>, the effect on the observer is not instantaneous but goes through </a:t>
            </a:r>
            <a:r>
              <a:rPr lang="en-US" sz="2500" b="1" dirty="0">
                <a:solidFill>
                  <a:srgbClr val="000000"/>
                </a:solidFill>
              </a:rPr>
              <a:t>E</a:t>
            </a:r>
            <a:r>
              <a:rPr lang="en-US" sz="2500" dirty="0">
                <a:solidFill>
                  <a:srgbClr val="000000"/>
                </a:solidFill>
              </a:rPr>
              <a:t>: </a:t>
            </a:r>
            <a:endParaRPr lang="en-US" sz="2500" dirty="0" smtClean="0">
              <a:solidFill>
                <a:srgbClr val="000000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500" dirty="0" smtClean="0">
                <a:solidFill>
                  <a:srgbClr val="0000FF"/>
                </a:solidFill>
                <a:latin typeface="Wingdings"/>
                <a:ea typeface="Wingdings"/>
                <a:cs typeface="Wingdings"/>
                <a:sym typeface="Wingdings"/>
              </a:rPr>
              <a:t>   </a:t>
            </a:r>
            <a:r>
              <a:rPr lang="en-US" sz="2500" dirty="0" smtClean="0">
                <a:solidFill>
                  <a:srgbClr val="0000FF"/>
                </a:solidFill>
                <a:sym typeface="Wingdings"/>
              </a:rPr>
              <a:t>  </a:t>
            </a:r>
            <a:r>
              <a:rPr lang="en-US" sz="2500" dirty="0">
                <a:solidFill>
                  <a:srgbClr val="0000FF"/>
                </a:solidFill>
                <a:sym typeface="Wingdings"/>
              </a:rPr>
              <a:t>N</a:t>
            </a:r>
            <a:r>
              <a:rPr lang="en-US" sz="2500" dirty="0" smtClean="0">
                <a:solidFill>
                  <a:srgbClr val="0000FF"/>
                </a:solidFill>
              </a:rPr>
              <a:t>o </a:t>
            </a:r>
            <a:r>
              <a:rPr lang="en-US" sz="2500" dirty="0">
                <a:solidFill>
                  <a:srgbClr val="0000FF"/>
                </a:solidFill>
              </a:rPr>
              <a:t>distant interaction</a:t>
            </a:r>
          </a:p>
          <a:p>
            <a:pPr>
              <a:spcBef>
                <a:spcPts val="1800"/>
              </a:spcBef>
            </a:pPr>
            <a:r>
              <a:rPr lang="en-US" sz="2500" dirty="0" smtClean="0">
                <a:solidFill>
                  <a:srgbClr val="000000"/>
                </a:solidFill>
              </a:rPr>
              <a:t>This is the source of a </a:t>
            </a:r>
            <a:r>
              <a:rPr lang="en-US" sz="2500" dirty="0">
                <a:solidFill>
                  <a:srgbClr val="000000"/>
                </a:solidFill>
              </a:rPr>
              <a:t>proper definition of locality and causality </a:t>
            </a:r>
            <a:r>
              <a:rPr lang="en-US" sz="2500" dirty="0" smtClean="0">
                <a:solidFill>
                  <a:srgbClr val="000000"/>
                </a:solidFill>
              </a:rPr>
              <a:t>that will lead to</a:t>
            </a:r>
            <a:r>
              <a:rPr lang="en-US" sz="2500" dirty="0" smtClean="0">
                <a:solidFill>
                  <a:srgbClr val="000000"/>
                </a:solidFill>
              </a:rPr>
              <a:t> </a:t>
            </a:r>
            <a:r>
              <a:rPr lang="en-US" sz="2500" dirty="0">
                <a:solidFill>
                  <a:srgbClr val="000000"/>
                </a:solidFill>
              </a:rPr>
              <a:t>special relativity </a:t>
            </a:r>
          </a:p>
          <a:p>
            <a:pPr lvl="1">
              <a:spcBef>
                <a:spcPts val="600"/>
              </a:spcBef>
            </a:pPr>
            <a:r>
              <a:rPr lang="en-US" sz="2300" dirty="0">
                <a:solidFill>
                  <a:srgbClr val="FF0000"/>
                </a:solidFill>
              </a:rPr>
              <a:t>Not yet in Coulomb’s law which only describe </a:t>
            </a:r>
            <a:r>
              <a:rPr lang="en-US" sz="2300" dirty="0" smtClean="0">
                <a:solidFill>
                  <a:srgbClr val="FF0000"/>
                </a:solidFill>
              </a:rPr>
              <a:t>static situations, </a:t>
            </a:r>
            <a:r>
              <a:rPr lang="en-US" sz="2300" dirty="0">
                <a:solidFill>
                  <a:srgbClr val="FF0000"/>
                </a:solidFill>
              </a:rPr>
              <a:t>but </a:t>
            </a:r>
            <a:r>
              <a:rPr lang="en-US" sz="2300" dirty="0" smtClean="0">
                <a:solidFill>
                  <a:srgbClr val="FF0000"/>
                </a:solidFill>
              </a:rPr>
              <a:t>the </a:t>
            </a:r>
            <a:r>
              <a:rPr lang="en-US" sz="2300" dirty="0">
                <a:solidFill>
                  <a:srgbClr val="FF0000"/>
                </a:solidFill>
              </a:rPr>
              <a:t>conceptual structure of E&amp;M energy will be crucial for this </a:t>
            </a:r>
            <a:r>
              <a:rPr lang="en-US" sz="2300" dirty="0" smtClean="0">
                <a:solidFill>
                  <a:srgbClr val="FF0000"/>
                </a:solidFill>
              </a:rPr>
              <a:t>extension</a:t>
            </a:r>
          </a:p>
          <a:p>
            <a:pPr>
              <a:spcBef>
                <a:spcPts val="1800"/>
              </a:spcBef>
            </a:pPr>
            <a:r>
              <a:rPr lang="en-US" dirty="0" smtClean="0">
                <a:solidFill>
                  <a:srgbClr val="000000"/>
                </a:solidFill>
              </a:rPr>
              <a:t>When defined in terms of Q</a:t>
            </a:r>
            <a:r>
              <a:rPr lang="en-US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D</a:t>
            </a:r>
            <a:r>
              <a:rPr lang="en-US" dirty="0" smtClean="0">
                <a:solidFill>
                  <a:srgbClr val="000000"/>
                </a:solidFill>
              </a:rPr>
              <a:t>V, the work could be positive, negative or null; but in terms of </a:t>
            </a:r>
            <a:r>
              <a:rPr lang="en-US" b="1" dirty="0" smtClean="0">
                <a:solidFill>
                  <a:srgbClr val="000000"/>
                </a:solidFill>
              </a:rPr>
              <a:t>E</a:t>
            </a:r>
            <a:r>
              <a:rPr lang="en-US" baseline="30000" dirty="0" smtClean="0">
                <a:solidFill>
                  <a:srgbClr val="00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, it cannot be negative.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500" dirty="0" smtClean="0">
                <a:solidFill>
                  <a:srgbClr val="0000FF"/>
                </a:solidFill>
              </a:rPr>
              <a:t>	</a:t>
            </a:r>
            <a:r>
              <a:rPr lang="en-US" sz="2500" dirty="0" smtClean="0">
                <a:solidFill>
                  <a:srgbClr val="0000FF"/>
                </a:solidFill>
              </a:rPr>
              <a:t>It is an inconsistency</a:t>
            </a:r>
            <a:r>
              <a:rPr lang="en-US" sz="2500" dirty="0" smtClean="0">
                <a:solidFill>
                  <a:srgbClr val="0000FF"/>
                </a:solidFill>
              </a:rPr>
              <a:t>???</a:t>
            </a:r>
          </a:p>
          <a:p>
            <a:pPr>
              <a:spcBef>
                <a:spcPts val="1800"/>
              </a:spcBef>
            </a:pPr>
            <a:r>
              <a:rPr lang="en-US" dirty="0" smtClean="0">
                <a:solidFill>
                  <a:srgbClr val="000000"/>
                </a:solidFill>
              </a:rPr>
              <a:t>No: </a:t>
            </a:r>
            <a:r>
              <a:rPr lang="en-US" dirty="0" smtClean="0">
                <a:solidFill>
                  <a:srgbClr val="000000"/>
                </a:solidFill>
              </a:rPr>
              <a:t>they are different definitions! Th</a:t>
            </a:r>
            <a:r>
              <a:rPr lang="en-US" dirty="0" smtClean="0">
                <a:solidFill>
                  <a:srgbClr val="000000"/>
                </a:solidFill>
              </a:rPr>
              <a:t>e </a:t>
            </a:r>
            <a:r>
              <a:rPr lang="en-US" b="1" dirty="0" smtClean="0">
                <a:solidFill>
                  <a:srgbClr val="000000"/>
                </a:solidFill>
              </a:rPr>
              <a:t>E</a:t>
            </a:r>
            <a:r>
              <a:rPr lang="en-US" baseline="30000" dirty="0" smtClean="0">
                <a:solidFill>
                  <a:srgbClr val="00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 one starts </a:t>
            </a:r>
            <a:r>
              <a:rPr lang="en-US" dirty="0" smtClean="0">
                <a:solidFill>
                  <a:srgbClr val="000000"/>
                </a:solidFill>
              </a:rPr>
              <a:t>from an integral on </a:t>
            </a:r>
            <a:r>
              <a:rPr lang="en-US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and assume </a:t>
            </a:r>
            <a:r>
              <a:rPr lang="en-US" dirty="0" smtClean="0">
                <a:solidFill>
                  <a:srgbClr val="000000"/>
                </a:solidFill>
              </a:rPr>
              <a:t>NO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cost for producing a charge element </a:t>
            </a:r>
            <a:r>
              <a:rPr lang="en-US" dirty="0" err="1" smtClean="0">
                <a:solidFill>
                  <a:srgbClr val="000000"/>
                </a:solidFill>
              </a:rPr>
              <a:t>dq</a:t>
            </a:r>
            <a:r>
              <a:rPr lang="en-US" dirty="0" smtClean="0">
                <a:solidFill>
                  <a:srgbClr val="000000"/>
                </a:solidFill>
              </a:rPr>
              <a:t>, but the Q</a:t>
            </a:r>
            <a:r>
              <a:rPr lang="en-US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D</a:t>
            </a:r>
            <a:r>
              <a:rPr lang="en-US" dirty="0" smtClean="0">
                <a:solidFill>
                  <a:srgbClr val="000000"/>
                </a:solidFill>
              </a:rPr>
              <a:t>V definition just calculated the assembly cost, with no assumption on Q</a:t>
            </a: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sz="2500" b="1" dirty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2500" b="1" dirty="0" smtClean="0">
                <a:solidFill>
                  <a:srgbClr val="FF0000"/>
                </a:solidFill>
                <a:sym typeface="Wingdings"/>
              </a:rPr>
              <a:t>     </a:t>
            </a:r>
            <a:r>
              <a:rPr lang="en-US" sz="2500" b="1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500" b="1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2500" b="1" dirty="0" smtClean="0">
                <a:solidFill>
                  <a:srgbClr val="FF0000"/>
                </a:solidFill>
                <a:sym typeface="Wingdings"/>
              </a:rPr>
              <a:t>W </a:t>
            </a:r>
            <a:r>
              <a:rPr lang="en-US" sz="2500" b="1" dirty="0" smtClean="0">
                <a:solidFill>
                  <a:srgbClr val="FF0000"/>
                </a:solidFill>
                <a:sym typeface="Wingdings"/>
              </a:rPr>
              <a:t>as a function of E</a:t>
            </a:r>
            <a:r>
              <a:rPr lang="en-US" sz="2500" b="1" baseline="30000" dirty="0" smtClean="0">
                <a:solidFill>
                  <a:srgbClr val="FF0000"/>
                </a:solidFill>
                <a:sym typeface="Wingdings"/>
              </a:rPr>
              <a:t>2</a:t>
            </a:r>
            <a:r>
              <a:rPr lang="en-US" sz="2500" b="1" dirty="0" smtClean="0">
                <a:solidFill>
                  <a:srgbClr val="FF0000"/>
                </a:solidFill>
                <a:sym typeface="Wingdings"/>
              </a:rPr>
              <a:t> is </a:t>
            </a:r>
            <a:r>
              <a:rPr lang="en-US" sz="2500" b="1" dirty="0" smtClean="0">
                <a:solidFill>
                  <a:srgbClr val="FF0000"/>
                </a:solidFill>
                <a:sym typeface="Wingdings"/>
              </a:rPr>
              <a:t>the </a:t>
            </a:r>
            <a:r>
              <a:rPr lang="en-US" sz="2500" b="1" u="sng" dirty="0">
                <a:solidFill>
                  <a:srgbClr val="FF0000"/>
                </a:solidFill>
                <a:sym typeface="Wingdings"/>
              </a:rPr>
              <a:t>t</a:t>
            </a:r>
            <a:r>
              <a:rPr lang="en-US" sz="2500" b="1" u="sng" dirty="0" smtClean="0">
                <a:solidFill>
                  <a:srgbClr val="FF0000"/>
                </a:solidFill>
              </a:rPr>
              <a:t>otal energy </a:t>
            </a:r>
            <a:r>
              <a:rPr lang="en-US" sz="2500" b="1" dirty="0" smtClean="0">
                <a:solidFill>
                  <a:srgbClr val="FF0000"/>
                </a:solidFill>
              </a:rPr>
              <a:t>stored in the field</a:t>
            </a:r>
            <a:endParaRPr lang="en-US" sz="2500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8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26141" y="-15517"/>
            <a:ext cx="7691719" cy="669577"/>
          </a:xfrm>
        </p:spPr>
        <p:txBody>
          <a:bodyPr/>
          <a:lstStyle/>
          <a:p>
            <a:r>
              <a:rPr lang="en-US" sz="4800" dirty="0" smtClean="0"/>
              <a:t>A few remarks II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698636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Venture">
  <a:themeElements>
    <a:clrScheme name="Venture">
      <a:dk1>
        <a:sysClr val="windowText" lastClr="000000"/>
      </a:dk1>
      <a:lt1>
        <a:sysClr val="window" lastClr="FFFFFF"/>
      </a:lt1>
      <a:dk2>
        <a:srgbClr val="738450"/>
      </a:dk2>
      <a:lt2>
        <a:srgbClr val="E8E9D1"/>
      </a:lt2>
      <a:accent1>
        <a:srgbClr val="9EB060"/>
      </a:accent1>
      <a:accent2>
        <a:srgbClr val="D09A08"/>
      </a:accent2>
      <a:accent3>
        <a:srgbClr val="F2EC86"/>
      </a:accent3>
      <a:accent4>
        <a:srgbClr val="824F1C"/>
      </a:accent4>
      <a:accent5>
        <a:srgbClr val="511818"/>
      </a:accent5>
      <a:accent6>
        <a:srgbClr val="553876"/>
      </a:accent6>
      <a:hlink>
        <a:srgbClr val="929547"/>
      </a:hlink>
      <a:folHlink>
        <a:srgbClr val="56633C"/>
      </a:folHlink>
    </a:clrScheme>
    <a:fontScheme name="Venture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Ven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76200" dist="25400" dir="13500000">
              <a:srgbClr val="4B4B4B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shade val="10000"/>
                <a:alpha val="30000"/>
                <a:satMod val="60000"/>
              </a:schemeClr>
              <a:schemeClr val="phClr">
                <a:tint val="20000"/>
                <a:alpha val="5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Venture.thmx</Template>
  <TotalTime>8756</TotalTime>
  <Words>706</Words>
  <Application>Microsoft Macintosh PowerPoint</Application>
  <PresentationFormat>On-screen Show (4:3)</PresentationFormat>
  <Paragraphs>81</Paragraphs>
  <Slides>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Venture</vt:lpstr>
      <vt:lpstr>Microsoft Equation</vt:lpstr>
      <vt:lpstr>Equation</vt:lpstr>
      <vt:lpstr>PHY 042:  Electricity and Magnetism</vt:lpstr>
      <vt:lpstr>Introduction</vt:lpstr>
      <vt:lpstr>Conditions of applicability</vt:lpstr>
      <vt:lpstr>Potential Energy</vt:lpstr>
      <vt:lpstr>Charge distribution</vt:lpstr>
      <vt:lpstr>Continuous charge dist.</vt:lpstr>
      <vt:lpstr>A few remarks I</vt:lpstr>
      <vt:lpstr>A few remarks II</vt:lpstr>
    </vt:vector>
  </TitlesOfParts>
  <Company>Tufts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Pierre-Hugues Beauchemin</dc:creator>
  <cp:lastModifiedBy>Pierre-Hugues Beauchemin</cp:lastModifiedBy>
  <cp:revision>170</cp:revision>
  <dcterms:created xsi:type="dcterms:W3CDTF">2012-09-05T14:30:16Z</dcterms:created>
  <dcterms:modified xsi:type="dcterms:W3CDTF">2014-10-23T16:24:27Z</dcterms:modified>
</cp:coreProperties>
</file>