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6BA-F4A9-9245-B7E2-086051267241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7CBC-A427-9E4D-8451-8F8CF5D4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355A-85CD-BB40-9239-9C9DE25A229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2AEC-8778-1F4E-88CE-5F54FCFB8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919534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AF2-21C7-FF46-BDBC-949C2245FE92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363286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214498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513-F466-0E4A-80A1-87D3EEE6EC1D}" type="datetime1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355-ACF3-4042-BB11-E5415FD90E30}" type="datetime1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9B67-D79B-7E40-9663-6A115124675C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AE7-AB6C-4743-995C-BBE20B84A31D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9F11-5229-F141-85F6-6164ECC54874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DE2B-F4A9-F24D-97DC-F455ED848BA0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CC3-DB9E-9A4F-B695-725B1C5F4AD4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411D0DC-097F-7D47-AB5E-2B564D4B420B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FFC8C21-65D4-1B49-953B-629B79799E85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263-A5BD-5740-914B-BDC72A2CC787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64AB-6586-5C47-B56B-5051DFD86CAA}" type="datetime1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DC4F-9CC7-8243-B497-E18EB4656FBF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A500-E675-2D4D-A313-D002DA1F1AB6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3275-DB03-2F4B-BB4D-790777E76D82}" type="datetime1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2B071E-B88C-F043-9E90-D64E2099FDB1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1.bin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889"/>
            <a:ext cx="9144000" cy="58501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PHY 042:  Electricity and Magnetism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869272"/>
            <a:ext cx="5724862" cy="71570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Electric field in Matter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92055" y="5703548"/>
            <a:ext cx="36984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Prof. Hugo </a:t>
            </a:r>
            <a:r>
              <a:rPr lang="en-US" sz="2600" b="1" dirty="0" smtClean="0"/>
              <a:t>Beauchemin</a:t>
            </a:r>
            <a:endParaRPr lang="en-US" sz="2600" b="1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" y="5301757"/>
            <a:ext cx="1286066" cy="12860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033" y="2116667"/>
            <a:ext cx="5135033" cy="25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914401"/>
            <a:ext cx="8839200" cy="5807074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The electric field outside a dielectric doesn’t necessarily know anything about the polarization of the dielectric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E.g. long straight charged line surrounded by a rubber cylinder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The surface bound </a:t>
            </a:r>
            <a:r>
              <a:rPr lang="en-US" sz="2300" dirty="0" smtClean="0">
                <a:solidFill>
                  <a:schemeClr val="tx1"/>
                </a:solidFill>
              </a:rPr>
              <a:t>charge </a:t>
            </a:r>
            <a:r>
              <a:rPr lang="en-US" sz="23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23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can cancel </a:t>
            </a:r>
            <a:r>
              <a:rPr lang="en-US" sz="2300" dirty="0" smtClean="0">
                <a:solidFill>
                  <a:schemeClr val="tx1"/>
                </a:solidFill>
              </a:rPr>
              <a:t>the volume bound charge </a:t>
            </a:r>
            <a:r>
              <a:rPr lang="en-US" sz="23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r</a:t>
            </a:r>
            <a:r>
              <a:rPr lang="en-US" sz="23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300" dirty="0" smtClean="0">
                <a:solidFill>
                  <a:schemeClr val="tx1"/>
                </a:solidFill>
              </a:rPr>
              <a:t> in an uncharged dielectric polarized by an outside </a:t>
            </a:r>
            <a:r>
              <a:rPr lang="en-US" sz="2300" dirty="0" smtClean="0">
                <a:solidFill>
                  <a:schemeClr val="tx1"/>
                </a:solidFill>
              </a:rPr>
              <a:t>E-field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Phew! all we did in previous chapter still hold…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Is  </a:t>
            </a:r>
            <a:r>
              <a:rPr lang="en-US" sz="2300" b="1" dirty="0" smtClean="0">
                <a:solidFill>
                  <a:schemeClr val="tx1"/>
                </a:solidFill>
              </a:rPr>
              <a:t>D</a:t>
            </a:r>
            <a:r>
              <a:rPr lang="en-US" sz="2300" dirty="0" smtClean="0">
                <a:solidFill>
                  <a:schemeClr val="tx1"/>
                </a:solidFill>
              </a:rPr>
              <a:t> independent of bound charges? Can </a:t>
            </a:r>
            <a:r>
              <a:rPr lang="en-US" sz="2300" b="1" dirty="0" smtClean="0">
                <a:solidFill>
                  <a:schemeClr val="tx1"/>
                </a:solidFill>
              </a:rPr>
              <a:t>D</a:t>
            </a:r>
            <a:r>
              <a:rPr lang="en-US" sz="2300" dirty="0" smtClean="0">
                <a:solidFill>
                  <a:schemeClr val="tx1"/>
                </a:solidFill>
              </a:rPr>
              <a:t> replace </a:t>
            </a:r>
            <a:r>
              <a:rPr lang="en-US" sz="2300" b="1" dirty="0" smtClean="0">
                <a:solidFill>
                  <a:schemeClr val="tx1"/>
                </a:solidFill>
              </a:rPr>
              <a:t>E</a:t>
            </a:r>
            <a:r>
              <a:rPr lang="en-US" sz="2300" dirty="0" smtClean="0">
                <a:solidFill>
                  <a:schemeClr val="tx1"/>
                </a:solidFill>
              </a:rPr>
              <a:t> inside an insulator?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     A: NO and NO!</a:t>
            </a:r>
          </a:p>
          <a:p>
            <a:pPr lvl="1">
              <a:spcBef>
                <a:spcPts val="600"/>
              </a:spcBef>
            </a:pPr>
            <a:r>
              <a:rPr lang="en-US" sz="2100" b="1" dirty="0" smtClean="0">
                <a:solidFill>
                  <a:srgbClr val="0000FF"/>
                </a:solidFill>
              </a:rPr>
              <a:t>D</a:t>
            </a:r>
            <a:r>
              <a:rPr lang="en-US" sz="2100" dirty="0" smtClean="0">
                <a:solidFill>
                  <a:srgbClr val="0000FF"/>
                </a:solidFill>
              </a:rPr>
              <a:t> won’t imply a Coulomb’s law in terms of free charges</a:t>
            </a:r>
          </a:p>
          <a:p>
            <a:pPr lvl="1">
              <a:spcBef>
                <a:spcPts val="600"/>
              </a:spcBef>
            </a:pPr>
            <a:r>
              <a:rPr lang="en-US" sz="2100" b="1" dirty="0" smtClean="0">
                <a:solidFill>
                  <a:srgbClr val="0000FF"/>
                </a:solidFill>
              </a:rPr>
              <a:t>D</a:t>
            </a:r>
            <a:r>
              <a:rPr lang="en-US" sz="2100" dirty="0" smtClean="0">
                <a:solidFill>
                  <a:srgbClr val="0000FF"/>
                </a:solidFill>
              </a:rPr>
              <a:t> cannot be derived from a scalar potential</a:t>
            </a:r>
          </a:p>
          <a:p>
            <a:pPr lvl="1">
              <a:spcBef>
                <a:spcPts val="600"/>
              </a:spcBef>
            </a:pPr>
            <a:r>
              <a:rPr lang="en-US" sz="2100" b="1" dirty="0" smtClean="0">
                <a:solidFill>
                  <a:srgbClr val="0000FF"/>
                </a:solidFill>
              </a:rPr>
              <a:t>D</a:t>
            </a:r>
            <a:r>
              <a:rPr lang="en-US" sz="2100" dirty="0" smtClean="0">
                <a:solidFill>
                  <a:srgbClr val="0000FF"/>
                </a:solidFill>
              </a:rPr>
              <a:t> has units of </a:t>
            </a:r>
            <a:r>
              <a:rPr lang="en-US" sz="2100" b="1" dirty="0" smtClean="0">
                <a:solidFill>
                  <a:srgbClr val="0000FF"/>
                </a:solidFill>
              </a:rPr>
              <a:t>P</a:t>
            </a:r>
            <a:r>
              <a:rPr lang="en-US" sz="2100" dirty="0" smtClean="0">
                <a:solidFill>
                  <a:srgbClr val="0000FF"/>
                </a:solidFill>
              </a:rPr>
              <a:t> or </a:t>
            </a:r>
            <a:r>
              <a:rPr lang="en-US" sz="21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2100" baseline="-25000" dirty="0" smtClean="0">
                <a:solidFill>
                  <a:srgbClr val="0000FF"/>
                </a:solidFill>
              </a:rPr>
              <a:t>0</a:t>
            </a:r>
            <a:r>
              <a:rPr lang="en-US" sz="2100" b="1" dirty="0" smtClean="0">
                <a:solidFill>
                  <a:srgbClr val="0000FF"/>
                </a:solidFill>
              </a:rPr>
              <a:t>E,</a:t>
            </a:r>
            <a:r>
              <a:rPr lang="en-US" sz="2100" dirty="0" smtClean="0">
                <a:solidFill>
                  <a:srgbClr val="0000FF"/>
                </a:solidFill>
              </a:rPr>
              <a:t> not of </a:t>
            </a:r>
            <a:r>
              <a:rPr lang="en-US" sz="2100" b="1" dirty="0" smtClean="0">
                <a:solidFill>
                  <a:srgbClr val="0000FF"/>
                </a:solidFill>
              </a:rPr>
              <a:t>E</a:t>
            </a:r>
            <a:endParaRPr lang="en-US" sz="21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141" y="77917"/>
            <a:ext cx="7691719" cy="667154"/>
          </a:xfrm>
        </p:spPr>
        <p:txBody>
          <a:bodyPr/>
          <a:lstStyle/>
          <a:p>
            <a:r>
              <a:rPr lang="en-US" sz="4800" dirty="0" smtClean="0"/>
              <a:t>Electric displacement (II)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19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4051"/>
            <a:ext cx="7691719" cy="802621"/>
          </a:xfrm>
        </p:spPr>
        <p:txBody>
          <a:bodyPr/>
          <a:lstStyle/>
          <a:p>
            <a:r>
              <a:rPr lang="en-US" sz="4800" dirty="0" smtClean="0"/>
              <a:t>L.I.H. dielectrics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97472"/>
            <a:ext cx="9025466" cy="5874802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N</a:t>
            </a:r>
            <a:r>
              <a:rPr lang="en-US" sz="2300" dirty="0" smtClean="0">
                <a:solidFill>
                  <a:schemeClr val="tx1"/>
                </a:solidFill>
              </a:rPr>
              <a:t>eed experiments or quantum physics to know 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Large class of material for which this relationship is known: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Linear</a:t>
            </a:r>
            <a:r>
              <a:rPr lang="en-US" sz="2100" dirty="0" smtClean="0"/>
              <a:t>: </a:t>
            </a:r>
            <a:r>
              <a:rPr lang="en-US" sz="2100" dirty="0" smtClean="0">
                <a:solidFill>
                  <a:srgbClr val="000000"/>
                </a:solidFill>
              </a:rPr>
              <a:t>depends on </a:t>
            </a:r>
            <a:r>
              <a:rPr lang="en-US" sz="2100" dirty="0" err="1" smtClean="0">
                <a:solidFill>
                  <a:srgbClr val="000000"/>
                </a:solidFill>
              </a:rPr>
              <a:t>E</a:t>
            </a:r>
            <a:r>
              <a:rPr lang="en-US" sz="2100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100" dirty="0" smtClean="0">
                <a:solidFill>
                  <a:srgbClr val="000000"/>
                </a:solidFill>
              </a:rPr>
              <a:t>, but not on </a:t>
            </a:r>
            <a:r>
              <a:rPr lang="en-US" sz="2100" dirty="0" err="1" smtClean="0">
                <a:solidFill>
                  <a:srgbClr val="000000"/>
                </a:solidFill>
              </a:rPr>
              <a:t>E</a:t>
            </a:r>
            <a:r>
              <a:rPr lang="en-US" sz="2100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100" dirty="0" err="1" smtClean="0">
                <a:solidFill>
                  <a:srgbClr val="000000"/>
                </a:solidFill>
              </a:rPr>
              <a:t>E</a:t>
            </a:r>
            <a:r>
              <a:rPr lang="en-US" sz="2100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100" dirty="0" smtClean="0">
                <a:solidFill>
                  <a:srgbClr val="000000"/>
                </a:solidFill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</a:rPr>
              <a:t>E</a:t>
            </a:r>
            <a:r>
              <a:rPr lang="en-US" sz="2100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100" dirty="0" err="1" smtClean="0">
                <a:solidFill>
                  <a:srgbClr val="000000"/>
                </a:solidFill>
              </a:rPr>
              <a:t>E</a:t>
            </a:r>
            <a:r>
              <a:rPr lang="en-US" sz="2100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100" dirty="0" err="1" smtClean="0">
                <a:solidFill>
                  <a:srgbClr val="000000"/>
                </a:solidFill>
              </a:rPr>
              <a:t>E</a:t>
            </a:r>
            <a:r>
              <a:rPr lang="en-US" sz="21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100" dirty="0" smtClean="0">
                <a:solidFill>
                  <a:srgbClr val="000000"/>
                </a:solidFill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</a:rPr>
              <a:t>etc</a:t>
            </a:r>
            <a:endParaRPr lang="en-US" sz="2100" dirty="0" smtClean="0">
              <a:solidFill>
                <a:srgbClr val="000000"/>
              </a:solidFill>
            </a:endParaRP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Isotropic</a:t>
            </a:r>
            <a:r>
              <a:rPr lang="en-US" sz="2100" dirty="0" smtClean="0"/>
              <a:t>: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</a:rPr>
              <a:t>Permittivity </a:t>
            </a:r>
            <a:r>
              <a:rPr lang="en-US" sz="19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lang="en-US" sz="1900" dirty="0" smtClean="0">
                <a:solidFill>
                  <a:srgbClr val="008000"/>
                </a:solidFill>
              </a:rPr>
              <a:t> and susceptibility </a:t>
            </a:r>
            <a:r>
              <a:rPr lang="en-US" sz="19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c</a:t>
            </a:r>
            <a:r>
              <a:rPr lang="en-US" sz="1900" dirty="0" smtClean="0">
                <a:solidFill>
                  <a:srgbClr val="008000"/>
                </a:solidFill>
              </a:rPr>
              <a:t>  describe properties of material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</a:rPr>
              <a:t>Must be determined empirically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Homogenous</a:t>
            </a:r>
            <a:r>
              <a:rPr lang="en-US" sz="2100" dirty="0" smtClean="0"/>
              <a:t>: susceptibility is a constant </a:t>
            </a:r>
          </a:p>
          <a:p>
            <a:pPr lvl="2"/>
            <a:r>
              <a:rPr lang="en-US" sz="1900" dirty="0" smtClean="0">
                <a:solidFill>
                  <a:srgbClr val="0000FF"/>
                </a:solidFill>
              </a:rPr>
              <a:t>Bound charge effects included in </a:t>
            </a:r>
          </a:p>
          <a:p>
            <a:r>
              <a:rPr lang="en-US" sz="2300" b="1" dirty="0" smtClean="0">
                <a:solidFill>
                  <a:srgbClr val="000000"/>
                </a:solidFill>
              </a:rPr>
              <a:t>D</a:t>
            </a:r>
            <a:r>
              <a:rPr lang="en-US" sz="2300" dirty="0" smtClean="0">
                <a:solidFill>
                  <a:srgbClr val="000000"/>
                </a:solidFill>
              </a:rPr>
              <a:t> describes the situation at equilibrium and allows to solve easily for </a:t>
            </a:r>
            <a:r>
              <a:rPr lang="en-US" sz="2300" b="1" dirty="0" smtClean="0">
                <a:solidFill>
                  <a:srgbClr val="000000"/>
                </a:solidFill>
              </a:rPr>
              <a:t>E</a:t>
            </a:r>
            <a:r>
              <a:rPr lang="en-US" sz="2300" dirty="0" smtClean="0">
                <a:solidFill>
                  <a:srgbClr val="000000"/>
                </a:solidFill>
              </a:rPr>
              <a:t> and </a:t>
            </a:r>
            <a:r>
              <a:rPr lang="en-US" sz="2300" b="1" dirty="0" smtClean="0">
                <a:solidFill>
                  <a:srgbClr val="000000"/>
                </a:solidFill>
              </a:rPr>
              <a:t>P</a:t>
            </a:r>
            <a:r>
              <a:rPr lang="en-US" sz="2300" dirty="0" smtClean="0">
                <a:solidFill>
                  <a:srgbClr val="000000"/>
                </a:solidFill>
              </a:rPr>
              <a:t> in L.I.H. dielectrics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Insulators act like imperfect conductors: the polarization of the material shields the charges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11085"/>
              </p:ext>
            </p:extLst>
          </p:nvPr>
        </p:nvGraphicFramePr>
        <p:xfrm>
          <a:off x="6496209" y="884397"/>
          <a:ext cx="1222749" cy="47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Equation" r:id="rId3" imgW="622300" imgH="241300" progId="Equation.3">
                  <p:embed/>
                </p:oleObj>
              </mc:Choice>
              <mc:Fallback>
                <p:oleObj name="Equation" r:id="rId3" imgW="622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6209" y="884397"/>
                        <a:ext cx="1222749" cy="47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140548"/>
              </p:ext>
            </p:extLst>
          </p:nvPr>
        </p:nvGraphicFramePr>
        <p:xfrm>
          <a:off x="2192283" y="2516900"/>
          <a:ext cx="5181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Equation" r:id="rId5" imgW="2921000" imgH="266700" progId="Equation.3">
                  <p:embed/>
                </p:oleObj>
              </mc:Choice>
              <mc:Fallback>
                <p:oleObj name="Equation" r:id="rId5" imgW="2921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2283" y="2516900"/>
                        <a:ext cx="51816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39279"/>
              </p:ext>
            </p:extLst>
          </p:nvPr>
        </p:nvGraphicFramePr>
        <p:xfrm>
          <a:off x="5721137" y="3736911"/>
          <a:ext cx="3030056" cy="77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Equation" r:id="rId7" imgW="1536700" imgH="393700" progId="Equation.3">
                  <p:embed/>
                </p:oleObj>
              </mc:Choice>
              <mc:Fallback>
                <p:oleObj name="Equation" r:id="rId7" imgW="1536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137" y="3736911"/>
                        <a:ext cx="3030056" cy="776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86909"/>
              </p:ext>
            </p:extLst>
          </p:nvPr>
        </p:nvGraphicFramePr>
        <p:xfrm>
          <a:off x="4739259" y="4338829"/>
          <a:ext cx="990601" cy="46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9" imgW="457200" imgH="215900" progId="Equation.3">
                  <p:embed/>
                </p:oleObj>
              </mc:Choice>
              <mc:Fallback>
                <p:oleObj name="Equation" r:id="rId9" imgW="457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9259" y="4338829"/>
                        <a:ext cx="990601" cy="467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69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36675"/>
            <a:ext cx="7691719" cy="888252"/>
          </a:xfrm>
        </p:spPr>
        <p:txBody>
          <a:bodyPr/>
          <a:lstStyle/>
          <a:p>
            <a:r>
              <a:rPr lang="en-US" sz="4800" dirty="0" smtClean="0"/>
              <a:t>Introduction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9303"/>
            <a:ext cx="9144000" cy="5824008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We continue our d</a:t>
            </a:r>
            <a:r>
              <a:rPr lang="en-US" sz="2300" dirty="0" smtClean="0">
                <a:solidFill>
                  <a:schemeClr val="tx1"/>
                </a:solidFill>
              </a:rPr>
              <a:t>escription of </a:t>
            </a:r>
            <a:r>
              <a:rPr lang="en-US" sz="2300" dirty="0" smtClean="0">
                <a:solidFill>
                  <a:schemeClr val="tx1"/>
                </a:solidFill>
              </a:rPr>
              <a:t>electrostatic phenomena </a:t>
            </a:r>
            <a:r>
              <a:rPr lang="en-US" sz="2300" dirty="0" smtClean="0">
                <a:solidFill>
                  <a:schemeClr val="tx1"/>
                </a:solidFill>
              </a:rPr>
              <a:t>in realistic setups (experiments, devices, etc.)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Already saw how conductors affect and are affected by </a:t>
            </a:r>
            <a:r>
              <a:rPr lang="en-US" sz="2100" dirty="0" smtClean="0">
                <a:solidFill>
                  <a:schemeClr val="tx1"/>
                </a:solidFill>
              </a:rPr>
              <a:t>external E-fields</a:t>
            </a: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300" dirty="0" smtClean="0">
                <a:solidFill>
                  <a:srgbClr val="FF0000"/>
                </a:solidFill>
                <a:sym typeface="Wingdings"/>
              </a:rPr>
              <a:t>Now study insulators (dielectrics)</a:t>
            </a:r>
          </a:p>
          <a:p>
            <a:pPr>
              <a:spcBef>
                <a:spcPts val="3600"/>
              </a:spcBef>
            </a:pPr>
            <a:r>
              <a:rPr lang="en-US" sz="2300" dirty="0" smtClean="0">
                <a:solidFill>
                  <a:schemeClr val="tx1"/>
                </a:solidFill>
                <a:sym typeface="Wingdings"/>
              </a:rPr>
              <a:t>In dielectrics, electrons stay bounded to an atom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sym typeface="Wingdings"/>
              </a:rPr>
              <a:t>The r</a:t>
            </a:r>
            <a:r>
              <a:rPr lang="en-US" sz="2100" dirty="0" smtClean="0">
                <a:solidFill>
                  <a:schemeClr val="tx1"/>
                </a:solidFill>
                <a:sym typeface="Wingdings"/>
              </a:rPr>
              <a:t>esponse of dielectrics to an external </a:t>
            </a:r>
            <a:r>
              <a:rPr lang="en-US" sz="2100" b="1" dirty="0" smtClean="0">
                <a:solidFill>
                  <a:schemeClr val="tx1"/>
                </a:solidFill>
                <a:sym typeface="Wingdings"/>
              </a:rPr>
              <a:t>E</a:t>
            </a:r>
            <a:r>
              <a:rPr lang="en-US" sz="2100" dirty="0">
                <a:solidFill>
                  <a:schemeClr val="tx1"/>
                </a:solidFill>
                <a:sym typeface="Wingdings"/>
              </a:rPr>
              <a:t>-</a:t>
            </a:r>
            <a:r>
              <a:rPr lang="en-US" sz="2100" dirty="0" smtClean="0">
                <a:solidFill>
                  <a:schemeClr val="tx1"/>
                </a:solidFill>
                <a:sym typeface="Wingdings"/>
              </a:rPr>
              <a:t>field is very </a:t>
            </a:r>
            <a:r>
              <a:rPr lang="en-US" sz="2100" dirty="0" smtClean="0">
                <a:solidFill>
                  <a:schemeClr val="tx1"/>
                </a:solidFill>
                <a:sym typeface="Wingdings"/>
              </a:rPr>
              <a:t>different than </a:t>
            </a:r>
            <a:r>
              <a:rPr lang="en-US" sz="2100" dirty="0" smtClean="0">
                <a:solidFill>
                  <a:schemeClr val="tx1"/>
                </a:solidFill>
                <a:sym typeface="Wingdings"/>
              </a:rPr>
              <a:t>the response of conductors to the same external </a:t>
            </a:r>
            <a:r>
              <a:rPr lang="en-US" sz="2100" b="1" dirty="0" smtClean="0">
                <a:solidFill>
                  <a:schemeClr val="tx1"/>
                </a:solidFill>
                <a:sym typeface="Wingdings"/>
              </a:rPr>
              <a:t>E</a:t>
            </a:r>
            <a:r>
              <a:rPr lang="en-US" sz="2100" dirty="0" smtClean="0">
                <a:solidFill>
                  <a:schemeClr val="tx1"/>
                </a:solidFill>
                <a:sym typeface="Wingdings"/>
              </a:rPr>
              <a:t>-field </a:t>
            </a:r>
            <a:endParaRPr lang="en-US" sz="2100" dirty="0" smtClean="0">
              <a:solidFill>
                <a:schemeClr val="tx1"/>
              </a:solidFill>
            </a:endParaRPr>
          </a:p>
          <a:p>
            <a:pPr>
              <a:spcBef>
                <a:spcPts val="3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Introduce 3 concepts to describe electrostatics in </a:t>
            </a:r>
            <a:r>
              <a:rPr lang="en-US" sz="2300" dirty="0" smtClean="0">
                <a:solidFill>
                  <a:schemeClr val="tx1"/>
                </a:solidFill>
              </a:rPr>
              <a:t>dielectrics: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/>
            <a:r>
              <a:rPr lang="en-US" sz="2100" b="1" dirty="0" smtClean="0">
                <a:solidFill>
                  <a:srgbClr val="0000FF"/>
                </a:solidFill>
              </a:rPr>
              <a:t>Polarization</a:t>
            </a:r>
            <a:r>
              <a:rPr lang="en-US" sz="2100" dirty="0" smtClean="0">
                <a:solidFill>
                  <a:schemeClr val="tx1"/>
                </a:solidFill>
              </a:rPr>
              <a:t>: </a:t>
            </a:r>
            <a:r>
              <a:rPr lang="en-US" sz="2100" dirty="0" smtClean="0">
                <a:solidFill>
                  <a:srgbClr val="008000"/>
                </a:solidFill>
              </a:rPr>
              <a:t>effects of </a:t>
            </a:r>
            <a:r>
              <a:rPr lang="en-US" sz="2100" b="1" dirty="0" smtClean="0">
                <a:solidFill>
                  <a:srgbClr val="008000"/>
                </a:solidFill>
              </a:rPr>
              <a:t>E</a:t>
            </a:r>
            <a:r>
              <a:rPr lang="en-US" sz="2100" dirty="0" smtClean="0">
                <a:solidFill>
                  <a:srgbClr val="008000"/>
                </a:solidFill>
              </a:rPr>
              <a:t>-field </a:t>
            </a:r>
            <a:r>
              <a:rPr lang="en-US" sz="2100" dirty="0" smtClean="0">
                <a:solidFill>
                  <a:srgbClr val="008000"/>
                </a:solidFill>
              </a:rPr>
              <a:t>on the material</a:t>
            </a:r>
          </a:p>
          <a:p>
            <a:pPr lvl="1"/>
            <a:r>
              <a:rPr lang="en-US" sz="2100" b="1" dirty="0" smtClean="0">
                <a:solidFill>
                  <a:srgbClr val="0000FF"/>
                </a:solidFill>
              </a:rPr>
              <a:t>Bound </a:t>
            </a:r>
            <a:r>
              <a:rPr lang="en-US" sz="2100" b="1" dirty="0" smtClean="0">
                <a:solidFill>
                  <a:srgbClr val="0000FF"/>
                </a:solidFill>
              </a:rPr>
              <a:t>charges</a:t>
            </a:r>
            <a:r>
              <a:rPr lang="en-US" sz="2100" dirty="0" smtClean="0">
                <a:solidFill>
                  <a:schemeClr val="tx1"/>
                </a:solidFill>
              </a:rPr>
              <a:t>: </a:t>
            </a:r>
            <a:r>
              <a:rPr lang="en-US" sz="2100" dirty="0" smtClean="0">
                <a:solidFill>
                  <a:srgbClr val="008000"/>
                </a:solidFill>
              </a:rPr>
              <a:t>source of the </a:t>
            </a:r>
            <a:r>
              <a:rPr lang="en-US" sz="2100" b="1" dirty="0" smtClean="0">
                <a:solidFill>
                  <a:srgbClr val="008000"/>
                </a:solidFill>
              </a:rPr>
              <a:t>E</a:t>
            </a:r>
            <a:r>
              <a:rPr lang="en-US" sz="2100" dirty="0" smtClean="0">
                <a:solidFill>
                  <a:srgbClr val="008000"/>
                </a:solidFill>
              </a:rPr>
              <a:t>-field </a:t>
            </a:r>
            <a:r>
              <a:rPr lang="en-US" sz="2100" dirty="0" smtClean="0">
                <a:solidFill>
                  <a:srgbClr val="008000"/>
                </a:solidFill>
              </a:rPr>
              <a:t>created by polarized </a:t>
            </a:r>
            <a:r>
              <a:rPr lang="en-US" sz="2100" dirty="0" smtClean="0">
                <a:solidFill>
                  <a:srgbClr val="008000"/>
                </a:solidFill>
              </a:rPr>
              <a:t>insulators</a:t>
            </a:r>
            <a:endParaRPr lang="en-US" sz="2100" dirty="0" smtClean="0">
              <a:solidFill>
                <a:srgbClr val="008000"/>
              </a:solidFill>
            </a:endParaRPr>
          </a:p>
          <a:p>
            <a:pPr lvl="1"/>
            <a:r>
              <a:rPr lang="en-US" sz="2100" b="1" dirty="0" smtClean="0">
                <a:solidFill>
                  <a:srgbClr val="0000FF"/>
                </a:solidFill>
              </a:rPr>
              <a:t>Displacement field</a:t>
            </a:r>
            <a:r>
              <a:rPr lang="en-US" sz="2100" dirty="0" smtClean="0">
                <a:solidFill>
                  <a:schemeClr val="tx1"/>
                </a:solidFill>
              </a:rPr>
              <a:t>: </a:t>
            </a:r>
            <a:r>
              <a:rPr lang="en-US" sz="2100" dirty="0" smtClean="0">
                <a:solidFill>
                  <a:srgbClr val="008000"/>
                </a:solidFill>
              </a:rPr>
              <a:t>sum of the above two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107125"/>
            <a:ext cx="7691719" cy="938088"/>
          </a:xfrm>
        </p:spPr>
        <p:txBody>
          <a:bodyPr/>
          <a:lstStyle/>
          <a:p>
            <a:r>
              <a:rPr lang="en-US" sz="4800" dirty="0" smtClean="0"/>
              <a:t>Approach: pros and cons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3538"/>
            <a:ext cx="9144000" cy="5989311"/>
          </a:xfrm>
        </p:spPr>
        <p:txBody>
          <a:bodyPr>
            <a:normAutofit fontScale="92500"/>
          </a:bodyPr>
          <a:lstStyle/>
          <a:p>
            <a:r>
              <a:rPr lang="en-US" sz="2500" dirty="0" smtClean="0">
                <a:solidFill>
                  <a:srgbClr val="000000"/>
                </a:solidFill>
              </a:rPr>
              <a:t>Adopt a semi-classical </a:t>
            </a:r>
            <a:r>
              <a:rPr lang="en-US" sz="2500" dirty="0" smtClean="0">
                <a:solidFill>
                  <a:srgbClr val="000000"/>
                </a:solidFill>
              </a:rPr>
              <a:t>approach: </a:t>
            </a:r>
            <a:r>
              <a:rPr lang="en-US" sz="2500" dirty="0" smtClean="0">
                <a:solidFill>
                  <a:srgbClr val="000000"/>
                </a:solidFill>
              </a:rPr>
              <a:t>describe </a:t>
            </a:r>
            <a:r>
              <a:rPr lang="en-US" sz="2500" dirty="0" smtClean="0">
                <a:solidFill>
                  <a:srgbClr val="000000"/>
                </a:solidFill>
              </a:rPr>
              <a:t>the motion </a:t>
            </a:r>
            <a:r>
              <a:rPr lang="en-US" sz="2500" dirty="0" smtClean="0">
                <a:solidFill>
                  <a:srgbClr val="000000"/>
                </a:solidFill>
              </a:rPr>
              <a:t>of electrons and protons </a:t>
            </a:r>
            <a:r>
              <a:rPr lang="en-US" sz="2500" dirty="0" smtClean="0">
                <a:solidFill>
                  <a:srgbClr val="000000"/>
                </a:solidFill>
              </a:rPr>
              <a:t>in</a:t>
            </a:r>
            <a:r>
              <a:rPr lang="en-US" sz="2500" dirty="0" smtClean="0">
                <a:solidFill>
                  <a:srgbClr val="000000"/>
                </a:solidFill>
              </a:rPr>
              <a:t> insulators </a:t>
            </a:r>
            <a:r>
              <a:rPr lang="en-US" sz="2500" dirty="0" smtClean="0">
                <a:solidFill>
                  <a:srgbClr val="000000"/>
                </a:solidFill>
              </a:rPr>
              <a:t>to external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classical </a:t>
            </a:r>
            <a:r>
              <a:rPr lang="en-US" sz="2500" b="1" dirty="0" smtClean="0">
                <a:solidFill>
                  <a:srgbClr val="000000"/>
                </a:solidFill>
              </a:rPr>
              <a:t>E</a:t>
            </a:r>
            <a:r>
              <a:rPr lang="en-US" sz="2500" dirty="0">
                <a:solidFill>
                  <a:srgbClr val="000000"/>
                </a:solidFill>
              </a:rPr>
              <a:t>-</a:t>
            </a:r>
            <a:r>
              <a:rPr lang="en-US" sz="2500" dirty="0" smtClean="0">
                <a:solidFill>
                  <a:srgbClr val="000000"/>
                </a:solidFill>
              </a:rPr>
              <a:t>fields</a:t>
            </a:r>
            <a:endParaRPr lang="en-US" sz="2500" dirty="0" smtClean="0">
              <a:solidFill>
                <a:srgbClr val="000000"/>
              </a:solidFill>
            </a:endParaRPr>
          </a:p>
          <a:p>
            <a:pPr lvl="1"/>
            <a:r>
              <a:rPr lang="en-US" sz="2300" dirty="0" smtClean="0">
                <a:solidFill>
                  <a:srgbClr val="660066"/>
                </a:solidFill>
              </a:rPr>
              <a:t>Only averages over many atoms to offset quantum fluctuations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>
                <a:solidFill>
                  <a:srgbClr val="660066"/>
                </a:solidFill>
              </a:rPr>
              <a:t>Attribute the average value to each point in the averaged volume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u="sng" dirty="0" smtClean="0">
                <a:solidFill>
                  <a:srgbClr val="FF0000"/>
                </a:solidFill>
              </a:rPr>
              <a:t>Pros</a:t>
            </a:r>
            <a:r>
              <a:rPr lang="en-US" u="sng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1200"/>
              </a:spcBef>
              <a:buFont typeface="Wingdings" charset="0"/>
              <a:buChar char="è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Allow to build a good model/understanding of macroscopic behavior of electrostatics field in dielectrics</a:t>
            </a:r>
          </a:p>
          <a:p>
            <a:pPr>
              <a:spcBef>
                <a:spcPts val="1200"/>
              </a:spcBef>
              <a:buFont typeface="Wingdings" charset="0"/>
              <a:buChar char="è"/>
            </a:pPr>
            <a:r>
              <a:rPr lang="en-US" dirty="0" smtClean="0">
                <a:solidFill>
                  <a:srgbClr val="0000FF"/>
                </a:solidFill>
              </a:rPr>
              <a:t>Many </a:t>
            </a:r>
            <a:r>
              <a:rPr lang="en-US" dirty="0">
                <a:solidFill>
                  <a:srgbClr val="0000FF"/>
                </a:solidFill>
              </a:rPr>
              <a:t>macroscopic electrostatic </a:t>
            </a:r>
            <a:r>
              <a:rPr lang="en-US" dirty="0" smtClean="0">
                <a:solidFill>
                  <a:srgbClr val="0000FF"/>
                </a:solidFill>
              </a:rPr>
              <a:t>systems will be described in the exact same way as the electrons in E-field of our </a:t>
            </a:r>
            <a:r>
              <a:rPr lang="en-US" dirty="0" smtClean="0">
                <a:solidFill>
                  <a:srgbClr val="0000FF"/>
                </a:solidFill>
              </a:rPr>
              <a:t>semi-classical approach.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u="sng" dirty="0" smtClean="0">
                <a:solidFill>
                  <a:srgbClr val="FF0000"/>
                </a:solidFill>
              </a:rPr>
              <a:t>Cons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1200"/>
              </a:spcBef>
              <a:buFont typeface="Wingdings" charset="0"/>
              <a:buChar char="è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Effective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theory: approximation only valid at large scale</a:t>
            </a:r>
          </a:p>
          <a:p>
            <a:pPr>
              <a:spcBef>
                <a:spcPts val="1200"/>
              </a:spcBef>
              <a:buFont typeface="Wingdings" charset="0"/>
              <a:buChar char="è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Depend on a set of free parameters to be fixed by experiments and not by first principles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9613"/>
            <a:ext cx="7691719" cy="676077"/>
          </a:xfrm>
        </p:spPr>
        <p:txBody>
          <a:bodyPr/>
          <a:lstStyle/>
          <a:p>
            <a:r>
              <a:rPr lang="en-US" sz="4800" dirty="0" smtClean="0"/>
              <a:t>Polarization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6" y="716762"/>
            <a:ext cx="9045744" cy="6116088"/>
          </a:xfrm>
        </p:spPr>
        <p:txBody>
          <a:bodyPr/>
          <a:lstStyle/>
          <a:p>
            <a:r>
              <a:rPr lang="en-US" sz="2300" dirty="0" smtClean="0">
                <a:solidFill>
                  <a:srgbClr val="000000"/>
                </a:solidFill>
              </a:rPr>
              <a:t>Localization of charges around atoms DOESN’T MEAN external field have NO effect on </a:t>
            </a:r>
            <a:r>
              <a:rPr lang="en-US" sz="2300" dirty="0" smtClean="0">
                <a:solidFill>
                  <a:srgbClr val="000000"/>
                </a:solidFill>
              </a:rPr>
              <a:t>material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Many natural molecules can be considered as dipoles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8000"/>
                </a:solidFill>
              </a:rPr>
              <a:t>Dipoles can be induced in many other atoms or molecules</a:t>
            </a:r>
            <a:endParaRPr lang="en-US" sz="2100" dirty="0" smtClean="0">
              <a:solidFill>
                <a:srgbClr val="008000"/>
              </a:solidFill>
            </a:endParaRPr>
          </a:p>
          <a:p>
            <a:r>
              <a:rPr lang="en-US" sz="2300" dirty="0" smtClean="0">
                <a:solidFill>
                  <a:srgbClr val="000000"/>
                </a:solidFill>
              </a:rPr>
              <a:t>Electric field acting on these dipoles can produce </a:t>
            </a:r>
            <a:r>
              <a:rPr lang="en-US" sz="2300" u="sng" dirty="0" smtClean="0">
                <a:solidFill>
                  <a:srgbClr val="000000"/>
                </a:solidFill>
              </a:rPr>
              <a:t>c</a:t>
            </a:r>
            <a:r>
              <a:rPr lang="en-US" sz="2300" u="sng" dirty="0" smtClean="0">
                <a:solidFill>
                  <a:srgbClr val="000000"/>
                </a:solidFill>
              </a:rPr>
              <a:t>umulative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effects of </a:t>
            </a:r>
            <a:r>
              <a:rPr lang="en-US" sz="2300" u="sng" dirty="0" smtClean="0">
                <a:solidFill>
                  <a:srgbClr val="000000"/>
                </a:solidFill>
              </a:rPr>
              <a:t>charge </a:t>
            </a:r>
            <a:r>
              <a:rPr lang="en-US" sz="2300" u="sng" dirty="0" smtClean="0">
                <a:solidFill>
                  <a:srgbClr val="000000"/>
                </a:solidFill>
              </a:rPr>
              <a:t>rearrangements </a:t>
            </a:r>
            <a:r>
              <a:rPr lang="en-US" sz="2300" dirty="0" smtClean="0">
                <a:solidFill>
                  <a:srgbClr val="000000"/>
                </a:solidFill>
              </a:rPr>
              <a:t>around each atoms </a:t>
            </a:r>
            <a:r>
              <a:rPr lang="en-US" sz="2300" dirty="0" smtClean="0">
                <a:solidFill>
                  <a:srgbClr val="000000"/>
                </a:solidFill>
              </a:rPr>
              <a:t>leading to </a:t>
            </a:r>
            <a:r>
              <a:rPr lang="en-US" sz="2300" dirty="0" smtClean="0">
                <a:solidFill>
                  <a:srgbClr val="000000"/>
                </a:solidFill>
              </a:rPr>
              <a:t>a </a:t>
            </a:r>
            <a:r>
              <a:rPr lang="en-US" sz="2300" u="sng" dirty="0" smtClean="0">
                <a:solidFill>
                  <a:srgbClr val="000000"/>
                </a:solidFill>
              </a:rPr>
              <a:t>macroscopic</a:t>
            </a:r>
            <a:r>
              <a:rPr lang="en-US" sz="2300" dirty="0" smtClean="0">
                <a:solidFill>
                  <a:srgbClr val="000000"/>
                </a:solidFill>
              </a:rPr>
              <a:t> phenomenon </a:t>
            </a:r>
            <a:r>
              <a:rPr lang="en-US" sz="2300" dirty="0" smtClean="0">
                <a:solidFill>
                  <a:srgbClr val="000000"/>
                </a:solidFill>
              </a:rPr>
              <a:t>at </a:t>
            </a:r>
            <a:r>
              <a:rPr lang="en-US" sz="2300" dirty="0" smtClean="0">
                <a:solidFill>
                  <a:srgbClr val="000000"/>
                </a:solidFill>
              </a:rPr>
              <a:t>equilibrium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300" dirty="0" smtClean="0"/>
              <a:t>		 </a:t>
            </a:r>
            <a:r>
              <a:rPr lang="en-US" sz="2300" dirty="0" smtClean="0"/>
              <a:t>         </a:t>
            </a:r>
            <a:r>
              <a:rPr lang="en-US" sz="2300" b="1" dirty="0" smtClean="0">
                <a:solidFill>
                  <a:srgbClr val="FF0000"/>
                </a:solidFill>
              </a:rPr>
              <a:t>POLARIZATION</a:t>
            </a:r>
            <a:endParaRPr lang="en-US" sz="2300" b="1" dirty="0" smtClean="0">
              <a:solidFill>
                <a:srgbClr val="FF0000"/>
              </a:solidFill>
            </a:endParaRPr>
          </a:p>
          <a:p>
            <a:r>
              <a:rPr lang="en-US" sz="2300" dirty="0" smtClean="0">
                <a:solidFill>
                  <a:srgbClr val="000000"/>
                </a:solidFill>
              </a:rPr>
              <a:t>Two principal mechanisms by which a dielectric material can be polarized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Stretching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Rotating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Polarization can differ at each point in a dielectric: </a:t>
            </a:r>
            <a:r>
              <a:rPr lang="en-US" sz="2300" dirty="0" smtClean="0">
                <a:solidFill>
                  <a:srgbClr val="0000FF"/>
                </a:solidFill>
              </a:rPr>
              <a:t>it is a vector field</a:t>
            </a:r>
            <a:endParaRPr lang="en-US" sz="2300" dirty="0" smtClean="0">
              <a:solidFill>
                <a:srgbClr val="0000FF"/>
              </a:solidFill>
            </a:endParaRPr>
          </a:p>
          <a:p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05140" y="6186359"/>
            <a:ext cx="1708567" cy="470441"/>
          </a:xfrm>
        </p:spPr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7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8112"/>
            <a:ext cx="7691719" cy="650221"/>
          </a:xfrm>
        </p:spPr>
        <p:txBody>
          <a:bodyPr/>
          <a:lstStyle/>
          <a:p>
            <a:r>
              <a:rPr lang="en-US" sz="4800" dirty="0" smtClean="0"/>
              <a:t>Stretching (I)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771215"/>
            <a:ext cx="8703734" cy="5808134"/>
          </a:xfrm>
        </p:spPr>
        <p:txBody>
          <a:bodyPr/>
          <a:lstStyle/>
          <a:p>
            <a:r>
              <a:rPr lang="en-US" sz="2300" dirty="0" smtClean="0">
                <a:solidFill>
                  <a:srgbClr val="000000"/>
                </a:solidFill>
              </a:rPr>
              <a:t>Atoms: positively charged nucleus surrounded by negatively charged cloud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Analogous to spherical conductors with + at the middle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Electrons cloud </a:t>
            </a:r>
            <a:r>
              <a:rPr lang="en-US" sz="2100" dirty="0" smtClean="0">
                <a:solidFill>
                  <a:srgbClr val="008000"/>
                </a:solidFill>
                <a:sym typeface="Wingdings"/>
              </a:rPr>
              <a:t> free charge carrier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  <a:sym typeface="Wingdings"/>
              </a:rPr>
              <a:t>Probability density |</a:t>
            </a:r>
            <a:r>
              <a:rPr lang="en-US" sz="2100" dirty="0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y</a:t>
            </a:r>
            <a:r>
              <a:rPr lang="en-US" sz="2100" dirty="0" smtClean="0">
                <a:solidFill>
                  <a:srgbClr val="008000"/>
                </a:solidFill>
                <a:sym typeface="Wingdings"/>
              </a:rPr>
              <a:t>|</a:t>
            </a:r>
            <a:r>
              <a:rPr lang="en-US" sz="2100" baseline="30000" dirty="0" smtClean="0">
                <a:solidFill>
                  <a:srgbClr val="008000"/>
                </a:solidFill>
                <a:sym typeface="Wingdings"/>
              </a:rPr>
              <a:t>2</a:t>
            </a:r>
            <a:r>
              <a:rPr lang="en-US" sz="2100" dirty="0" smtClean="0">
                <a:solidFill>
                  <a:srgbClr val="008000"/>
                </a:solidFill>
                <a:sym typeface="Wingdings"/>
              </a:rPr>
              <a:t>  charge distribution</a:t>
            </a:r>
          </a:p>
          <a:p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At equilibrium, the external </a:t>
            </a: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E-field </a:t>
            </a: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induces a dipole in </a:t>
            </a: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the atom proportional to the E-field </a:t>
            </a: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producing it.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32" y="4952180"/>
            <a:ext cx="4313767" cy="182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3705" b="43266"/>
          <a:stretch/>
        </p:blipFill>
        <p:spPr>
          <a:xfrm>
            <a:off x="270933" y="5131219"/>
            <a:ext cx="3945467" cy="136782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81747"/>
              </p:ext>
            </p:extLst>
          </p:nvPr>
        </p:nvGraphicFramePr>
        <p:xfrm>
          <a:off x="3555880" y="4278953"/>
          <a:ext cx="1321039" cy="57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5880" y="4278953"/>
                        <a:ext cx="1321039" cy="5799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6885644" y="5113867"/>
            <a:ext cx="829732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82737"/>
              </p:ext>
            </p:extLst>
          </p:nvPr>
        </p:nvGraphicFramePr>
        <p:xfrm>
          <a:off x="7039910" y="4487335"/>
          <a:ext cx="4191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7" imgW="165100" imgH="215900" progId="Equation.3">
                  <p:embed/>
                </p:oleObj>
              </mc:Choice>
              <mc:Fallback>
                <p:oleObj name="Equation" r:id="rId7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9910" y="4487335"/>
                        <a:ext cx="419100" cy="547688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7715376" y="6146801"/>
            <a:ext cx="4083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570113"/>
              </p:ext>
            </p:extLst>
          </p:nvPr>
        </p:nvGraphicFramePr>
        <p:xfrm>
          <a:off x="7805738" y="6135688"/>
          <a:ext cx="3857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9" imgW="152400" imgH="215900" progId="Equation.3">
                  <p:embed/>
                </p:oleObj>
              </mc:Choice>
              <mc:Fallback>
                <p:oleObj name="Equation" r:id="rId9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5738" y="6135688"/>
                        <a:ext cx="385762" cy="547687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35644" y="5002980"/>
            <a:ext cx="829732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25914"/>
              </p:ext>
            </p:extLst>
          </p:nvPr>
        </p:nvGraphicFramePr>
        <p:xfrm>
          <a:off x="717551" y="4348958"/>
          <a:ext cx="4191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11" imgW="165100" imgH="215900" progId="Equation.3">
                  <p:embed/>
                </p:oleObj>
              </mc:Choice>
              <mc:Fallback>
                <p:oleObj name="Equation" r:id="rId11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551" y="4348958"/>
                        <a:ext cx="419100" cy="547688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15174"/>
              </p:ext>
            </p:extLst>
          </p:nvPr>
        </p:nvGraphicFramePr>
        <p:xfrm>
          <a:off x="2082271" y="6005514"/>
          <a:ext cx="3857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82271" y="6005514"/>
                        <a:ext cx="385762" cy="547687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2059641" y="5926668"/>
            <a:ext cx="4083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1000" y="6496464"/>
            <a:ext cx="241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Analogy in conductors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8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1891"/>
            <a:ext cx="7691719" cy="693506"/>
          </a:xfrm>
        </p:spPr>
        <p:txBody>
          <a:bodyPr/>
          <a:lstStyle/>
          <a:p>
            <a:r>
              <a:rPr lang="en-US" sz="4800" dirty="0" smtClean="0"/>
              <a:t>Stretching (II)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6" y="779640"/>
            <a:ext cx="9088023" cy="5773559"/>
          </a:xfrm>
        </p:spPr>
        <p:txBody>
          <a:bodyPr/>
          <a:lstStyle/>
          <a:p>
            <a:r>
              <a:rPr lang="en-US" sz="2300" dirty="0" smtClean="0">
                <a:solidFill>
                  <a:srgbClr val="000000"/>
                </a:solidFill>
              </a:rPr>
              <a:t>Polarization, reaction of the material to an external E-field, </a:t>
            </a:r>
            <a:r>
              <a:rPr lang="en-US" sz="2300" dirty="0" smtClean="0">
                <a:solidFill>
                  <a:srgbClr val="000000"/>
                </a:solidFill>
              </a:rPr>
              <a:t>depends </a:t>
            </a:r>
            <a:r>
              <a:rPr lang="en-US" sz="2300" dirty="0">
                <a:solidFill>
                  <a:srgbClr val="000000"/>
                </a:solidFill>
              </a:rPr>
              <a:t>on the structure of the </a:t>
            </a:r>
            <a:r>
              <a:rPr lang="en-US" sz="2300" dirty="0" smtClean="0">
                <a:solidFill>
                  <a:srgbClr val="000000"/>
                </a:solidFill>
              </a:rPr>
              <a:t>atoms forming the material</a:t>
            </a:r>
            <a:endParaRPr lang="en-US" sz="2300" dirty="0" smtClean="0">
              <a:solidFill>
                <a:srgbClr val="000000"/>
              </a:solidFill>
            </a:endParaRPr>
          </a:p>
          <a:p>
            <a:pPr lvl="1"/>
            <a:r>
              <a:rPr lang="en-US" sz="2100" dirty="0" smtClean="0">
                <a:solidFill>
                  <a:srgbClr val="660066"/>
                </a:solidFill>
              </a:rPr>
              <a:t>Previous picture is a simplistic model</a:t>
            </a:r>
          </a:p>
          <a:p>
            <a:pPr lvl="1"/>
            <a:r>
              <a:rPr lang="en-US" sz="2100" dirty="0" smtClean="0">
                <a:solidFill>
                  <a:srgbClr val="660066"/>
                </a:solidFill>
              </a:rPr>
              <a:t>Works nevertheless well if a few properties are used to determine the number of charge carrier to be considered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</a:rPr>
              <a:t>Higher atomic number </a:t>
            </a:r>
            <a:r>
              <a:rPr lang="en-US" sz="19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900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1900" dirty="0" smtClean="0">
                <a:solidFill>
                  <a:srgbClr val="008000"/>
                </a:solidFill>
                <a:sym typeface="Wingdings"/>
              </a:rPr>
              <a:t>higher </a:t>
            </a:r>
            <a:r>
              <a:rPr lang="en-US" sz="1900" dirty="0" err="1" smtClean="0">
                <a:solidFill>
                  <a:srgbClr val="008000"/>
                </a:solidFill>
                <a:sym typeface="Wingdings"/>
              </a:rPr>
              <a:t>polarizability</a:t>
            </a:r>
            <a:endParaRPr lang="en-US" sz="1900" dirty="0" smtClean="0">
              <a:solidFill>
                <a:srgbClr val="008000"/>
              </a:solidFill>
              <a:sym typeface="Wingdings"/>
            </a:endParaRPr>
          </a:p>
          <a:p>
            <a:pPr lvl="2"/>
            <a:r>
              <a:rPr lang="en-US" sz="1900" dirty="0" smtClean="0">
                <a:solidFill>
                  <a:srgbClr val="008000"/>
                </a:solidFill>
                <a:sym typeface="Wingdings"/>
              </a:rPr>
              <a:t>Lower electronegativity </a:t>
            </a:r>
            <a:r>
              <a:rPr lang="en-US" sz="1900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900" dirty="0">
                <a:solidFill>
                  <a:srgbClr val="008000"/>
                </a:solidFill>
                <a:sym typeface="Wingdings"/>
              </a:rPr>
              <a:t> higher </a:t>
            </a:r>
            <a:r>
              <a:rPr lang="en-US" sz="1900" dirty="0" err="1">
                <a:solidFill>
                  <a:srgbClr val="008000"/>
                </a:solidFill>
                <a:sym typeface="Wingdings"/>
              </a:rPr>
              <a:t>polarizability</a:t>
            </a:r>
            <a:endParaRPr lang="en-US" sz="1900" dirty="0">
              <a:solidFill>
                <a:srgbClr val="008000"/>
              </a:solidFill>
              <a:sym typeface="Wingdings"/>
            </a:endParaRPr>
          </a:p>
          <a:p>
            <a:r>
              <a:rPr lang="en-US" sz="2300" dirty="0" err="1" smtClean="0">
                <a:solidFill>
                  <a:srgbClr val="000000"/>
                </a:solidFill>
              </a:rPr>
              <a:t>Polarizability</a:t>
            </a:r>
            <a:r>
              <a:rPr lang="en-US" sz="2300" dirty="0" smtClean="0">
                <a:solidFill>
                  <a:srgbClr val="000000"/>
                </a:solidFill>
              </a:rPr>
              <a:t> is axis-dependent                     is a matrix equation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8123" y="6356350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137" t="26539" r="14581" b="21403"/>
          <a:stretch/>
        </p:blipFill>
        <p:spPr>
          <a:xfrm>
            <a:off x="2810932" y="4629150"/>
            <a:ext cx="3318933" cy="17272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39165"/>
              </p:ext>
            </p:extLst>
          </p:nvPr>
        </p:nvGraphicFramePr>
        <p:xfrm>
          <a:off x="2709328" y="6354202"/>
          <a:ext cx="338667" cy="44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Equation" r:id="rId4" imgW="165100" imgH="215900" progId="Equation.3">
                  <p:embed/>
                </p:oleObj>
              </mc:Choice>
              <mc:Fallback>
                <p:oleObj name="Equation" r:id="rId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9328" y="6354202"/>
                        <a:ext cx="338667" cy="442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7995" y="6427113"/>
            <a:ext cx="1092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induces</a:t>
            </a:r>
            <a:endParaRPr lang="en-US" sz="2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53132"/>
              </p:ext>
            </p:extLst>
          </p:nvPr>
        </p:nvGraphicFramePr>
        <p:xfrm>
          <a:off x="4106329" y="6375400"/>
          <a:ext cx="4429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name="Equation" r:id="rId6" imgW="215900" imgH="228600" progId="Equation.3">
                  <p:embed/>
                </p:oleObj>
              </mc:Choice>
              <mc:Fallback>
                <p:oleObj name="Equation" r:id="rId6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6329" y="6375400"/>
                        <a:ext cx="4429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36739"/>
              </p:ext>
            </p:extLst>
          </p:nvPr>
        </p:nvGraphicFramePr>
        <p:xfrm>
          <a:off x="5583681" y="6283439"/>
          <a:ext cx="338667" cy="44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Equation" r:id="rId8" imgW="165100" imgH="215900" progId="Equation.3">
                  <p:embed/>
                </p:oleObj>
              </mc:Choice>
              <mc:Fallback>
                <p:oleObj name="Equation" r:id="rId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3681" y="6283439"/>
                        <a:ext cx="338667" cy="442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22348" y="6356350"/>
            <a:ext cx="1092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induces</a:t>
            </a:r>
            <a:endParaRPr lang="en-US" sz="2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68"/>
              </p:ext>
            </p:extLst>
          </p:nvPr>
        </p:nvGraphicFramePr>
        <p:xfrm>
          <a:off x="6955872" y="6265863"/>
          <a:ext cx="21177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name="Equation" r:id="rId9" imgW="1028700" imgH="266700" progId="Equation.3">
                  <p:embed/>
                </p:oleObj>
              </mc:Choice>
              <mc:Fallback>
                <p:oleObj name="Equation" r:id="rId9" imgW="1028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55872" y="6265863"/>
                        <a:ext cx="2117725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42545"/>
              </p:ext>
            </p:extLst>
          </p:nvPr>
        </p:nvGraphicFramePr>
        <p:xfrm>
          <a:off x="4549242" y="3897313"/>
          <a:ext cx="14620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name="Equation" r:id="rId11" imgW="711200" imgH="228600" progId="Equation.3">
                  <p:embed/>
                </p:oleObj>
              </mc:Choice>
              <mc:Fallback>
                <p:oleObj name="Equation" r:id="rId11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49242" y="3897313"/>
                        <a:ext cx="1462088" cy="469900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80540"/>
              </p:ext>
            </p:extLst>
          </p:nvPr>
        </p:nvGraphicFramePr>
        <p:xfrm>
          <a:off x="6617205" y="4897936"/>
          <a:ext cx="338667" cy="44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205" y="4897936"/>
                        <a:ext cx="338667" cy="442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55872" y="4970847"/>
            <a:ext cx="1092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induces</a:t>
            </a:r>
            <a:endParaRPr lang="en-US" sz="22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08262"/>
              </p:ext>
            </p:extLst>
          </p:nvPr>
        </p:nvGraphicFramePr>
        <p:xfrm>
          <a:off x="8040148" y="4919663"/>
          <a:ext cx="3905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14" imgW="190500" imgH="228600" progId="Equation.3">
                  <p:embed/>
                </p:oleObj>
              </mc:Choice>
              <mc:Fallback>
                <p:oleObj name="Equation" r:id="rId14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40148" y="4919663"/>
                        <a:ext cx="3905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5922348" y="5537200"/>
            <a:ext cx="962631" cy="16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49799" y="6071660"/>
            <a:ext cx="433882" cy="6498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55197" y="5808661"/>
            <a:ext cx="1" cy="669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5161" y="4353056"/>
            <a:ext cx="2621230" cy="256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This is not </a:t>
            </a:r>
            <a:r>
              <a:rPr lang="en-US" sz="2200" b="1" dirty="0" smtClean="0">
                <a:solidFill>
                  <a:srgbClr val="FF0000"/>
                </a:solidFill>
              </a:rPr>
              <a:t>specific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 to atoms and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 smtClean="0">
                <a:solidFill>
                  <a:srgbClr val="FF0000"/>
                </a:solidFill>
              </a:rPr>
              <a:t>olecules. </a:t>
            </a:r>
            <a:r>
              <a:rPr lang="en-US" sz="2200" b="1" dirty="0" smtClean="0">
                <a:solidFill>
                  <a:srgbClr val="FF0000"/>
                </a:solidFill>
              </a:rPr>
              <a:t>It also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describes </a:t>
            </a:r>
            <a:r>
              <a:rPr lang="en-US" sz="2200" b="1" dirty="0" smtClean="0">
                <a:solidFill>
                  <a:srgbClr val="FF0000"/>
                </a:solidFill>
              </a:rPr>
              <a:t>effects of 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polarization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o</a:t>
            </a:r>
            <a:r>
              <a:rPr lang="en-US" sz="2200" b="1" dirty="0" smtClean="0">
                <a:solidFill>
                  <a:srgbClr val="FF0000"/>
                </a:solidFill>
              </a:rPr>
              <a:t>n </a:t>
            </a:r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 smtClean="0">
                <a:solidFill>
                  <a:srgbClr val="FF0000"/>
                </a:solidFill>
              </a:rPr>
              <a:t>acroscopic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s</a:t>
            </a:r>
            <a:r>
              <a:rPr lang="en-US" sz="2200" b="1" dirty="0" smtClean="0">
                <a:solidFill>
                  <a:srgbClr val="FF0000"/>
                </a:solidFill>
              </a:rPr>
              <a:t>yste</a:t>
            </a:r>
            <a:r>
              <a:rPr lang="en-US" sz="2300" b="1" dirty="0" smtClean="0">
                <a:solidFill>
                  <a:srgbClr val="FF0000"/>
                </a:solidFill>
              </a:rPr>
              <a:t>ms in general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7917"/>
            <a:ext cx="7691719" cy="650221"/>
          </a:xfrm>
        </p:spPr>
        <p:txBody>
          <a:bodyPr/>
          <a:lstStyle/>
          <a:p>
            <a:r>
              <a:rPr lang="en-US" sz="4800" dirty="0" smtClean="0"/>
              <a:t>Rotating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5" y="914401"/>
            <a:ext cx="8822267" cy="5807074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Some molecules have permanent “built-in” dipole </a:t>
            </a:r>
            <a:r>
              <a:rPr lang="en-US" sz="2300" dirty="0" smtClean="0">
                <a:solidFill>
                  <a:schemeClr val="tx1"/>
                </a:solidFill>
              </a:rPr>
              <a:t>moments, </a:t>
            </a:r>
            <a:r>
              <a:rPr lang="en-US" sz="2300" dirty="0" smtClean="0">
                <a:solidFill>
                  <a:schemeClr val="tx1"/>
                </a:solidFill>
              </a:rPr>
              <a:t>which normally offset each others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If a uniform external field is applied:</a:t>
            </a:r>
          </a:p>
          <a:p>
            <a:pPr lvl="1"/>
            <a:r>
              <a:rPr lang="en-US" sz="2100" dirty="0" smtClean="0">
                <a:solidFill>
                  <a:srgbClr val="660066"/>
                </a:solidFill>
              </a:rPr>
              <a:t>No induced polarization (</a:t>
            </a:r>
            <a:r>
              <a:rPr lang="en-US" sz="2100" dirty="0" err="1" smtClean="0">
                <a:solidFill>
                  <a:srgbClr val="660066"/>
                </a:solidFill>
              </a:rPr>
              <a:t>F</a:t>
            </a:r>
            <a:r>
              <a:rPr lang="en-US" sz="2100" baseline="-25000" dirty="0" err="1" smtClean="0">
                <a:solidFill>
                  <a:srgbClr val="660066"/>
                </a:solidFill>
              </a:rPr>
              <a:t>net</a:t>
            </a:r>
            <a:r>
              <a:rPr lang="en-US" sz="2100" dirty="0" smtClean="0">
                <a:solidFill>
                  <a:srgbClr val="660066"/>
                </a:solidFill>
              </a:rPr>
              <a:t>=0)</a:t>
            </a:r>
          </a:p>
          <a:p>
            <a:pPr lvl="1"/>
            <a:r>
              <a:rPr lang="en-US" sz="2100" dirty="0" smtClean="0">
                <a:solidFill>
                  <a:srgbClr val="660066"/>
                </a:solidFill>
              </a:rPr>
              <a:t>A torque will be applied on small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660066"/>
                </a:solidFill>
              </a:rPr>
              <a:t>      permanent dipole elements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Dipoles will align and generate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rgbClr val="000000"/>
                </a:solidFill>
              </a:rPr>
              <a:t>      macroscopic polarization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Insulator can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       be taken 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FF0000"/>
                </a:solidFill>
              </a:rPr>
              <a:t>        a collection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     of pure dipoles</a:t>
            </a:r>
            <a:endParaRPr lang="en-US" sz="23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3420534"/>
            <a:ext cx="4064000" cy="260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5375"/>
          <a:stretch/>
        </p:blipFill>
        <p:spPr>
          <a:xfrm>
            <a:off x="5706533" y="1498600"/>
            <a:ext cx="1693333" cy="1684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055" y="4825839"/>
            <a:ext cx="2150533" cy="1795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5588" y="6027003"/>
            <a:ext cx="4308961" cy="80021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00FF"/>
                </a:solidFill>
              </a:rPr>
              <a:t>Polarization = </a:t>
            </a:r>
          </a:p>
          <a:p>
            <a:pPr algn="ctr"/>
            <a:r>
              <a:rPr lang="en-US" sz="2300" b="1" dirty="0" smtClean="0">
                <a:solidFill>
                  <a:srgbClr val="0000FF"/>
                </a:solidFill>
              </a:rPr>
              <a:t>Dipole moment per unit volume</a:t>
            </a:r>
            <a:endParaRPr lang="en-US" sz="2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4051"/>
            <a:ext cx="7691719" cy="751821"/>
          </a:xfrm>
        </p:spPr>
        <p:txBody>
          <a:bodyPr/>
          <a:lstStyle/>
          <a:p>
            <a:r>
              <a:rPr lang="en-US" sz="4800" dirty="0" smtClean="0"/>
              <a:t>Bound charges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931333"/>
            <a:ext cx="8788400" cy="5926667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Remember from </a:t>
            </a:r>
            <a:r>
              <a:rPr lang="en-US" sz="2300" dirty="0" err="1" smtClean="0">
                <a:solidFill>
                  <a:srgbClr val="000000"/>
                </a:solidFill>
              </a:rPr>
              <a:t>multipole</a:t>
            </a:r>
            <a:r>
              <a:rPr lang="en-US" sz="2300" dirty="0" smtClean="0">
                <a:solidFill>
                  <a:srgbClr val="000000"/>
                </a:solidFill>
              </a:rPr>
              <a:t> expansion: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         </a:t>
            </a:r>
            <a:r>
              <a:rPr lang="en-US" sz="2300" dirty="0" smtClean="0">
                <a:solidFill>
                  <a:srgbClr val="FF0000"/>
                </a:solidFill>
              </a:rPr>
              <a:t>Dipoles </a:t>
            </a:r>
            <a:r>
              <a:rPr lang="en-US" sz="2300" dirty="0" smtClean="0">
                <a:solidFill>
                  <a:srgbClr val="FF0000"/>
                </a:solidFill>
              </a:rPr>
              <a:t>generate </a:t>
            </a:r>
            <a:r>
              <a:rPr lang="en-US" sz="2300" dirty="0" smtClean="0">
                <a:solidFill>
                  <a:srgbClr val="FF0000"/>
                </a:solidFill>
              </a:rPr>
              <a:t>an electric </a:t>
            </a:r>
            <a:r>
              <a:rPr lang="en-US" sz="2300" dirty="0" smtClean="0">
                <a:solidFill>
                  <a:srgbClr val="FF0000"/>
                </a:solidFill>
              </a:rPr>
              <a:t>potential 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000000"/>
                </a:solidFill>
              </a:rPr>
              <a:t>     </a:t>
            </a:r>
            <a:r>
              <a:rPr lang="en-US" sz="23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A dielectric with net polarization generates an </a:t>
            </a:r>
            <a:r>
              <a:rPr lang="en-US" sz="2300" dirty="0" smtClean="0">
                <a:solidFill>
                  <a:srgbClr val="000000"/>
                </a:solidFill>
              </a:rPr>
              <a:t>E-potential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300" dirty="0"/>
          </a:p>
          <a:p>
            <a:pPr>
              <a:spcBef>
                <a:spcPts val="36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       with                         and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Are they mathematical fictions or real charges?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300" dirty="0" smtClean="0"/>
              <a:t>A:  Non-cancelling dipoles generate local charge accumulation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corresponding to a charge distribution which produce a field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No polarization means no bound </a:t>
            </a:r>
            <a:r>
              <a:rPr lang="en-US" sz="2100" dirty="0" smtClean="0">
                <a:solidFill>
                  <a:srgbClr val="0000FF"/>
                </a:solidFill>
              </a:rPr>
              <a:t>charges</a:t>
            </a:r>
            <a:endParaRPr lang="en-US" sz="2100" dirty="0" smtClean="0">
              <a:solidFill>
                <a:srgbClr val="0000FF"/>
              </a:solidFill>
            </a:endParaRP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Polarization is responsible for external electric field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54912"/>
              </p:ext>
            </p:extLst>
          </p:nvPr>
        </p:nvGraphicFramePr>
        <p:xfrm>
          <a:off x="1927014" y="2676501"/>
          <a:ext cx="4422986" cy="82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3" imgW="2387600" imgH="444500" progId="Equation.3">
                  <p:embed/>
                </p:oleObj>
              </mc:Choice>
              <mc:Fallback>
                <p:oleObj name="Equation" r:id="rId3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7014" y="2676501"/>
                        <a:ext cx="4422986" cy="823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062844"/>
              </p:ext>
            </p:extLst>
          </p:nvPr>
        </p:nvGraphicFramePr>
        <p:xfrm>
          <a:off x="2113280" y="3584594"/>
          <a:ext cx="1256453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5" imgW="622300" imgH="266700" progId="Equation.3">
                  <p:embed/>
                </p:oleObj>
              </mc:Choice>
              <mc:Fallback>
                <p:oleObj name="Equation" r:id="rId5" imgW="622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3280" y="3584594"/>
                        <a:ext cx="1256453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44715"/>
              </p:ext>
            </p:extLst>
          </p:nvPr>
        </p:nvGraphicFramePr>
        <p:xfrm>
          <a:off x="4572000" y="3567661"/>
          <a:ext cx="1512872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7" imgW="749300" imgH="266700" progId="Equation.3">
                  <p:embed/>
                </p:oleObj>
              </mc:Choice>
              <mc:Fallback>
                <p:oleObj name="Equation" r:id="rId7" imgW="749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3567661"/>
                        <a:ext cx="1512872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93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7917"/>
            <a:ext cx="7691719" cy="667154"/>
          </a:xfrm>
        </p:spPr>
        <p:txBody>
          <a:bodyPr/>
          <a:lstStyle/>
          <a:p>
            <a:r>
              <a:rPr lang="en-US" sz="4800" dirty="0" smtClean="0"/>
              <a:t>Electric displacement (I)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97466"/>
            <a:ext cx="8856132" cy="5960533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rgbClr val="000000"/>
                </a:solidFill>
              </a:rPr>
              <a:t>E</a:t>
            </a:r>
            <a:r>
              <a:rPr lang="en-US" sz="2300" dirty="0">
                <a:solidFill>
                  <a:srgbClr val="000000"/>
                </a:solidFill>
              </a:rPr>
              <a:t>-</a:t>
            </a:r>
            <a:r>
              <a:rPr lang="en-US" sz="2300" dirty="0" smtClean="0">
                <a:solidFill>
                  <a:srgbClr val="000000"/>
                </a:solidFill>
              </a:rPr>
              <a:t>field </a:t>
            </a:r>
            <a:r>
              <a:rPr lang="en-US" sz="2300" dirty="0" smtClean="0">
                <a:solidFill>
                  <a:srgbClr val="000000"/>
                </a:solidFill>
              </a:rPr>
              <a:t>generates polarization on an insulator, which </a:t>
            </a:r>
            <a:r>
              <a:rPr lang="en-US" sz="2300" dirty="0" smtClean="0">
                <a:solidFill>
                  <a:srgbClr val="000000"/>
                </a:solidFill>
              </a:rPr>
              <a:t>produce </a:t>
            </a:r>
            <a:r>
              <a:rPr lang="en-US" sz="2300" dirty="0" smtClean="0">
                <a:solidFill>
                  <a:srgbClr val="000000"/>
                </a:solidFill>
              </a:rPr>
              <a:t>an </a:t>
            </a:r>
            <a:r>
              <a:rPr lang="en-US" sz="2300" dirty="0" smtClean="0">
                <a:solidFill>
                  <a:srgbClr val="000000"/>
                </a:solidFill>
              </a:rPr>
              <a:t>E-field modifying the external E-field, </a:t>
            </a:r>
            <a:r>
              <a:rPr lang="en-US" sz="2300" dirty="0" smtClean="0">
                <a:solidFill>
                  <a:srgbClr val="000000"/>
                </a:solidFill>
              </a:rPr>
              <a:t>affecting the polarization…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           We want to describe the situation at equilibrium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Two types of charges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spcBef>
                <a:spcPts val="54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First Maxwell equation in terms of </a:t>
            </a:r>
            <a:r>
              <a:rPr lang="en-US" sz="2300" b="1" dirty="0" smtClean="0">
                <a:solidFill>
                  <a:srgbClr val="000000"/>
                </a:solidFill>
              </a:rPr>
              <a:t>E</a:t>
            </a:r>
            <a:r>
              <a:rPr lang="en-US" sz="2300" dirty="0" smtClean="0">
                <a:solidFill>
                  <a:srgbClr val="000000"/>
                </a:solidFill>
              </a:rPr>
              <a:t> and total charge can be expressed in terms of displacement field </a:t>
            </a:r>
            <a:r>
              <a:rPr lang="en-US" sz="2300" b="1" dirty="0" smtClean="0">
                <a:solidFill>
                  <a:srgbClr val="000000"/>
                </a:solidFill>
              </a:rPr>
              <a:t>D</a:t>
            </a:r>
            <a:r>
              <a:rPr lang="en-US" sz="2300" dirty="0" smtClean="0">
                <a:solidFill>
                  <a:srgbClr val="000000"/>
                </a:solidFill>
              </a:rPr>
              <a:t> and free charge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Solely in terms of controllable quantities …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0140" y="3043538"/>
            <a:ext cx="186781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Free charges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5875" y="3054237"/>
            <a:ext cx="2149447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Bound charges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0140" y="3623739"/>
            <a:ext cx="34034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</a:rPr>
              <a:t>Monopole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</a:rPr>
              <a:t>Distribution controllable</a:t>
            </a:r>
          </a:p>
          <a:p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smtClean="0">
                <a:solidFill>
                  <a:srgbClr val="660066"/>
                </a:solidFill>
              </a:rPr>
              <a:t>    empirically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1544" y="3674541"/>
            <a:ext cx="29931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</a:rPr>
              <a:t>Dipole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</a:rPr>
              <a:t>No control on charge</a:t>
            </a:r>
          </a:p>
          <a:p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smtClean="0">
                <a:solidFill>
                  <a:srgbClr val="660066"/>
                </a:solidFill>
              </a:rPr>
              <a:t>   distribution 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5411" y="4901065"/>
            <a:ext cx="79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9376"/>
              </p:ext>
            </p:extLst>
          </p:nvPr>
        </p:nvGraphicFramePr>
        <p:xfrm>
          <a:off x="3754569" y="4828028"/>
          <a:ext cx="1694842" cy="56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3" imgW="800100" imgH="266700" progId="Equation.3">
                  <p:embed/>
                </p:oleObj>
              </mc:Choice>
              <mc:Fallback>
                <p:oleObj name="Equation" r:id="rId3" imgW="80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569" y="4828028"/>
                        <a:ext cx="1694842" cy="5649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32881" y="492937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Constitutive equation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4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19279</TotalTime>
  <Words>842</Words>
  <Application>Microsoft Macintosh PowerPoint</Application>
  <PresentationFormat>On-screen Show (4:3)</PresentationFormat>
  <Paragraphs>133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Venture</vt:lpstr>
      <vt:lpstr>Equation</vt:lpstr>
      <vt:lpstr>PHY 042:  Electricity and Magnetism</vt:lpstr>
      <vt:lpstr>Introduction </vt:lpstr>
      <vt:lpstr>Approach: pros and cons</vt:lpstr>
      <vt:lpstr>Polarization</vt:lpstr>
      <vt:lpstr>Stretching (I)</vt:lpstr>
      <vt:lpstr>Stretching (II)</vt:lpstr>
      <vt:lpstr>Rotating</vt:lpstr>
      <vt:lpstr>Bound charges</vt:lpstr>
      <vt:lpstr>Electric displacement (I)</vt:lpstr>
      <vt:lpstr>Electric displacement (II)</vt:lpstr>
      <vt:lpstr>L.I.H. dielectrics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Pierre-Hugues Beauchemin</dc:creator>
  <cp:lastModifiedBy>Pierre-Hugues Beauchemin</cp:lastModifiedBy>
  <cp:revision>282</cp:revision>
  <dcterms:created xsi:type="dcterms:W3CDTF">2012-09-05T14:30:16Z</dcterms:created>
  <dcterms:modified xsi:type="dcterms:W3CDTF">2014-11-06T17:22:48Z</dcterms:modified>
</cp:coreProperties>
</file>