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88" r:id="rId4"/>
    <p:sldId id="289" r:id="rId5"/>
    <p:sldId id="285" r:id="rId6"/>
    <p:sldId id="290" r:id="rId7"/>
    <p:sldId id="294" r:id="rId8"/>
    <p:sldId id="291" r:id="rId9"/>
    <p:sldId id="286" r:id="rId10"/>
    <p:sldId id="295" r:id="rId11"/>
    <p:sldId id="297" r:id="rId12"/>
    <p:sldId id="298" r:id="rId13"/>
    <p:sldId id="299" r:id="rId14"/>
    <p:sldId id="296" r:id="rId15"/>
    <p:sldId id="28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6/17/13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3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oleObject" Target="../embeddings/oleObject9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2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gif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5405" y="4251736"/>
            <a:ext cx="6118595" cy="1048684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From quantum mechanics to quantum field theory</a:t>
            </a:r>
            <a:endParaRPr lang="en-US" sz="3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00400" y="5451083"/>
            <a:ext cx="5458968" cy="1210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FF"/>
                </a:solidFill>
              </a:rPr>
              <a:t>Pierre-Hugues Beauchemin</a:t>
            </a:r>
          </a:p>
          <a:p>
            <a:pPr>
              <a:spcBef>
                <a:spcPts val="1200"/>
              </a:spcBef>
            </a:pPr>
            <a:endParaRPr lang="en-US" sz="1800" dirty="0" smtClean="0"/>
          </a:p>
          <a:p>
            <a:pPr>
              <a:spcBef>
                <a:spcPts val="1200"/>
              </a:spcBef>
            </a:pPr>
            <a:r>
              <a:rPr lang="en-US" sz="1800" dirty="0" smtClean="0"/>
              <a:t>PHY 006 –</a:t>
            </a:r>
            <a:r>
              <a:rPr lang="en-US" sz="1800" dirty="0" err="1" smtClean="0"/>
              <a:t>Talloire</a:t>
            </a:r>
            <a:r>
              <a:rPr lang="en-US" sz="1800" dirty="0" smtClean="0"/>
              <a:t>, June 2013</a:t>
            </a:r>
            <a:endParaRPr lang="en-US" sz="1800" dirty="0"/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4" y="4474753"/>
            <a:ext cx="2120622" cy="2120622"/>
          </a:xfrm>
          <a:prstGeom prst="rect">
            <a:avLst/>
          </a:prstGeom>
        </p:spPr>
      </p:pic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52" y="1132071"/>
            <a:ext cx="3649483" cy="24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26" y="224112"/>
            <a:ext cx="6508377" cy="949375"/>
          </a:xfrm>
        </p:spPr>
        <p:txBody>
          <a:bodyPr/>
          <a:lstStyle/>
          <a:p>
            <a:r>
              <a:rPr lang="en-US" dirty="0" smtClean="0"/>
              <a:t>Feynman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126" y="1889703"/>
            <a:ext cx="8612600" cy="4930334"/>
          </a:xfrm>
        </p:spPr>
        <p:txBody>
          <a:bodyPr/>
          <a:lstStyle/>
          <a:p>
            <a:r>
              <a:rPr lang="en-US" dirty="0" smtClean="0"/>
              <a:t>Feynman diagrams represent probability amplitude for a given particle interaction process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E.g.: 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Such diagrams are in a one-to-one correspondence with a formal element allowing to compute the probability amplitude. 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Amplitude from various Feynman diagrams giving the same final state particles must be summed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The square of the total amplitude give the probability that a reaction occurs and this is used in the cross section calculations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82017"/>
              </p:ext>
            </p:extLst>
          </p:nvPr>
        </p:nvGraphicFramePr>
        <p:xfrm>
          <a:off x="1611151" y="2652025"/>
          <a:ext cx="2018373" cy="412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3" imgW="1117600" imgH="228600" progId="Equation.3">
                  <p:embed/>
                </p:oleObj>
              </mc:Choice>
              <mc:Fallback>
                <p:oleObj name="Equation" r:id="rId3" imgW="1117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1151" y="2652025"/>
                        <a:ext cx="2018373" cy="412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30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1"/>
            <a:ext cx="8446941" cy="1143000"/>
          </a:xfrm>
        </p:spPr>
        <p:txBody>
          <a:bodyPr/>
          <a:lstStyle/>
          <a:p>
            <a:r>
              <a:rPr lang="en-US" dirty="0" smtClean="0"/>
              <a:t>Example I: </a:t>
            </a:r>
            <a:r>
              <a:rPr lang="en-US" dirty="0" err="1" smtClean="0"/>
              <a:t>Muon</a:t>
            </a:r>
            <a:r>
              <a:rPr lang="en-US" dirty="0" smtClean="0"/>
              <a:t> pair production</a:t>
            </a:r>
            <a:endParaRPr lang="en-US" dirty="0"/>
          </a:p>
        </p:txBody>
      </p:sp>
      <p:pic>
        <p:nvPicPr>
          <p:cNvPr id="4" name="Picture 3" descr="t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10" y="2209800"/>
            <a:ext cx="3901932" cy="3136847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148144"/>
              </p:ext>
            </p:extLst>
          </p:nvPr>
        </p:nvGraphicFramePr>
        <p:xfrm>
          <a:off x="792864" y="5546270"/>
          <a:ext cx="7988556" cy="762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4" imgW="4521200" imgH="431800" progId="Equation.3">
                  <p:embed/>
                </p:oleObj>
              </mc:Choice>
              <mc:Fallback>
                <p:oleObj name="Equation" r:id="rId4" imgW="4521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2864" y="5546270"/>
                        <a:ext cx="7988556" cy="762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1767023" y="3009651"/>
            <a:ext cx="1463316" cy="2747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30681" y="4279779"/>
            <a:ext cx="262292" cy="1477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40437" y="3658520"/>
            <a:ext cx="842097" cy="2098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76485" y="3768966"/>
            <a:ext cx="3354583" cy="19880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150922" y="2705925"/>
            <a:ext cx="635024" cy="138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50923" y="2209800"/>
            <a:ext cx="451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</a:t>
            </a:r>
            <a:endParaRPr lang="en-US" sz="24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39855"/>
              </p:ext>
            </p:extLst>
          </p:nvPr>
        </p:nvGraphicFramePr>
        <p:xfrm>
          <a:off x="270381" y="1381898"/>
          <a:ext cx="3305080" cy="67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6" imgW="1117600" imgH="228600" progId="Equation.3">
                  <p:embed/>
                </p:oleObj>
              </mc:Choice>
              <mc:Fallback>
                <p:oleObj name="Equation" r:id="rId6" imgW="1117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0381" y="1381898"/>
                        <a:ext cx="3305080" cy="67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2308" y="2350398"/>
            <a:ext cx="47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3057" y="4724418"/>
            <a:ext cx="4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12048" y="4730893"/>
            <a:ext cx="45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03366" y="2302133"/>
            <a:ext cx="41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-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632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5" y="113668"/>
            <a:ext cx="7391401" cy="949037"/>
          </a:xfrm>
        </p:spPr>
        <p:txBody>
          <a:bodyPr/>
          <a:lstStyle/>
          <a:p>
            <a:r>
              <a:rPr lang="en-US" dirty="0" smtClean="0"/>
              <a:t>Example 2: </a:t>
            </a:r>
            <a:r>
              <a:rPr lang="en-US" dirty="0" err="1" smtClean="0"/>
              <a:t>Bhabha</a:t>
            </a:r>
            <a:r>
              <a:rPr lang="en-US" dirty="0" smtClean="0"/>
              <a:t>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diagrams are possible:</a:t>
            </a:r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04" y="3055805"/>
            <a:ext cx="3848100" cy="21209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5" y="3055805"/>
            <a:ext cx="3708400" cy="21971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245919"/>
              </p:ext>
            </p:extLst>
          </p:nvPr>
        </p:nvGraphicFramePr>
        <p:xfrm>
          <a:off x="869950" y="1417638"/>
          <a:ext cx="229076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5" imgW="774700" imgH="203200" progId="Equation.3">
                  <p:embed/>
                </p:oleObj>
              </mc:Choice>
              <mc:Fallback>
                <p:oleObj name="Equation" r:id="rId5" imgW="77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9950" y="1417638"/>
                        <a:ext cx="2290763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789063" y="5440548"/>
            <a:ext cx="5657811" cy="772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Lucida Calligraphy"/>
                <a:cs typeface="Lucida Calligraphy"/>
              </a:rPr>
              <a:t>M</a:t>
            </a:r>
            <a:r>
              <a:rPr lang="en-US" dirty="0" smtClean="0"/>
              <a:t> = </a:t>
            </a:r>
            <a:r>
              <a:rPr lang="en-US" dirty="0" smtClean="0">
                <a:latin typeface="Lucida Calligraphy"/>
                <a:cs typeface="Lucida Calligraphy"/>
              </a:rPr>
              <a:t>M</a:t>
            </a:r>
            <a:r>
              <a:rPr lang="en-US" baseline="-25000" dirty="0" smtClean="0"/>
              <a:t>1</a:t>
            </a:r>
            <a:r>
              <a:rPr lang="en-US" dirty="0" smtClean="0"/>
              <a:t> + </a:t>
            </a:r>
            <a:r>
              <a:rPr lang="en-US" dirty="0" smtClean="0">
                <a:latin typeface="Lucida Calligraphy"/>
                <a:cs typeface="Lucida Calligraphy"/>
              </a:rPr>
              <a:t>M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|</a:t>
            </a:r>
            <a:r>
              <a:rPr lang="en-US" dirty="0" smtClean="0">
                <a:latin typeface="Lucida Calligraphy"/>
                <a:cs typeface="Lucida Calligraphy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|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|</a:t>
            </a:r>
            <a:r>
              <a:rPr lang="en-US" dirty="0" smtClean="0">
                <a:latin typeface="Lucida Calligraphy"/>
                <a:cs typeface="Lucida Calligraphy"/>
                <a:sym typeface="Wingdings"/>
              </a:rPr>
              <a:t>M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 + </a:t>
            </a:r>
            <a:r>
              <a:rPr lang="en-US" dirty="0" smtClean="0">
                <a:latin typeface="Lucida Calligraphy"/>
                <a:cs typeface="Lucida Calligraphy"/>
                <a:sym typeface="Wingdings"/>
              </a:rPr>
              <a:t>M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|</a:t>
            </a:r>
            <a:r>
              <a:rPr lang="en-US" baseline="30000" dirty="0" smtClean="0">
                <a:sym typeface="Wingdings"/>
              </a:rPr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6250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55" y="141279"/>
            <a:ext cx="7391401" cy="756094"/>
          </a:xfrm>
        </p:spPr>
        <p:txBody>
          <a:bodyPr/>
          <a:lstStyle/>
          <a:p>
            <a:r>
              <a:rPr lang="en-US" dirty="0" err="1" smtClean="0"/>
              <a:t>Exercices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1855" y="1118265"/>
            <a:ext cx="7894747" cy="66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Can you draw the Feynman diagram(s) for the following processes?</a:t>
            </a:r>
            <a:endParaRPr lang="en-US" sz="2000" dirty="0"/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8" y="4440247"/>
            <a:ext cx="1719211" cy="1523846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26" y="4431655"/>
            <a:ext cx="1728904" cy="1532438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94" y="4431655"/>
            <a:ext cx="3708400" cy="152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714" y="2772837"/>
            <a:ext cx="275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Möller</a:t>
            </a:r>
            <a:r>
              <a:rPr lang="en-US" sz="2400" b="1" dirty="0" smtClean="0"/>
              <a:t> scattering: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77372" y="2865170"/>
            <a:ext cx="3237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Compton scattering:</a:t>
            </a:r>
            <a:endParaRPr lang="en-US" sz="2400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707435"/>
              </p:ext>
            </p:extLst>
          </p:nvPr>
        </p:nvGraphicFramePr>
        <p:xfrm>
          <a:off x="582988" y="3358457"/>
          <a:ext cx="229076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6" imgW="774700" imgH="203200" progId="Equation.3">
                  <p:embed/>
                </p:oleObj>
              </mc:Choice>
              <mc:Fallback>
                <p:oleObj name="Equation" r:id="rId6" imgW="77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2988" y="3358457"/>
                        <a:ext cx="2290763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415136"/>
              </p:ext>
            </p:extLst>
          </p:nvPr>
        </p:nvGraphicFramePr>
        <p:xfrm>
          <a:off x="5728681" y="3358457"/>
          <a:ext cx="19526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8" imgW="660400" imgH="228600" progId="Equation.3">
                  <p:embed/>
                </p:oleObj>
              </mc:Choice>
              <mc:Fallback>
                <p:oleObj name="Equation" r:id="rId8" imgW="660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28681" y="3358457"/>
                        <a:ext cx="1952625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39900" y="5619183"/>
            <a:ext cx="4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Symbol" charset="2"/>
              </a:rPr>
              <a:t>e</a:t>
            </a:r>
            <a:r>
              <a:rPr lang="en-US" b="1" dirty="0" smtClean="0">
                <a:cs typeface="Symbol" charset="2"/>
              </a:rPr>
              <a:t>-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99306" y="562446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g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046602" y="562984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g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46215" y="425558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g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99627" y="425558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g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84625" y="4255581"/>
            <a:ext cx="4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Symbol" charset="2"/>
              </a:rPr>
              <a:t>e</a:t>
            </a:r>
            <a:r>
              <a:rPr lang="en-US" b="1" dirty="0" smtClean="0">
                <a:cs typeface="Symbol" charset="2"/>
              </a:rPr>
              <a:t>-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970265" y="5535088"/>
            <a:ext cx="4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Symbol" charset="2"/>
              </a:rPr>
              <a:t>e</a:t>
            </a:r>
            <a:r>
              <a:rPr lang="en-US" b="1" dirty="0" smtClean="0">
                <a:cs typeface="Symbol" charset="2"/>
              </a:rPr>
              <a:t>-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415007" y="4356950"/>
            <a:ext cx="4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Symbol" charset="2"/>
              </a:rPr>
              <a:t>e</a:t>
            </a:r>
            <a:r>
              <a:rPr lang="en-US" b="1" dirty="0" smtClean="0">
                <a:cs typeface="Symbol" charset="2"/>
              </a:rPr>
              <a:t>-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998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" y="114300"/>
            <a:ext cx="6508377" cy="736600"/>
          </a:xfrm>
        </p:spPr>
        <p:txBody>
          <a:bodyPr/>
          <a:lstStyle/>
          <a:p>
            <a:r>
              <a:rPr lang="en-US" dirty="0" smtClean="0"/>
              <a:t>A very successful theory!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977901"/>
            <a:ext cx="6508377" cy="863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the context of quantum electrodynamics (QED), the contributions to the Lamb shift are explained by:</a:t>
            </a:r>
            <a:endParaRPr lang="en-US" dirty="0"/>
          </a:p>
        </p:txBody>
      </p:sp>
      <p:pic>
        <p:nvPicPr>
          <p:cNvPr id="4" name="Picture 3" descr="img16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3" y="1905000"/>
            <a:ext cx="8749707" cy="187618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61680"/>
              </p:ext>
            </p:extLst>
          </p:nvPr>
        </p:nvGraphicFramePr>
        <p:xfrm>
          <a:off x="679076" y="3987800"/>
          <a:ext cx="742352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762"/>
                <a:gridCol w="3711762"/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Energy contribution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Vacuum polarization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-27 MHz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Electron mass renormalization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+1017 MHz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Anomalous</a:t>
                      </a:r>
                      <a:r>
                        <a:rPr lang="en-US" sz="1600" baseline="0" dirty="0" smtClean="0"/>
                        <a:t> magnetic moment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+68</a:t>
                      </a:r>
                      <a:r>
                        <a:rPr lang="en-US" sz="1600" baseline="0" dirty="0" smtClean="0"/>
                        <a:t> MHZ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+1058 MHz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90500" y="5803900"/>
            <a:ext cx="6094262" cy="104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QED correction to the magnetic moment of the electron is the most precise theory-experiment comparison in all physics!!!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600068"/>
              </p:ext>
            </p:extLst>
          </p:nvPr>
        </p:nvGraphicFramePr>
        <p:xfrm>
          <a:off x="6208573" y="5727700"/>
          <a:ext cx="294163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4" imgW="2362200" imgH="901700" progId="Equation.3">
                  <p:embed/>
                </p:oleObj>
              </mc:Choice>
              <mc:Fallback>
                <p:oleObj name="Equation" r:id="rId4" imgW="23622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08573" y="5727700"/>
                        <a:ext cx="2941637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301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46" y="342900"/>
            <a:ext cx="6508377" cy="1143000"/>
          </a:xfrm>
        </p:spPr>
        <p:txBody>
          <a:bodyPr/>
          <a:lstStyle/>
          <a:p>
            <a:r>
              <a:rPr lang="en-US" dirty="0" smtClean="0"/>
              <a:t>Do we really understand atoms?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58" y="1960415"/>
            <a:ext cx="8628043" cy="47362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quantum field theory of the electromagnetic interaction is the most successful theory we have in physics: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It explains observed splitting in atomic spectroscopy</a:t>
            </a:r>
          </a:p>
          <a:p>
            <a:pPr lvl="2"/>
            <a:r>
              <a:rPr lang="en-US" dirty="0" smtClean="0"/>
              <a:t>Relativistic effect (fine structure splitting)</a:t>
            </a:r>
          </a:p>
          <a:p>
            <a:pPr lvl="2"/>
            <a:r>
              <a:rPr lang="en-US" dirty="0" smtClean="0"/>
              <a:t>Nucleus effects (hyperfine structure splitting)</a:t>
            </a:r>
          </a:p>
          <a:p>
            <a:pPr lvl="2"/>
            <a:r>
              <a:rPr lang="en-US" dirty="0" smtClean="0"/>
              <a:t>Vacuum and self-energy effects (Lamb splitting)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Resolves many quantum paradoxes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Provide the most accurate theory-experiment comparison in all physics</a:t>
            </a:r>
          </a:p>
          <a:p>
            <a:r>
              <a:rPr lang="en-US" dirty="0" smtClean="0"/>
              <a:t>But… it is still not enough to understand the original problem of the stability of the planetary atom model: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Why the nucleus of multi-electron atoms don’t </a:t>
            </a:r>
            <a:r>
              <a:rPr lang="en-US" b="1" dirty="0" smtClean="0">
                <a:solidFill>
                  <a:schemeClr val="accent1"/>
                </a:solidFill>
              </a:rPr>
              <a:t>very </a:t>
            </a:r>
            <a:r>
              <a:rPr lang="en-US" b="1" dirty="0" smtClean="0">
                <a:solidFill>
                  <a:schemeClr val="accent1"/>
                </a:solidFill>
              </a:rPr>
              <a:t>rapidly </a:t>
            </a:r>
            <a:r>
              <a:rPr lang="en-US" b="1" dirty="0" smtClean="0">
                <a:solidFill>
                  <a:schemeClr val="accent1"/>
                </a:solidFill>
              </a:rPr>
              <a:t>decay under </a:t>
            </a:r>
            <a:r>
              <a:rPr lang="en-US" b="1" dirty="0" smtClean="0">
                <a:solidFill>
                  <a:schemeClr val="accent1"/>
                </a:solidFill>
              </a:rPr>
              <a:t>the strong electromagnetic repulsion of the protons composing the nucleus???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This will bring us further into our quest for particle physics!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2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0595"/>
            <a:ext cx="6508377" cy="819273"/>
          </a:xfrm>
        </p:spPr>
        <p:txBody>
          <a:bodyPr/>
          <a:lstStyle/>
          <a:p>
            <a:r>
              <a:rPr lang="en-US" dirty="0" smtClean="0"/>
              <a:t>Fine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81" y="1609000"/>
            <a:ext cx="6288570" cy="49861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Spectroscopy, once again, indicates that something is missing in the Schrödinger equation to account for experimental data:</a:t>
            </a:r>
          </a:p>
          <a:p>
            <a:r>
              <a:rPr lang="en-US" dirty="0" smtClean="0"/>
              <a:t>The degenerate spectral line 2S-2P is split when observed with </a:t>
            </a:r>
            <a:r>
              <a:rPr lang="en-US" b="1" dirty="0" smtClean="0"/>
              <a:t>very good </a:t>
            </a:r>
            <a:r>
              <a:rPr lang="en-US" dirty="0" smtClean="0"/>
              <a:t>resolution spectroscope. </a:t>
            </a:r>
          </a:p>
          <a:p>
            <a:pPr lvl="1"/>
            <a:r>
              <a:rPr lang="en-US" dirty="0" smtClean="0"/>
              <a:t>The size of the splitting is ≈0.0005%</a:t>
            </a:r>
          </a:p>
          <a:p>
            <a:pPr marL="0" indent="0">
              <a:buNone/>
            </a:pPr>
            <a:r>
              <a:rPr lang="en-US" dirty="0" smtClean="0"/>
              <a:t>Q: What could possibly be missing in the so successful Schrödinger equation?</a:t>
            </a:r>
          </a:p>
          <a:p>
            <a:pPr marL="0" indent="0">
              <a:buNone/>
            </a:pPr>
            <a:r>
              <a:rPr lang="en-US" dirty="0" smtClean="0"/>
              <a:t>A: Relativistic corrections!</a:t>
            </a:r>
          </a:p>
          <a:p>
            <a:pPr lvl="1"/>
            <a:r>
              <a:rPr lang="en-US" dirty="0" smtClean="0"/>
              <a:t>Relativistic kinematic energy</a:t>
            </a:r>
          </a:p>
          <a:p>
            <a:pPr lvl="1"/>
            <a:r>
              <a:rPr lang="en-US" dirty="0" smtClean="0"/>
              <a:t>Spin-orbit coupling</a:t>
            </a:r>
          </a:p>
          <a:p>
            <a:r>
              <a:rPr lang="en-US" dirty="0" smtClean="0"/>
              <a:t>Adding these corrections to the Schrodinger equation yield the right predictions</a:t>
            </a:r>
            <a:endParaRPr lang="en-US" dirty="0"/>
          </a:p>
        </p:txBody>
      </p:sp>
      <p:pic>
        <p:nvPicPr>
          <p:cNvPr id="4" name="Picture 3" descr="220px-Fine_structure_of_Ly-alph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49" y="2209800"/>
            <a:ext cx="2473216" cy="1697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8249" y="4669858"/>
            <a:ext cx="2541569" cy="1592744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Degeneracy:</a:t>
            </a:r>
          </a:p>
          <a:p>
            <a:pPr algn="ctr">
              <a:spcBef>
                <a:spcPts val="900"/>
              </a:spcBef>
            </a:pPr>
            <a:r>
              <a:rPr lang="en-US" dirty="0" smtClean="0"/>
              <a:t>Two states (orbitals)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which the electron</a:t>
            </a:r>
          </a:p>
          <a:p>
            <a:pPr algn="ctr"/>
            <a:r>
              <a:rPr lang="en-US" dirty="0" smtClean="0"/>
              <a:t>have the same 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nergy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816"/>
            <a:ext cx="7237365" cy="545748"/>
          </a:xfrm>
        </p:spPr>
        <p:txBody>
          <a:bodyPr/>
          <a:lstStyle/>
          <a:p>
            <a:r>
              <a:rPr lang="en-US" dirty="0" smtClean="0"/>
              <a:t>Relativistic quantum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0013"/>
            <a:ext cx="7080584" cy="1381347"/>
          </a:xfrm>
        </p:spPr>
        <p:txBody>
          <a:bodyPr>
            <a:normAutofit/>
          </a:bodyPr>
          <a:lstStyle/>
          <a:p>
            <a:r>
              <a:rPr lang="en-US" dirty="0" smtClean="0"/>
              <a:t>Rather than adding corrections to the Schrödinger equation, Dirac proposed in 1928 a completely relativistic wave equation named… Dirac equation!</a:t>
            </a:r>
          </a:p>
        </p:txBody>
      </p:sp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46740" y="3331105"/>
            <a:ext cx="371260" cy="371260"/>
          </a:xfrm>
          <a:prstGeom prst="rect">
            <a:avLst/>
          </a:prstGeom>
        </p:spPr>
      </p:pic>
      <p:pic>
        <p:nvPicPr>
          <p:cNvPr id="5" name="Picture 4" descr="unhappy-fa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6" y="3702365"/>
            <a:ext cx="323126" cy="298087"/>
          </a:xfrm>
          <a:prstGeom prst="rect">
            <a:avLst/>
          </a:prstGeom>
        </p:spPr>
      </p:pic>
      <p:pic>
        <p:nvPicPr>
          <p:cNvPr id="7" name="Picture 6" descr="Trous-de-Dira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2"/>
          <a:stretch/>
        </p:blipFill>
        <p:spPr>
          <a:xfrm>
            <a:off x="3372885" y="4948526"/>
            <a:ext cx="5798426" cy="190947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218" y="2229985"/>
            <a:ext cx="8878491" cy="31132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This equation can only make sense (have solutions) if a</a:t>
            </a:r>
            <a:r>
              <a:rPr lang="en-US" baseline="-25000" dirty="0" smtClean="0"/>
              <a:t>0</a:t>
            </a:r>
            <a:r>
              <a:rPr lang="en-US" dirty="0" smtClean="0"/>
              <a:t> and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dirty="0" smtClean="0"/>
              <a:t> are 4x4 matrices, and thus if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dirty="0" err="1" smtClean="0"/>
              <a:t>x,y,z,t</a:t>
            </a:r>
            <a:r>
              <a:rPr lang="en-US" dirty="0" smtClean="0"/>
              <a:t>) is a 4-component vector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Dirac equations contains four solutions: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It fundamentally includes spin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It predict positive </a:t>
            </a:r>
            <a:r>
              <a:rPr lang="en-US" u="sng" dirty="0" smtClean="0">
                <a:solidFill>
                  <a:srgbClr val="000090"/>
                </a:solidFill>
              </a:rPr>
              <a:t>and</a:t>
            </a:r>
            <a:r>
              <a:rPr lang="en-US" dirty="0" smtClean="0">
                <a:solidFill>
                  <a:srgbClr val="000090"/>
                </a:solidFill>
              </a:rPr>
              <a:t> negative energy solutions</a:t>
            </a:r>
          </a:p>
          <a:p>
            <a:r>
              <a:rPr lang="en-US" dirty="0" smtClean="0"/>
              <a:t>Dirac solve is negative energy solutions by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          </a:t>
            </a:r>
            <a:r>
              <a:rPr lang="en-US" dirty="0" smtClean="0">
                <a:solidFill>
                  <a:srgbClr val="0000FF"/>
                </a:solidFill>
              </a:rPr>
              <a:t>Postulating a </a:t>
            </a:r>
            <a:r>
              <a:rPr lang="en-US" dirty="0">
                <a:solidFill>
                  <a:srgbClr val="0000FF"/>
                </a:solidFill>
              </a:rPr>
              <a:t>“sea” </a:t>
            </a:r>
            <a:r>
              <a:rPr lang="en-US" dirty="0" smtClean="0">
                <a:solidFill>
                  <a:srgbClr val="0000FF"/>
                </a:solidFill>
              </a:rPr>
              <a:t>filled of negative solutions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the idea of electron-hole pair production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35" y="5625682"/>
            <a:ext cx="3659647" cy="110799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b="1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2200" b="1" dirty="0">
                <a:solidFill>
                  <a:schemeClr val="bg1"/>
                </a:solidFill>
              </a:rPr>
              <a:t>Dirac thus </a:t>
            </a:r>
            <a:r>
              <a:rPr lang="en-US" sz="2200" b="1" dirty="0" smtClean="0">
                <a:solidFill>
                  <a:schemeClr val="bg1"/>
                </a:solidFill>
              </a:rPr>
              <a:t>predicted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        the </a:t>
            </a:r>
            <a:r>
              <a:rPr lang="en-US" sz="2200" b="1" dirty="0">
                <a:solidFill>
                  <a:schemeClr val="bg1"/>
                </a:solidFill>
              </a:rPr>
              <a:t>existence of </a:t>
            </a:r>
            <a:endParaRPr lang="en-US" sz="2200" b="1" dirty="0" smtClean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          anti</a:t>
            </a:r>
            <a:r>
              <a:rPr lang="en-US" sz="2200" b="1" dirty="0">
                <a:solidFill>
                  <a:schemeClr val="bg1"/>
                </a:solidFill>
              </a:rPr>
              <a:t>-particles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4" y="2801796"/>
            <a:ext cx="1570371" cy="221279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559157"/>
              </p:ext>
            </p:extLst>
          </p:nvPr>
        </p:nvGraphicFramePr>
        <p:xfrm>
          <a:off x="1826659" y="1608744"/>
          <a:ext cx="3853110" cy="721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7" imgW="2781300" imgH="520700" progId="Equation.3">
                  <p:embed/>
                </p:oleObj>
              </mc:Choice>
              <mc:Fallback>
                <p:oleObj name="Equation" r:id="rId7" imgW="2781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26659" y="1608744"/>
                        <a:ext cx="3853110" cy="721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03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79" y="342900"/>
            <a:ext cx="6508377" cy="1143000"/>
          </a:xfrm>
        </p:spPr>
        <p:txBody>
          <a:bodyPr/>
          <a:lstStyle/>
          <a:p>
            <a:r>
              <a:rPr lang="en-US" dirty="0" smtClean="0"/>
              <a:t>Cloud chambers:</a:t>
            </a:r>
            <a:br>
              <a:rPr lang="en-US" dirty="0" smtClean="0"/>
            </a:br>
            <a:r>
              <a:rPr lang="en-US" dirty="0" smtClean="0"/>
              <a:t>A particle physics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29" y="1581692"/>
            <a:ext cx="8514401" cy="1395000"/>
          </a:xfrm>
        </p:spPr>
        <p:txBody>
          <a:bodyPr/>
          <a:lstStyle/>
          <a:p>
            <a:r>
              <a:rPr lang="en-US" dirty="0" smtClean="0"/>
              <a:t>Wilson invented cloud chambers in 1911:</a:t>
            </a:r>
          </a:p>
          <a:p>
            <a:pPr marL="0" indent="0">
              <a:buNone/>
            </a:pPr>
            <a:r>
              <a:rPr lang="en-US" dirty="0" smtClean="0"/>
              <a:t>     While trying to understand cloud formation, he realized that his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experimental setup could be used to make radioactivity visible!</a:t>
            </a:r>
          </a:p>
        </p:txBody>
      </p:sp>
      <p:pic>
        <p:nvPicPr>
          <p:cNvPr id="4" name="large diffusion cloud chamber with radon gas double-decaying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067" y="2911503"/>
            <a:ext cx="5183933" cy="388794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3129" y="2976692"/>
            <a:ext cx="3816938" cy="3822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Principle: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Sealed environment with supersaturated vapor of water of alcohol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Charged particles ionize gas which condensate droplets around it</a:t>
            </a:r>
          </a:p>
          <a:p>
            <a:pPr lvl="1">
              <a:spcBef>
                <a:spcPts val="1800"/>
              </a:spcBef>
              <a:buFont typeface="Wingdings" charset="0"/>
              <a:buChar char="è"/>
            </a:pP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800000"/>
                </a:solidFill>
              </a:rPr>
              <a:t>Tracking of charged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800000"/>
                </a:solidFill>
              </a:rPr>
              <a:t>     particle motion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509" y="6207741"/>
            <a:ext cx="402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Build your own: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http</a:t>
            </a:r>
            <a:r>
              <a:rPr lang="en-US" sz="1400" dirty="0">
                <a:solidFill>
                  <a:srgbClr val="008000"/>
                </a:solidFill>
              </a:rPr>
              <a:t>://w4.lns.cornell.edu/~adf4/</a:t>
            </a:r>
            <a:r>
              <a:rPr lang="en-US" sz="1400" dirty="0" err="1">
                <a:solidFill>
                  <a:srgbClr val="008000"/>
                </a:solidFill>
              </a:rPr>
              <a:t>cloud.html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1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13" y="44233"/>
            <a:ext cx="5988153" cy="732526"/>
          </a:xfrm>
        </p:spPr>
        <p:txBody>
          <a:bodyPr/>
          <a:lstStyle/>
          <a:p>
            <a:pPr algn="ctr"/>
            <a:r>
              <a:rPr lang="en-US" dirty="0" smtClean="0"/>
              <a:t>Anti-particles hit the ground!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particle accelerator… cosmic rays!!!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1382" y="875160"/>
            <a:ext cx="4271288" cy="2943866"/>
          </a:xfrm>
        </p:spPr>
        <p:txBody>
          <a:bodyPr/>
          <a:lstStyle/>
          <a:p>
            <a:pPr marL="285750" indent="-285750">
              <a:buSzPct val="125000"/>
              <a:buFont typeface="Wingdings" charset="2"/>
              <a:buChar char="§"/>
            </a:pPr>
            <a:r>
              <a:rPr lang="en-US" sz="2000" dirty="0" smtClean="0"/>
              <a:t>Cosmic rays constitute the first particle physics accelerators…</a:t>
            </a:r>
          </a:p>
          <a:p>
            <a:pPr marL="285750" indent="-285750">
              <a:spcBef>
                <a:spcPts val="1800"/>
              </a:spcBef>
              <a:buSzPct val="125000"/>
              <a:buFont typeface="Wingdings" charset="2"/>
              <a:buChar char="§"/>
            </a:pPr>
            <a:r>
              <a:rPr lang="en-US" sz="2000" dirty="0" smtClean="0"/>
              <a:t>Carl Anderson looked (1932) at cosmic rays crossing a cloud chambers embedded in a magnetic field</a:t>
            </a:r>
          </a:p>
          <a:p>
            <a:pPr marL="285750" indent="-285750">
              <a:spcBef>
                <a:spcPts val="1800"/>
              </a:spcBef>
              <a:buSzPct val="125000"/>
              <a:buFont typeface="Wingdings" charset="2"/>
              <a:buChar char="§"/>
            </a:pPr>
            <a:r>
              <a:rPr lang="en-US" sz="2000" dirty="0" smtClean="0"/>
              <a:t>This is what he observed:</a:t>
            </a:r>
          </a:p>
          <a:p>
            <a:pPr marL="285750" indent="-285750">
              <a:buSzPct val="125000"/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 descr="cosmic_ray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06" y="990600"/>
            <a:ext cx="4478714" cy="5771817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6178" y="6266097"/>
            <a:ext cx="4493840" cy="55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5000"/>
            </a:pPr>
            <a:r>
              <a:rPr lang="en-US" sz="2400" b="1" dirty="0" smtClean="0">
                <a:solidFill>
                  <a:srgbClr val="800000"/>
                </a:solidFill>
              </a:rPr>
              <a:t>He discovered antiparticles!!!</a:t>
            </a:r>
          </a:p>
          <a:p>
            <a:pPr marL="285750" indent="-285750">
              <a:buSzPct val="125000"/>
              <a:buFont typeface="Wingdings" charset="2"/>
              <a:buChar char="§"/>
            </a:pPr>
            <a:endParaRPr lang="en-US" dirty="0"/>
          </a:p>
        </p:txBody>
      </p:sp>
      <p:pic>
        <p:nvPicPr>
          <p:cNvPr id="4" name="Picture 3" descr="positron_Anders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5"/>
          <a:stretch/>
        </p:blipFill>
        <p:spPr>
          <a:xfrm>
            <a:off x="750429" y="3569770"/>
            <a:ext cx="2886249" cy="27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3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8574" y="221746"/>
            <a:ext cx="6508377" cy="658502"/>
          </a:xfrm>
        </p:spPr>
        <p:txBody>
          <a:bodyPr/>
          <a:lstStyle/>
          <a:p>
            <a:r>
              <a:rPr lang="en-US" dirty="0" smtClean="0"/>
              <a:t>Lamb’s shift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8575" y="1170819"/>
            <a:ext cx="7061482" cy="10947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According to Dirac theory, the states 2S</a:t>
            </a:r>
            <a:r>
              <a:rPr lang="en-US" baseline="-25000" dirty="0" smtClean="0"/>
              <a:t>1/2 </a:t>
            </a:r>
            <a:r>
              <a:rPr lang="en-US" dirty="0" smtClean="0"/>
              <a:t>and 2P</a:t>
            </a:r>
            <a:r>
              <a:rPr lang="en-US" baseline="-25000" dirty="0" smtClean="0"/>
              <a:t>1/2 </a:t>
            </a:r>
            <a:r>
              <a:rPr lang="en-US" dirty="0" smtClean="0"/>
              <a:t>should have the same energy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90"/>
                </a:solidFill>
              </a:rPr>
              <a:t>The index ½ is for the J = L + S</a:t>
            </a:r>
          </a:p>
        </p:txBody>
      </p:sp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06" y="3478519"/>
            <a:ext cx="5031987" cy="3260426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168574" y="2426229"/>
            <a:ext cx="8844819" cy="1931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1947, Lamb and </a:t>
            </a:r>
            <a:r>
              <a:rPr lang="en-US" dirty="0" err="1" smtClean="0"/>
              <a:t>Retherford</a:t>
            </a:r>
            <a:r>
              <a:rPr lang="en-US" dirty="0" smtClean="0"/>
              <a:t>, succeeded, using microwave techniques, in stimulating a radio-frequency transition between these two states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90"/>
                </a:solidFill>
              </a:rPr>
              <a:t>The shift was measured to be of 1058 MHz (or 4.37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000090"/>
                </a:solidFill>
              </a:rPr>
              <a:t>eV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marL="228600" lvl="1" indent="0">
              <a:spcBef>
                <a:spcPts val="120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This is a one-part-in-a-million effect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97437" y="4531114"/>
            <a:ext cx="3812831" cy="196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800000"/>
                </a:solidFill>
              </a:rPr>
              <a:t>The states 2S</a:t>
            </a:r>
            <a:r>
              <a:rPr lang="en-US" b="1" baseline="-25000" dirty="0" smtClean="0">
                <a:solidFill>
                  <a:srgbClr val="800000"/>
                </a:solidFill>
              </a:rPr>
              <a:t>1/2 </a:t>
            </a:r>
            <a:r>
              <a:rPr lang="en-US" b="1" dirty="0" smtClean="0">
                <a:solidFill>
                  <a:srgbClr val="800000"/>
                </a:solidFill>
              </a:rPr>
              <a:t>and 2P</a:t>
            </a:r>
            <a:r>
              <a:rPr lang="en-US" b="1" baseline="-25000" dirty="0" smtClean="0">
                <a:solidFill>
                  <a:srgbClr val="800000"/>
                </a:solidFill>
              </a:rPr>
              <a:t>1/2 </a:t>
            </a:r>
            <a:r>
              <a:rPr lang="en-US" b="1" dirty="0" smtClean="0">
                <a:solidFill>
                  <a:srgbClr val="800000"/>
                </a:solidFill>
              </a:rPr>
              <a:t>are not degenerated, so the theory must again be extended…</a:t>
            </a:r>
          </a:p>
        </p:txBody>
      </p:sp>
    </p:spTree>
    <p:extLst>
      <p:ext uri="{BB962C8B-B14F-4D97-AF65-F5344CB8AC3E}">
        <p14:creationId xmlns:p14="http://schemas.microsoft.com/office/powerpoint/2010/main" val="184838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60" y="248865"/>
            <a:ext cx="6508377" cy="665535"/>
          </a:xfrm>
        </p:spPr>
        <p:txBody>
          <a:bodyPr/>
          <a:lstStyle/>
          <a:p>
            <a:r>
              <a:rPr lang="en-US" dirty="0" smtClean="0"/>
              <a:t>Electron self-energy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60" y="1047790"/>
            <a:ext cx="7074840" cy="58102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same year, Hans Bethe interpreted this as </a:t>
            </a:r>
            <a:r>
              <a:rPr lang="en-US" dirty="0" smtClean="0"/>
              <a:t>virtual </a:t>
            </a:r>
            <a:r>
              <a:rPr lang="en-US" dirty="0"/>
              <a:t>photons emitted and absorbed by the atom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electromagnetic </a:t>
            </a:r>
            <a:r>
              <a:rPr lang="en-US" u="sng" dirty="0" smtClean="0"/>
              <a:t>field of the proton is affected </a:t>
            </a:r>
            <a:r>
              <a:rPr lang="en-US" dirty="0" smtClean="0"/>
              <a:t>by the electromagnetic </a:t>
            </a:r>
            <a:r>
              <a:rPr lang="en-US" u="sng" dirty="0" smtClean="0"/>
              <a:t>field of the electron</a:t>
            </a:r>
            <a:r>
              <a:rPr lang="en-US" dirty="0" smtClean="0"/>
              <a:t>, which feels this modification, hence </a:t>
            </a:r>
            <a:r>
              <a:rPr lang="en-US" i="1" dirty="0" smtClean="0">
                <a:solidFill>
                  <a:srgbClr val="FF0000"/>
                </a:solidFill>
              </a:rPr>
              <a:t>self-energy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Both electromagnetic fields are made of quanta which interact with charge particles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The electron is also a quantum field</a:t>
            </a:r>
          </a:p>
          <a:p>
            <a:r>
              <a:rPr lang="en-US" dirty="0" smtClean="0"/>
              <a:t>This effect changes the mass of the electron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From special relativity, mass is energy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This mass modification depends on the kinetic energy of the electron</a:t>
            </a:r>
          </a:p>
          <a:p>
            <a:r>
              <a:rPr lang="en-US" dirty="0" smtClean="0"/>
              <a:t>These calculations led to infinities, but Bethe realized that these infinities cancel with those occurring in free electron predictions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This is the starting point of renormalization</a:t>
            </a:r>
          </a:p>
          <a:p>
            <a:r>
              <a:rPr lang="en-US" dirty="0" smtClean="0"/>
              <a:t>This effect results in a small displacement of energy levels of an atom by the order of 1000MHz!</a:t>
            </a:r>
          </a:p>
        </p:txBody>
      </p:sp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16" y="2241584"/>
            <a:ext cx="2140121" cy="207324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782544"/>
              </p:ext>
            </p:extLst>
          </p:nvPr>
        </p:nvGraphicFramePr>
        <p:xfrm>
          <a:off x="6818416" y="4946650"/>
          <a:ext cx="214012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1092200" imgH="469900" progId="Equation.3">
                  <p:embed/>
                </p:oleObj>
              </mc:Choice>
              <mc:Fallback>
                <p:oleObj name="Equation" r:id="rId4" imgW="10922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8416" y="4946650"/>
                        <a:ext cx="2140122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148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" y="241300"/>
            <a:ext cx="6508377" cy="673100"/>
          </a:xfrm>
        </p:spPr>
        <p:txBody>
          <a:bodyPr/>
          <a:lstStyle/>
          <a:p>
            <a:r>
              <a:rPr lang="en-US" dirty="0" smtClean="0"/>
              <a:t>Vacuum isn’t empty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990601"/>
            <a:ext cx="6858001" cy="1028699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quantum electrodynamics the electromagnetic field is quantized and, like the harmonic oscillator in quantum mechanics, its lowest state is not zero</a:t>
            </a:r>
            <a:r>
              <a:rPr lang="en-US" dirty="0" smtClean="0"/>
              <a:t>.</a:t>
            </a:r>
          </a:p>
        </p:txBody>
      </p:sp>
      <p:pic>
        <p:nvPicPr>
          <p:cNvPr id="4" name="Picture 3" descr="loadBinary.asp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86" y="1968500"/>
            <a:ext cx="2821214" cy="39497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3999" y="2095500"/>
            <a:ext cx="5852887" cy="46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This energy causes virtual </a:t>
            </a:r>
            <a:r>
              <a:rPr lang="en-US" dirty="0"/>
              <a:t>electron–positron pairs </a:t>
            </a:r>
            <a:r>
              <a:rPr lang="en-US" dirty="0" smtClean="0"/>
              <a:t>fluctuations to </a:t>
            </a:r>
            <a:r>
              <a:rPr lang="en-US" u="sng" dirty="0" smtClean="0"/>
              <a:t>change </a:t>
            </a:r>
            <a:r>
              <a:rPr lang="en-US" u="sng" dirty="0"/>
              <a:t>the distribution of charges</a:t>
            </a:r>
            <a:r>
              <a:rPr lang="en-US" dirty="0"/>
              <a:t> and currents that generated the original electromagnetic field</a:t>
            </a:r>
            <a:r>
              <a:rPr lang="en-US" dirty="0" smtClean="0"/>
              <a:t>.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Uncertainty principle allows this: 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000090"/>
                </a:solidFill>
              </a:rPr>
              <a:t>E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000090"/>
                </a:solidFill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&gt;</a:t>
            </a:r>
            <a:r>
              <a:rPr lang="en-US" dirty="0" smtClean="0">
                <a:solidFill>
                  <a:srgbClr val="000090"/>
                </a:solidFill>
              </a:rPr>
              <a:t>h</a:t>
            </a:r>
          </a:p>
          <a:p>
            <a:r>
              <a:rPr lang="en-US" dirty="0" smtClean="0"/>
              <a:t>This effect changes the charge of the electron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The charge depends on the energy of the electron</a:t>
            </a:r>
          </a:p>
          <a:p>
            <a:endParaRPr lang="en-US" dirty="0"/>
          </a:p>
          <a:p>
            <a:pPr>
              <a:spcBef>
                <a:spcPts val="3000"/>
              </a:spcBef>
            </a:pPr>
            <a:r>
              <a:rPr lang="en-US" dirty="0" smtClean="0"/>
              <a:t>Such corrections also involve infinities that get evacuated by renormalization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251243"/>
              </p:ext>
            </p:extLst>
          </p:nvPr>
        </p:nvGraphicFramePr>
        <p:xfrm>
          <a:off x="1968500" y="5060950"/>
          <a:ext cx="3009900" cy="98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4" imgW="2057400" imgH="673100" progId="Equation.3">
                  <p:embed/>
                </p:oleObj>
              </mc:Choice>
              <mc:Fallback>
                <p:oleObj name="Equation" r:id="rId4" imgW="20574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500" y="5060950"/>
                        <a:ext cx="3009900" cy="984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29698"/>
              </p:ext>
            </p:extLst>
          </p:nvPr>
        </p:nvGraphicFramePr>
        <p:xfrm>
          <a:off x="6462486" y="5880099"/>
          <a:ext cx="2313214" cy="123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6" imgW="1854200" imgH="990600" progId="Equation.3">
                  <p:embed/>
                </p:oleObj>
              </mc:Choice>
              <mc:Fallback>
                <p:oleObj name="Equation" r:id="rId6" imgW="1854200" imgH="990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2486" y="5880099"/>
                        <a:ext cx="2313214" cy="123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152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241300"/>
            <a:ext cx="6508377" cy="1143000"/>
          </a:xfrm>
        </p:spPr>
        <p:txBody>
          <a:bodyPr/>
          <a:lstStyle/>
          <a:p>
            <a:r>
              <a:rPr lang="en-US" dirty="0" smtClean="0"/>
              <a:t>Quantum field theory of electromagnetism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9" y="1384299"/>
            <a:ext cx="6508377" cy="5440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Building on Bethe discovery, Dyson, Feynman, Schwinger and </a:t>
            </a:r>
            <a:r>
              <a:rPr lang="en-US" dirty="0" err="1" smtClean="0"/>
              <a:t>Tomonaga</a:t>
            </a:r>
            <a:r>
              <a:rPr lang="en-US" dirty="0" smtClean="0"/>
              <a:t> obtained shortly after a complete formulation of the quantum field theory of electromagnetism.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Integrated specially relativity and quantum mechanics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Forces between particles are mediated by other particles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Resolved the wave-particle duality:</a:t>
            </a:r>
            <a:r>
              <a:rPr lang="en-US" dirty="0" smtClean="0"/>
              <a:t> </a:t>
            </a:r>
          </a:p>
          <a:p>
            <a:pPr marL="2286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      particles are excited states of a field of quanta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90"/>
                </a:solidFill>
              </a:rPr>
              <a:t>Formally resolved divergences in the predictions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Proved the theory to be </a:t>
            </a:r>
            <a:r>
              <a:rPr lang="en-US" dirty="0" err="1" smtClean="0">
                <a:solidFill>
                  <a:srgbClr val="000090"/>
                </a:solidFill>
              </a:rPr>
              <a:t>renormalizable</a:t>
            </a:r>
            <a:r>
              <a:rPr lang="en-US" dirty="0" smtClean="0">
                <a:solidFill>
                  <a:srgbClr val="000090"/>
                </a:solidFill>
              </a:rPr>
              <a:t> regardless 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of the level of approximation made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Any order in perturbation theory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rgbClr val="000090"/>
                </a:solidFill>
              </a:rPr>
              <a:t>Naturally account for infinite degrees of freedom involved in a field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Naturally account for the Pauli exclusion principle</a:t>
            </a:r>
          </a:p>
          <a:p>
            <a:pPr lvl="1"/>
            <a:endParaRPr lang="en-US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81" y="279400"/>
            <a:ext cx="1720589" cy="16383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2044700"/>
            <a:ext cx="1567016" cy="19050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58" y="4075113"/>
            <a:ext cx="1377842" cy="1941504"/>
          </a:xfrm>
          <a:prstGeom prst="rect">
            <a:avLst/>
          </a:prstGeom>
        </p:spPr>
      </p:pic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58" y="4729163"/>
            <a:ext cx="14986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27068</TotalTime>
  <Words>1165</Words>
  <Application>Microsoft Macintosh PowerPoint</Application>
  <PresentationFormat>On-screen Show (4:3)</PresentationFormat>
  <Paragraphs>137</Paragraphs>
  <Slides>15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Plaza</vt:lpstr>
      <vt:lpstr>Equation</vt:lpstr>
      <vt:lpstr>From quantum mechanics to quantum field theory</vt:lpstr>
      <vt:lpstr>Fine Structure</vt:lpstr>
      <vt:lpstr>Relativistic quantum mechanics</vt:lpstr>
      <vt:lpstr>Cloud chambers: A particle physics detector</vt:lpstr>
      <vt:lpstr>Anti-particles hit the ground!</vt:lpstr>
      <vt:lpstr>Lamb’s shift</vt:lpstr>
      <vt:lpstr>Electron self-energy</vt:lpstr>
      <vt:lpstr>Vacuum isn’t empty</vt:lpstr>
      <vt:lpstr>Quantum field theory of electromagnetism</vt:lpstr>
      <vt:lpstr>Feynman diagrams</vt:lpstr>
      <vt:lpstr>Example I: Muon pair production</vt:lpstr>
      <vt:lpstr>Example 2: Bhabha scattering</vt:lpstr>
      <vt:lpstr>Exercices</vt:lpstr>
      <vt:lpstr>A very successful theory!</vt:lpstr>
      <vt:lpstr>Do we really understand atoms?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Pierre-Hugues Beauchemin</dc:creator>
  <cp:lastModifiedBy>Pierre-Hugues Beauchemin</cp:lastModifiedBy>
  <cp:revision>180</cp:revision>
  <dcterms:created xsi:type="dcterms:W3CDTF">2012-05-07T21:14:39Z</dcterms:created>
  <dcterms:modified xsi:type="dcterms:W3CDTF">2013-06-17T12:27:34Z</dcterms:modified>
</cp:coreProperties>
</file>