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1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2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6BA-F4A9-9245-B7E2-086051267241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7CBC-A427-9E4D-8451-8F8CF5D4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355A-85CD-BB40-9239-9C9DE25A229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2AEC-8778-1F4E-88CE-5F54FCFB8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919534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AF2-21C7-FF46-BDBC-949C2245FE92}" type="datetime1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363286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214498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513-F466-0E4A-80A1-87D3EEE6EC1D}" type="datetime1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355-ACF3-4042-BB11-E5415FD90E30}" type="datetime1">
              <a:rPr lang="en-US" smtClean="0"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9B67-D79B-7E40-9663-6A115124675C}" type="datetime1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AE7-AB6C-4743-995C-BBE20B84A31D}" type="datetime1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9F11-5229-F141-85F6-6164ECC54874}" type="datetime1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DE2B-F4A9-F24D-97DC-F455ED848BA0}" type="datetime1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CC3-DB9E-9A4F-B695-725B1C5F4AD4}" type="datetime1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411D0DC-097F-7D47-AB5E-2B564D4B420B}" type="datetime1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FFC8C21-65D4-1B49-953B-629B79799E85}" type="datetime1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263-A5BD-5740-914B-BDC72A2CC787}" type="datetime1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64AB-6586-5C47-B56B-5051DFD86CAA}" type="datetime1">
              <a:rPr lang="en-US" smtClean="0"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DC4F-9CC7-8243-B497-E18EB4656FBF}" type="datetime1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A500-E675-2D4D-A313-D002DA1F1AB6}" type="datetime1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3275-DB03-2F4B-BB4D-790777E76D82}" type="datetime1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2B071E-B88C-F043-9E90-D64E2099FDB1}" type="datetime1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2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5.emf"/><Relationship Id="rId5" Type="http://schemas.openxmlformats.org/officeDocument/2006/relationships/image" Target="../media/image29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889"/>
            <a:ext cx="9144000" cy="58501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PHY 042:  Electricity and Magnetism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869272"/>
            <a:ext cx="5724862" cy="71570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Magnetic field in Matter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4752" y="5703548"/>
            <a:ext cx="36984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Prof. Hugo Beauchemin</a:t>
            </a:r>
            <a:endParaRPr lang="en-US" sz="2600" b="1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" y="5301757"/>
            <a:ext cx="1286066" cy="12860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78" t="8712" r="10032" b="7224"/>
          <a:stretch/>
        </p:blipFill>
        <p:spPr>
          <a:xfrm>
            <a:off x="2525502" y="1722712"/>
            <a:ext cx="3722563" cy="29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9203"/>
            <a:ext cx="7691719" cy="404688"/>
          </a:xfrm>
        </p:spPr>
        <p:txBody>
          <a:bodyPr/>
          <a:lstStyle/>
          <a:p>
            <a:r>
              <a:rPr lang="en-US" sz="4800" dirty="0" smtClean="0"/>
              <a:t>H field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37822"/>
            <a:ext cx="9031110" cy="6124222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The external B-field modifies local electronic configurations of a material (magnetization) to generate macroscopic current densities, which give rise to a magnetic field modifying the external B-field… 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Try to see what is the field configuration at equilibrium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Try to describe the system in terms of </a:t>
            </a:r>
            <a:r>
              <a:rPr lang="en-US" sz="2100" b="1" dirty="0" smtClean="0">
                <a:solidFill>
                  <a:srgbClr val="0000FF"/>
                </a:solidFill>
              </a:rPr>
              <a:t>controllable</a:t>
            </a:r>
            <a:r>
              <a:rPr lang="en-US" sz="2100" dirty="0" smtClean="0">
                <a:solidFill>
                  <a:srgbClr val="0000FF"/>
                </a:solidFill>
              </a:rPr>
              <a:t> quantities</a:t>
            </a:r>
          </a:p>
          <a:p>
            <a:pPr>
              <a:spcBef>
                <a:spcPts val="36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Define the H-field to get Ampere’s law solely in terms of free steady currents (controllable)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Ampere’s law is in terms of the total current density (free + bound)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21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                                 or</a:t>
            </a:r>
          </a:p>
          <a:p>
            <a:r>
              <a:rPr lang="en-US" sz="2300" dirty="0">
                <a:solidFill>
                  <a:schemeClr val="tx1"/>
                </a:solidFill>
              </a:rPr>
              <a:t>R</a:t>
            </a:r>
            <a:r>
              <a:rPr lang="en-US" sz="2300" dirty="0" smtClean="0">
                <a:solidFill>
                  <a:schemeClr val="tx1"/>
                </a:solidFill>
              </a:rPr>
              <a:t>eplacing B by H won’t eliminate the magnetization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sources:</a:t>
            </a:r>
            <a:endParaRPr lang="en-US" sz="23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7511" y="6412799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40324"/>
              </p:ext>
            </p:extLst>
          </p:nvPr>
        </p:nvGraphicFramePr>
        <p:xfrm>
          <a:off x="3154892" y="4169833"/>
          <a:ext cx="1810936" cy="856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3" imgW="914400" imgH="431800" progId="Equation.3">
                  <p:embed/>
                </p:oleObj>
              </mc:Choice>
              <mc:Fallback>
                <p:oleObj name="Equation" r:id="rId3" imgW="914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4892" y="4169833"/>
                        <a:ext cx="1810936" cy="856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59464"/>
              </p:ext>
            </p:extLst>
          </p:nvPr>
        </p:nvGraphicFramePr>
        <p:xfrm>
          <a:off x="3227437" y="5030894"/>
          <a:ext cx="15763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5" imgW="749300" imgH="266700" progId="Equation.3">
                  <p:embed/>
                </p:oleObj>
              </mc:Choice>
              <mc:Fallback>
                <p:oleObj name="Equation" r:id="rId5" imgW="749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7437" y="5030894"/>
                        <a:ext cx="1576388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446573"/>
              </p:ext>
            </p:extLst>
          </p:nvPr>
        </p:nvGraphicFramePr>
        <p:xfrm>
          <a:off x="2505148" y="5148742"/>
          <a:ext cx="353631" cy="34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7" imgW="203200" imgH="127000" progId="Equation.3">
                  <p:embed/>
                </p:oleObj>
              </mc:Choice>
              <mc:Fallback>
                <p:oleObj name="Equation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5148" y="5148742"/>
                        <a:ext cx="353631" cy="34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99360"/>
              </p:ext>
            </p:extLst>
          </p:nvPr>
        </p:nvGraphicFramePr>
        <p:xfrm>
          <a:off x="3152775" y="6218238"/>
          <a:ext cx="18875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9" imgW="965200" imgH="228600" progId="Equation.3">
                  <p:embed/>
                </p:oleObj>
              </mc:Choice>
              <mc:Fallback>
                <p:oleObj name="Equation" r:id="rId9" imgW="965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52775" y="6218238"/>
                        <a:ext cx="1887538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16582"/>
              </p:ext>
            </p:extLst>
          </p:nvPr>
        </p:nvGraphicFramePr>
        <p:xfrm>
          <a:off x="5216525" y="5033963"/>
          <a:ext cx="22479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tion" r:id="rId11" imgW="1143000" imgH="304800" progId="Equation.3">
                  <p:embed/>
                </p:oleObj>
              </mc:Choice>
              <mc:Fallback>
                <p:oleObj name="Equation" r:id="rId11" imgW="1143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16525" y="5033963"/>
                        <a:ext cx="22479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5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9203"/>
            <a:ext cx="7691719" cy="517577"/>
          </a:xfrm>
        </p:spPr>
        <p:txBody>
          <a:bodyPr/>
          <a:lstStyle/>
          <a:p>
            <a:r>
              <a:rPr lang="en-US" sz="4800" dirty="0" smtClean="0"/>
              <a:t>D </a:t>
            </a:r>
            <a:r>
              <a:rPr lang="en-US" sz="4800" dirty="0" err="1" smtClean="0"/>
              <a:t>vs</a:t>
            </a:r>
            <a:r>
              <a:rPr lang="en-US" sz="4800" dirty="0" smtClean="0"/>
              <a:t> 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4334"/>
            <a:ext cx="8918221" cy="6251219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rgbClr val="000000"/>
                </a:solidFill>
              </a:rPr>
              <a:t>H  is much more frequently used (and useful) than D, why?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Both concepts share similar connections to the E/B fields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The asymmetry in usage is purel</a:t>
            </a:r>
            <a:r>
              <a:rPr lang="en-US" sz="2300" dirty="0">
                <a:solidFill>
                  <a:srgbClr val="000000"/>
                </a:solidFill>
              </a:rPr>
              <a:t>y</a:t>
            </a:r>
            <a:r>
              <a:rPr lang="en-US" sz="2300" dirty="0" smtClean="0">
                <a:solidFill>
                  <a:srgbClr val="000000"/>
                </a:solidFill>
              </a:rPr>
              <a:t> pragmatic, based on experimental reasons: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In a lab, we can only control (manipulate, measure) macroscopic quantities, which are then related to other quantities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In E&amp;M, we can manipulate and measure currents and potentials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Charges are more difficult to manipulate (use currents)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H is determined by free </a:t>
            </a:r>
            <a:r>
              <a:rPr lang="en-US" sz="2100" dirty="0" smtClean="0">
                <a:solidFill>
                  <a:srgbClr val="FF0000"/>
                </a:solidFill>
              </a:rPr>
              <a:t>currents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1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directly controllable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E is determined by </a:t>
            </a:r>
            <a:r>
              <a:rPr lang="en-US" sz="2100" dirty="0" smtClean="0">
                <a:solidFill>
                  <a:srgbClr val="FF0000"/>
                </a:solidFill>
              </a:rPr>
              <a:t>V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1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directly controllable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Using a battery for example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sz="2300" dirty="0" smtClean="0">
                <a:solidFill>
                  <a:srgbClr val="FF0000"/>
                </a:solidFill>
              </a:rPr>
              <a:t>Experimental conditions and empirical procedures encourage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    </a:t>
            </a:r>
            <a:r>
              <a:rPr lang="en-US" sz="2300" dirty="0">
                <a:solidFill>
                  <a:srgbClr val="FF0000"/>
                </a:solidFill>
              </a:rPr>
              <a:t>the </a:t>
            </a:r>
            <a:r>
              <a:rPr lang="en-US" sz="2300" dirty="0" smtClean="0">
                <a:solidFill>
                  <a:srgbClr val="FF0000"/>
                </a:solidFill>
              </a:rPr>
              <a:t>descriptions of E&amp;M phenomena in terms of </a:t>
            </a:r>
            <a:r>
              <a:rPr lang="en-US" sz="2300" b="1" dirty="0" smtClean="0">
                <a:solidFill>
                  <a:srgbClr val="FF0000"/>
                </a:solidFill>
              </a:rPr>
              <a:t>E</a:t>
            </a:r>
            <a:r>
              <a:rPr lang="en-US" sz="2300" dirty="0" smtClean="0">
                <a:solidFill>
                  <a:srgbClr val="FF0000"/>
                </a:solidFill>
              </a:rPr>
              <a:t> and </a:t>
            </a:r>
            <a:r>
              <a:rPr lang="en-US" sz="2300" b="1" dirty="0" smtClean="0">
                <a:solidFill>
                  <a:srgbClr val="FF0000"/>
                </a:solidFill>
              </a:rPr>
              <a:t>H</a:t>
            </a:r>
            <a:r>
              <a:rPr lang="en-US" sz="23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3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50545"/>
            <a:ext cx="9144000" cy="630465"/>
          </a:xfrm>
        </p:spPr>
        <p:txBody>
          <a:bodyPr/>
          <a:lstStyle/>
          <a:p>
            <a:r>
              <a:rPr lang="en-US" sz="4400" dirty="0" smtClean="0"/>
              <a:t>Linear Isotropic homogenous media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522"/>
            <a:ext cx="9002889" cy="5969000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As for polarization, magnetization is </a:t>
            </a:r>
            <a:r>
              <a:rPr lang="en-US" sz="2300" u="sng" dirty="0" smtClean="0">
                <a:solidFill>
                  <a:schemeClr val="tx1"/>
                </a:solidFill>
              </a:rPr>
              <a:t>proportional</a:t>
            </a:r>
            <a:r>
              <a:rPr lang="en-US" sz="2300" dirty="0" smtClean="0">
                <a:solidFill>
                  <a:schemeClr val="tx1"/>
                </a:solidFill>
              </a:rPr>
              <a:t> to an external field </a:t>
            </a:r>
            <a:r>
              <a:rPr lang="en-US" sz="2300" u="sng" dirty="0" smtClean="0">
                <a:solidFill>
                  <a:schemeClr val="tx1"/>
                </a:solidFill>
              </a:rPr>
              <a:t>when</a:t>
            </a:r>
            <a:r>
              <a:rPr lang="en-US" sz="2300" dirty="0" smtClean="0">
                <a:solidFill>
                  <a:schemeClr val="tx1"/>
                </a:solidFill>
              </a:rPr>
              <a:t> the material is linear, isotropic and homogenous (L.I.H.)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8000"/>
                </a:solidFill>
              </a:rPr>
              <a:t>Recall: P = </a:t>
            </a:r>
            <a:r>
              <a:rPr lang="en-US" sz="21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lang="en-US" sz="2100" baseline="-25000" dirty="0" smtClean="0">
                <a:solidFill>
                  <a:srgbClr val="008000"/>
                </a:solidFill>
              </a:rPr>
              <a:t>0</a:t>
            </a:r>
            <a:r>
              <a:rPr lang="en-US" sz="2100" dirty="0" smtClean="0">
                <a:solidFill>
                  <a:srgbClr val="008000"/>
                </a:solidFill>
              </a:rPr>
              <a:t> </a:t>
            </a:r>
            <a:r>
              <a:rPr lang="en-US" sz="21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c</a:t>
            </a:r>
            <a:r>
              <a:rPr lang="en-US" sz="2100" baseline="-25000" dirty="0" err="1" smtClean="0">
                <a:solidFill>
                  <a:srgbClr val="008000"/>
                </a:solidFill>
              </a:rPr>
              <a:t>e</a:t>
            </a:r>
            <a:r>
              <a:rPr lang="en-US" sz="2100" dirty="0" smtClean="0">
                <a:solidFill>
                  <a:srgbClr val="008000"/>
                </a:solidFill>
              </a:rPr>
              <a:t> </a:t>
            </a:r>
            <a:r>
              <a:rPr lang="en-US" sz="2100" b="1" dirty="0" smtClean="0">
                <a:solidFill>
                  <a:srgbClr val="008000"/>
                </a:solidFill>
              </a:rPr>
              <a:t>E  </a:t>
            </a:r>
            <a:r>
              <a:rPr lang="en-US" sz="2100" dirty="0" smtClean="0">
                <a:solidFill>
                  <a:srgbClr val="008000"/>
                </a:solidFill>
              </a:rPr>
              <a:t>for the polarization in a L.I.H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Similarly as for polarization, we would like to express the relationship using controllable quantities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Use </a:t>
            </a:r>
            <a:r>
              <a:rPr lang="en-US" sz="2100" b="1" dirty="0" smtClean="0">
                <a:solidFill>
                  <a:srgbClr val="0000FF"/>
                </a:solidFill>
              </a:rPr>
              <a:t>P</a:t>
            </a:r>
            <a:r>
              <a:rPr lang="en-US" sz="2100" dirty="0" smtClean="0">
                <a:solidFill>
                  <a:srgbClr val="0000FF"/>
                </a:solidFill>
              </a:rPr>
              <a:t>=</a:t>
            </a:r>
            <a:r>
              <a:rPr lang="en-US" sz="2100" b="1" dirty="0" smtClean="0">
                <a:solidFill>
                  <a:srgbClr val="0000FF"/>
                </a:solidFill>
              </a:rPr>
              <a:t>P</a:t>
            </a:r>
            <a:r>
              <a:rPr lang="en-US" sz="2100" dirty="0" smtClean="0">
                <a:solidFill>
                  <a:srgbClr val="0000FF"/>
                </a:solidFill>
              </a:rPr>
              <a:t>(</a:t>
            </a:r>
            <a:r>
              <a:rPr lang="en-US" sz="2100" b="1" dirty="0" smtClean="0">
                <a:solidFill>
                  <a:srgbClr val="0000FF"/>
                </a:solidFill>
              </a:rPr>
              <a:t>E</a:t>
            </a:r>
            <a:r>
              <a:rPr lang="en-US" sz="2100" dirty="0" smtClean="0">
                <a:solidFill>
                  <a:srgbClr val="0000FF"/>
                </a:solidFill>
              </a:rPr>
              <a:t>) because we control V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Use </a:t>
            </a:r>
            <a:r>
              <a:rPr lang="en-US" sz="2100" b="1" dirty="0" smtClean="0">
                <a:solidFill>
                  <a:srgbClr val="0000FF"/>
                </a:solidFill>
              </a:rPr>
              <a:t>M</a:t>
            </a:r>
            <a:r>
              <a:rPr lang="en-US" sz="2100" dirty="0" smtClean="0">
                <a:solidFill>
                  <a:srgbClr val="0000FF"/>
                </a:solidFill>
              </a:rPr>
              <a:t>=</a:t>
            </a:r>
            <a:r>
              <a:rPr lang="en-US" sz="2100" b="1" dirty="0" smtClean="0">
                <a:solidFill>
                  <a:srgbClr val="0000FF"/>
                </a:solidFill>
              </a:rPr>
              <a:t>M</a:t>
            </a:r>
            <a:r>
              <a:rPr lang="en-US" sz="2100" dirty="0" smtClean="0">
                <a:solidFill>
                  <a:srgbClr val="0000FF"/>
                </a:solidFill>
              </a:rPr>
              <a:t>(</a:t>
            </a:r>
            <a:r>
              <a:rPr lang="en-US" sz="2100" b="1" dirty="0" smtClean="0">
                <a:solidFill>
                  <a:srgbClr val="0000FF"/>
                </a:solidFill>
              </a:rPr>
              <a:t>H</a:t>
            </a:r>
            <a:r>
              <a:rPr lang="en-US" sz="2100" dirty="0" smtClean="0">
                <a:solidFill>
                  <a:srgbClr val="0000FF"/>
                </a:solidFill>
              </a:rPr>
              <a:t>) because we control I</a:t>
            </a:r>
          </a:p>
          <a:p>
            <a:r>
              <a:rPr lang="en-US" sz="2300" b="1" dirty="0" smtClean="0">
                <a:solidFill>
                  <a:srgbClr val="000000"/>
                </a:solidFill>
              </a:rPr>
              <a:t>M</a:t>
            </a:r>
            <a:r>
              <a:rPr lang="en-US" sz="2300" dirty="0" smtClean="0">
                <a:solidFill>
                  <a:srgbClr val="000000"/>
                </a:solidFill>
              </a:rPr>
              <a:t> has same units as </a:t>
            </a:r>
            <a:r>
              <a:rPr lang="en-US" sz="2300" b="1" dirty="0" smtClean="0">
                <a:solidFill>
                  <a:srgbClr val="000000"/>
                </a:solidFill>
              </a:rPr>
              <a:t>H</a:t>
            </a:r>
            <a:r>
              <a:rPr lang="en-US" sz="2300" dirty="0" smtClean="0">
                <a:solidFill>
                  <a:srgbClr val="000000"/>
                </a:solidFill>
              </a:rPr>
              <a:t>, so the coefficient of proportionality is dimensionless: 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Magnetic Susceptibility </a:t>
            </a:r>
            <a:r>
              <a:rPr lang="en-US" sz="21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2100" baseline="-25000" dirty="0" smtClean="0">
                <a:solidFill>
                  <a:srgbClr val="0000FF"/>
                </a:solidFill>
                <a:cs typeface="Symbol" charset="2"/>
              </a:rPr>
              <a:t>m</a:t>
            </a:r>
            <a:r>
              <a:rPr lang="en-US" sz="21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c</a:t>
            </a:r>
            <a:r>
              <a:rPr lang="en-US" sz="1900" baseline="-25000" dirty="0" smtClean="0">
                <a:solidFill>
                  <a:srgbClr val="008000"/>
                </a:solidFill>
              </a:rPr>
              <a:t>m</a:t>
            </a:r>
            <a:r>
              <a:rPr lang="en-US" sz="1900" dirty="0" smtClean="0">
                <a:solidFill>
                  <a:srgbClr val="008000"/>
                </a:solidFill>
              </a:rPr>
              <a:t> &gt; 0 </a:t>
            </a:r>
            <a:r>
              <a:rPr lang="en-US" sz="19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900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1900" dirty="0" smtClean="0">
                <a:solidFill>
                  <a:srgbClr val="008000"/>
                </a:solidFill>
                <a:sym typeface="Wingdings"/>
              </a:rPr>
              <a:t>paramagnetic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  <a:latin typeface="Symbol" charset="2"/>
                <a:cs typeface="Symbol" charset="2"/>
                <a:sym typeface="Wingdings"/>
              </a:rPr>
              <a:t>c</a:t>
            </a:r>
            <a:r>
              <a:rPr lang="en-US" sz="1900" baseline="-25000" dirty="0" smtClean="0">
                <a:solidFill>
                  <a:srgbClr val="008000"/>
                </a:solidFill>
                <a:sym typeface="Wingdings"/>
              </a:rPr>
              <a:t>m</a:t>
            </a:r>
            <a:r>
              <a:rPr lang="en-US" sz="1900" dirty="0" smtClean="0">
                <a:solidFill>
                  <a:srgbClr val="008000"/>
                </a:solidFill>
                <a:sym typeface="Wingdings"/>
              </a:rPr>
              <a:t> &lt; 0 </a:t>
            </a:r>
            <a:r>
              <a:rPr lang="en-US" sz="19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900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1900" dirty="0" smtClean="0">
                <a:solidFill>
                  <a:srgbClr val="008000"/>
                </a:solidFill>
                <a:sym typeface="Wingdings"/>
              </a:rPr>
              <a:t>diamagnetic</a:t>
            </a:r>
            <a:r>
              <a:rPr lang="en-US" sz="1900" dirty="0" smtClean="0">
                <a:solidFill>
                  <a:srgbClr val="008000"/>
                </a:solidFill>
              </a:rPr>
              <a:t> </a:t>
            </a:r>
            <a:endParaRPr lang="en-US" sz="19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1500" y="6483350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70394"/>
              </p:ext>
            </p:extLst>
          </p:nvPr>
        </p:nvGraphicFramePr>
        <p:xfrm>
          <a:off x="1212849" y="6263141"/>
          <a:ext cx="2770505" cy="53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" imgW="1384300" imgH="266700" progId="Equation.3">
                  <p:embed/>
                </p:oleObj>
              </mc:Choice>
              <mc:Fallback>
                <p:oleObj name="Equation" r:id="rId3" imgW="1384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49" y="6263141"/>
                        <a:ext cx="2770505" cy="53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52415"/>
              </p:ext>
            </p:extLst>
          </p:nvPr>
        </p:nvGraphicFramePr>
        <p:xfrm>
          <a:off x="4454877" y="6281128"/>
          <a:ext cx="1965679" cy="45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5" imgW="939800" imgH="215900" progId="Equation.3">
                  <p:embed/>
                </p:oleObj>
              </mc:Choice>
              <mc:Fallback>
                <p:oleObj name="Equation" r:id="rId5" imgW="93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4877" y="6281128"/>
                        <a:ext cx="1965679" cy="451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8420" y="5009444"/>
            <a:ext cx="249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0066"/>
                </a:solidFill>
              </a:rPr>
              <a:t>types of </a:t>
            </a:r>
            <a:r>
              <a:rPr lang="en-US" b="1" dirty="0">
                <a:solidFill>
                  <a:srgbClr val="660066"/>
                </a:solidFill>
              </a:rPr>
              <a:t>magnetization </a:t>
            </a:r>
            <a:endParaRPr lang="en-US" b="1" dirty="0" smtClean="0">
              <a:solidFill>
                <a:srgbClr val="660066"/>
              </a:solidFill>
            </a:endParaRPr>
          </a:p>
          <a:p>
            <a:pPr algn="ctr"/>
            <a:r>
              <a:rPr lang="en-US" b="1" dirty="0" smtClean="0">
                <a:solidFill>
                  <a:srgbClr val="660066"/>
                </a:solidFill>
              </a:rPr>
              <a:t>can be classified by</a:t>
            </a:r>
          </a:p>
          <a:p>
            <a:pPr algn="ctr"/>
            <a:r>
              <a:rPr lang="en-US" b="1" dirty="0" smtClean="0">
                <a:solidFill>
                  <a:srgbClr val="660066"/>
                </a:solidFill>
              </a:rPr>
              <a:t>measurements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7555" y="630652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Permeability of material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1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36675"/>
            <a:ext cx="7691719" cy="888252"/>
          </a:xfrm>
        </p:spPr>
        <p:txBody>
          <a:bodyPr/>
          <a:lstStyle/>
          <a:p>
            <a:r>
              <a:rPr lang="en-US" sz="4800" dirty="0" err="1" smtClean="0"/>
              <a:t>Multipole</a:t>
            </a:r>
            <a:r>
              <a:rPr lang="en-US" sz="4800" dirty="0" smtClean="0"/>
              <a:t> expansions 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536"/>
            <a:ext cx="9144000" cy="5821241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Recall: one of the advantages of the electric potential V was its </a:t>
            </a:r>
            <a:r>
              <a:rPr lang="en-US" sz="2300" dirty="0" err="1" smtClean="0">
                <a:solidFill>
                  <a:schemeClr val="tx1"/>
                </a:solidFill>
              </a:rPr>
              <a:t>multipole</a:t>
            </a:r>
            <a:r>
              <a:rPr lang="en-US" sz="2300" dirty="0" smtClean="0">
                <a:solidFill>
                  <a:schemeClr val="tx1"/>
                </a:solidFill>
              </a:rPr>
              <a:t> expansion: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Dominant structure of extended charge distributions expressed as a superposition of pure </a:t>
            </a:r>
            <a:r>
              <a:rPr lang="en-US" sz="2100" dirty="0">
                <a:solidFill>
                  <a:srgbClr val="0000FF"/>
                </a:solidFill>
              </a:rPr>
              <a:t>(non-extended</a:t>
            </a:r>
            <a:r>
              <a:rPr lang="en-US" sz="2100" dirty="0" smtClean="0">
                <a:solidFill>
                  <a:srgbClr val="0000FF"/>
                </a:solidFill>
              </a:rPr>
              <a:t>) </a:t>
            </a:r>
            <a:r>
              <a:rPr lang="en-US" sz="2100" dirty="0" err="1" smtClean="0">
                <a:solidFill>
                  <a:srgbClr val="0000FF"/>
                </a:solidFill>
              </a:rPr>
              <a:t>multipole</a:t>
            </a:r>
            <a:r>
              <a:rPr lang="en-US" sz="2100" dirty="0" smtClean="0">
                <a:solidFill>
                  <a:srgbClr val="0000FF"/>
                </a:solidFill>
              </a:rPr>
              <a:t> moments 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</a:rPr>
              <a:t>Understand gross structures of a charge distribution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</a:rPr>
              <a:t>Exploit partial symmetries of extended objects 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Dipoles were used to model electric field in dielectric material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300" dirty="0" smtClean="0">
                <a:solidFill>
                  <a:srgbClr val="FF0000"/>
                </a:solidFill>
              </a:rPr>
              <a:t>	</a:t>
            </a:r>
            <a:r>
              <a:rPr lang="en-US" sz="23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Can do the same thing with vector potential of current loops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</a:rPr>
              <a:t>Use full circuit because the observer is far enough to see it all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Avoid infinite current distributions that rend the approximation invalid</a:t>
            </a:r>
          </a:p>
          <a:p>
            <a:pPr>
              <a:spcBef>
                <a:spcPts val="3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Need to expand: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5127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57402"/>
              </p:ext>
            </p:extLst>
          </p:nvPr>
        </p:nvGraphicFramePr>
        <p:xfrm>
          <a:off x="2864555" y="5885861"/>
          <a:ext cx="2307167" cy="79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1143000" imgH="393700" progId="Equation.3">
                  <p:embed/>
                </p:oleObj>
              </mc:Choice>
              <mc:Fallback>
                <p:oleObj name="Equation" r:id="rId3" imgW="1143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4555" y="5885861"/>
                        <a:ext cx="2307167" cy="794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35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33565"/>
            <a:ext cx="7691719" cy="743354"/>
          </a:xfrm>
        </p:spPr>
        <p:txBody>
          <a:bodyPr/>
          <a:lstStyle/>
          <a:p>
            <a:r>
              <a:rPr lang="en-US" sz="4800" dirty="0" err="1"/>
              <a:t>Multipole</a:t>
            </a:r>
            <a:r>
              <a:rPr lang="en-US" sz="4800" dirty="0"/>
              <a:t> expansions </a:t>
            </a:r>
            <a:r>
              <a:rPr lang="en-US" sz="4800" dirty="0" smtClean="0"/>
              <a:t>II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728133"/>
            <a:ext cx="9002889" cy="5790142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The vector and the scalar potentials share the same 1/r dependence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smtClean="0">
                <a:solidFill>
                  <a:srgbClr val="0000FF"/>
                </a:solidFill>
              </a:rPr>
              <a:t>     </a:t>
            </a:r>
            <a:r>
              <a:rPr lang="en-US" sz="23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300" dirty="0" smtClean="0">
                <a:solidFill>
                  <a:srgbClr val="0000FF"/>
                </a:solidFill>
              </a:rPr>
              <a:t>Vector potential expansion in terms of Legendre polynomial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Assume </a:t>
            </a:r>
            <a:r>
              <a:rPr lang="en-US" sz="1900" i="1" dirty="0" smtClean="0">
                <a:solidFill>
                  <a:srgbClr val="008000"/>
                </a:solidFill>
              </a:rPr>
              <a:t>line</a:t>
            </a:r>
            <a:r>
              <a:rPr lang="en-US" sz="1900" dirty="0" smtClean="0">
                <a:solidFill>
                  <a:srgbClr val="008000"/>
                </a:solidFill>
              </a:rPr>
              <a:t> current</a:t>
            </a:r>
          </a:p>
          <a:p>
            <a:pPr>
              <a:spcBef>
                <a:spcPts val="10200"/>
              </a:spcBef>
            </a:pPr>
            <a:r>
              <a:rPr lang="en-US" sz="2300" dirty="0" smtClean="0">
                <a:solidFill>
                  <a:srgbClr val="000000"/>
                </a:solidFill>
              </a:rPr>
              <a:t>Same conditions of applicability as for the V </a:t>
            </a:r>
            <a:r>
              <a:rPr lang="en-US" sz="2300" dirty="0" err="1" smtClean="0">
                <a:solidFill>
                  <a:srgbClr val="000000"/>
                </a:solidFill>
              </a:rPr>
              <a:t>multipole</a:t>
            </a:r>
            <a:r>
              <a:rPr lang="en-US" sz="2300" dirty="0" smtClean="0">
                <a:solidFill>
                  <a:srgbClr val="000000"/>
                </a:solidFill>
              </a:rPr>
              <a:t> expansion: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Valid only at distance </a:t>
            </a:r>
            <a:r>
              <a:rPr lang="en-US" sz="2100" b="1" dirty="0" smtClean="0">
                <a:solidFill>
                  <a:srgbClr val="0000FF"/>
                </a:solidFill>
              </a:rPr>
              <a:t>r</a:t>
            </a:r>
            <a:r>
              <a:rPr lang="en-US" sz="2100" dirty="0" smtClean="0">
                <a:solidFill>
                  <a:srgbClr val="0000FF"/>
                </a:solidFill>
              </a:rPr>
              <a:t> bigger than the size of the circuit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Cannot anymore describe part of the circuit, as allowed by </a:t>
            </a:r>
            <a:r>
              <a:rPr lang="en-US" sz="1900" dirty="0" err="1" smtClean="0">
                <a:solidFill>
                  <a:srgbClr val="008000"/>
                </a:solidFill>
              </a:rPr>
              <a:t>Amperes’s</a:t>
            </a:r>
            <a:r>
              <a:rPr lang="en-US" sz="1900" dirty="0" smtClean="0">
                <a:solidFill>
                  <a:srgbClr val="008000"/>
                </a:solidFill>
              </a:rPr>
              <a:t> law, because the observer is assumed to see all of it.</a:t>
            </a:r>
          </a:p>
          <a:p>
            <a:pPr lvl="2"/>
            <a:r>
              <a:rPr lang="en-US" sz="1900" dirty="0" smtClean="0">
                <a:solidFill>
                  <a:srgbClr val="008000"/>
                </a:solidFill>
              </a:rPr>
              <a:t>Doesn’t work for the infinite idealization of long wire</a:t>
            </a:r>
          </a:p>
          <a:p>
            <a:pPr>
              <a:spcBef>
                <a:spcPts val="18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No monopole term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8000"/>
                </a:solidFill>
              </a:rPr>
              <a:t>Remember the physics interpretation of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Magnetic dipole moment term dominates vector potential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61684"/>
              </p:ext>
            </p:extLst>
          </p:nvPr>
        </p:nvGraphicFramePr>
        <p:xfrm>
          <a:off x="5702302" y="5762272"/>
          <a:ext cx="1181098" cy="46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584200" imgH="228600" progId="Equation.3">
                  <p:embed/>
                </p:oleObj>
              </mc:Choice>
              <mc:Fallback>
                <p:oleObj name="Equation" r:id="rId3" imgW="584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2302" y="5762272"/>
                        <a:ext cx="1181098" cy="46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637462"/>
              </p:ext>
            </p:extLst>
          </p:nvPr>
        </p:nvGraphicFramePr>
        <p:xfrm>
          <a:off x="2205038" y="2228850"/>
          <a:ext cx="38909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5" imgW="2413000" imgH="469900" progId="Equation.3">
                  <p:embed/>
                </p:oleObj>
              </mc:Choice>
              <mc:Fallback>
                <p:oleObj name="Equation" r:id="rId5" imgW="241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5038" y="2228850"/>
                        <a:ext cx="3890962" cy="757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70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5092"/>
            <a:ext cx="7691719" cy="630465"/>
          </a:xfrm>
        </p:spPr>
        <p:txBody>
          <a:bodyPr/>
          <a:lstStyle/>
          <a:p>
            <a:r>
              <a:rPr lang="en-US" sz="4800" dirty="0" smtClean="0"/>
              <a:t>Magnetic dipole moment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667"/>
            <a:ext cx="9143999" cy="5747808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We can define the magnetic dipole moment in terms of </a:t>
            </a:r>
            <a:r>
              <a:rPr lang="en-US" sz="2300" dirty="0" err="1" smtClean="0">
                <a:solidFill>
                  <a:schemeClr val="tx1"/>
                </a:solidFill>
              </a:rPr>
              <a:t>Amperian’s</a:t>
            </a:r>
            <a:r>
              <a:rPr lang="en-US" sz="2300" dirty="0" smtClean="0">
                <a:solidFill>
                  <a:schemeClr val="tx1"/>
                </a:solidFill>
              </a:rPr>
              <a:t> current: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	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If the source is a volume current density </a:t>
            </a:r>
            <a:r>
              <a:rPr lang="en-US" sz="2300" b="1" dirty="0" smtClean="0">
                <a:solidFill>
                  <a:schemeClr val="tx1"/>
                </a:solidFill>
              </a:rPr>
              <a:t>J</a:t>
            </a:r>
            <a:r>
              <a:rPr lang="en-US" sz="230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2400"/>
              </a:spcBef>
            </a:pPr>
            <a:r>
              <a:rPr lang="en-US" sz="2100" dirty="0" smtClean="0">
                <a:solidFill>
                  <a:srgbClr val="008000"/>
                </a:solidFill>
              </a:rPr>
              <a:t>Makes explicit why it is named magnetic “</a:t>
            </a:r>
            <a:r>
              <a:rPr lang="en-US" sz="2100" u="sng" dirty="0" smtClean="0">
                <a:solidFill>
                  <a:srgbClr val="008000"/>
                </a:solidFill>
              </a:rPr>
              <a:t>moment</a:t>
            </a:r>
            <a:r>
              <a:rPr lang="en-US" sz="2100" dirty="0" smtClean="0">
                <a:solidFill>
                  <a:srgbClr val="008000"/>
                </a:solidFill>
              </a:rPr>
              <a:t>”</a:t>
            </a:r>
          </a:p>
          <a:p>
            <a:r>
              <a:rPr lang="en-US" sz="2300" dirty="0">
                <a:solidFill>
                  <a:schemeClr val="tx1"/>
                </a:solidFill>
              </a:rPr>
              <a:t>I</a:t>
            </a:r>
            <a:r>
              <a:rPr lang="en-US" sz="2300" dirty="0" smtClean="0">
                <a:solidFill>
                  <a:schemeClr val="tx1"/>
                </a:solidFill>
              </a:rPr>
              <a:t>nterpreted as </a:t>
            </a:r>
            <a:r>
              <a:rPr lang="en-US" sz="2300" b="1" dirty="0" smtClean="0">
                <a:solidFill>
                  <a:schemeClr val="tx1"/>
                </a:solidFill>
              </a:rPr>
              <a:t>the intensity of the source of a magnetic field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Always independent of the choice of the coordinate origin</a:t>
            </a:r>
          </a:p>
          <a:p>
            <a:pPr lvl="1">
              <a:spcBef>
                <a:spcPts val="600"/>
              </a:spcBef>
            </a:pPr>
            <a:r>
              <a:rPr lang="en-US" sz="2100" dirty="0" err="1" smtClean="0">
                <a:solidFill>
                  <a:srgbClr val="0000FF"/>
                </a:solidFill>
              </a:rPr>
              <a:t>V</a:t>
            </a:r>
            <a:r>
              <a:rPr lang="en-US" sz="2100" baseline="-25000" dirty="0" err="1" smtClean="0">
                <a:solidFill>
                  <a:srgbClr val="0000FF"/>
                </a:solidFill>
              </a:rPr>
              <a:t>dip</a:t>
            </a:r>
            <a:r>
              <a:rPr lang="en-US" sz="2100" dirty="0" smtClean="0">
                <a:solidFill>
                  <a:srgbClr val="0000FF"/>
                </a:solidFill>
              </a:rPr>
              <a:t> is also independent of the origin when monopole is null</a:t>
            </a:r>
          </a:p>
          <a:p>
            <a:pPr>
              <a:spcBef>
                <a:spcPts val="30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Vector potential dipole term: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63927"/>
              </p:ext>
            </p:extLst>
          </p:nvPr>
        </p:nvGraphicFramePr>
        <p:xfrm>
          <a:off x="1816100" y="1598613"/>
          <a:ext cx="19780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3" imgW="990600" imgH="292100" progId="Equation.3">
                  <p:embed/>
                </p:oleObj>
              </mc:Choice>
              <mc:Fallback>
                <p:oleObj name="Equation" r:id="rId3" imgW="990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100" y="1598613"/>
                        <a:ext cx="1978025" cy="582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277630"/>
              </p:ext>
            </p:extLst>
          </p:nvPr>
        </p:nvGraphicFramePr>
        <p:xfrm>
          <a:off x="1400175" y="2832100"/>
          <a:ext cx="45450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5" imgW="2438400" imgH="431800" progId="Equation.3">
                  <p:embed/>
                </p:oleObj>
              </mc:Choice>
              <mc:Fallback>
                <p:oleObj name="Equation" r:id="rId5" imgW="2438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0175" y="2832100"/>
                        <a:ext cx="4545013" cy="804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72888"/>
              </p:ext>
            </p:extLst>
          </p:nvPr>
        </p:nvGraphicFramePr>
        <p:xfrm>
          <a:off x="4256299" y="5996068"/>
          <a:ext cx="2300861" cy="75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7" imgW="1206500" imgH="393700" progId="Equation.3">
                  <p:embed/>
                </p:oleObj>
              </mc:Choice>
              <mc:Fallback>
                <p:oleObj name="Equation" r:id="rId7" imgW="1206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6299" y="5996068"/>
                        <a:ext cx="2300861" cy="75080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45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0981"/>
            <a:ext cx="7691719" cy="630465"/>
          </a:xfrm>
        </p:spPr>
        <p:txBody>
          <a:bodyPr/>
          <a:lstStyle/>
          <a:p>
            <a:r>
              <a:rPr lang="en-US" sz="4800" dirty="0" smtClean="0"/>
              <a:t>Pure </a:t>
            </a:r>
            <a:r>
              <a:rPr lang="en-US" sz="4800" dirty="0" err="1" smtClean="0"/>
              <a:t>vs</a:t>
            </a:r>
            <a:r>
              <a:rPr lang="en-US" sz="4800" dirty="0" smtClean="0"/>
              <a:t> physics dipole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877712"/>
            <a:ext cx="8847667" cy="5888918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Magnetic field of a pure dipole magnetic dipole moment: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Surprisingly, this is identical in structure to the field of a pure electric dipole moment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Same field when assuming pure dipoles, but come from two very different field configurations when assuming physics dipoles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5975" y="6452305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55" y="3688184"/>
            <a:ext cx="2173110" cy="21731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3" y="3694289"/>
            <a:ext cx="2159000" cy="215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640" y="3694289"/>
            <a:ext cx="21590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145" y="5894100"/>
            <a:ext cx="2246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B</a:t>
            </a:r>
            <a:r>
              <a:rPr lang="en-US" baseline="-25000" dirty="0" err="1" smtClean="0">
                <a:solidFill>
                  <a:srgbClr val="000090"/>
                </a:solidFill>
              </a:rPr>
              <a:t>dip</a:t>
            </a:r>
            <a:r>
              <a:rPr lang="en-US" dirty="0" smtClean="0">
                <a:solidFill>
                  <a:srgbClr val="000090"/>
                </a:solidFill>
              </a:rPr>
              <a:t> field of a physics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magnetic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ipole moment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950" y="5903626"/>
            <a:ext cx="2251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E</a:t>
            </a:r>
            <a:r>
              <a:rPr lang="en-US" baseline="-25000" dirty="0" err="1" smtClean="0">
                <a:solidFill>
                  <a:srgbClr val="000090"/>
                </a:solidFill>
              </a:rPr>
              <a:t>dip</a:t>
            </a:r>
            <a:r>
              <a:rPr lang="en-US" dirty="0" smtClean="0">
                <a:solidFill>
                  <a:srgbClr val="000090"/>
                </a:solidFill>
              </a:rPr>
              <a:t> field of a physics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electric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ipole moment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7760" y="5917737"/>
            <a:ext cx="2370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Limit </a:t>
            </a:r>
            <a:r>
              <a:rPr lang="en-US" dirty="0" err="1" smtClean="0">
                <a:solidFill>
                  <a:srgbClr val="000090"/>
                </a:solidFill>
              </a:rPr>
              <a:t>E</a:t>
            </a:r>
            <a:r>
              <a:rPr lang="en-US" baseline="-25000" dirty="0" err="1" smtClean="0">
                <a:solidFill>
                  <a:srgbClr val="000090"/>
                </a:solidFill>
              </a:rPr>
              <a:t>dip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  <a:r>
              <a:rPr lang="en-US" dirty="0" err="1" smtClean="0">
                <a:solidFill>
                  <a:srgbClr val="000090"/>
                </a:solidFill>
              </a:rPr>
              <a:t>B</a:t>
            </a:r>
            <a:r>
              <a:rPr lang="en-US" baseline="-25000" dirty="0" err="1" smtClean="0">
                <a:solidFill>
                  <a:srgbClr val="000090"/>
                </a:solidFill>
              </a:rPr>
              <a:t>dip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when </a:t>
            </a:r>
            <a:r>
              <a:rPr lang="en-US" b="1" dirty="0" smtClean="0">
                <a:solidFill>
                  <a:srgbClr val="000090"/>
                </a:solidFill>
              </a:rPr>
              <a:t>m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</a:p>
          <a:p>
            <a:pPr algn="ctr"/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dirty="0" smtClean="0">
                <a:solidFill>
                  <a:srgbClr val="000090"/>
                </a:solidFill>
              </a:rPr>
              <a:t> become pure dipoles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78571" y="4766733"/>
            <a:ext cx="657318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484132" y="4778024"/>
            <a:ext cx="676761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77053"/>
              </p:ext>
            </p:extLst>
          </p:nvPr>
        </p:nvGraphicFramePr>
        <p:xfrm>
          <a:off x="1820333" y="1386416"/>
          <a:ext cx="4515555" cy="68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6" imgW="2578100" imgH="393700" progId="Equation.3">
                  <p:embed/>
                </p:oleObj>
              </mc:Choice>
              <mc:Fallback>
                <p:oleObj name="Equation" r:id="rId6" imgW="2578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0333" y="1386416"/>
                        <a:ext cx="4515555" cy="689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6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5703"/>
            <a:ext cx="7691719" cy="545799"/>
          </a:xfrm>
        </p:spPr>
        <p:txBody>
          <a:bodyPr/>
          <a:lstStyle/>
          <a:p>
            <a:r>
              <a:rPr lang="en-US" sz="4800" dirty="0" smtClean="0"/>
              <a:t>Magnetic field in matter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54945"/>
            <a:ext cx="9144001" cy="6222997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Adopt the strategy used when studying electric field in matter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Take smallest elements of matter considered as current elements 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Motion of charges in atoms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Adopt a semi-classical description of such current elements 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Consider </a:t>
            </a:r>
            <a:r>
              <a:rPr lang="en-US" sz="1900" dirty="0">
                <a:solidFill>
                  <a:srgbClr val="008000"/>
                </a:solidFill>
              </a:rPr>
              <a:t>large </a:t>
            </a:r>
            <a:r>
              <a:rPr lang="en-US" sz="1900" dirty="0" smtClean="0">
                <a:solidFill>
                  <a:srgbClr val="008000"/>
                </a:solidFill>
              </a:rPr>
              <a:t>distances and times compared to atomic scales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Average over quantum fluctuations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Assign average value uniformly to the full time and distance intervals defining the elements considered and take a classical limit    </a:t>
            </a:r>
            <a:r>
              <a:rPr lang="en-US" sz="1900" dirty="0" smtClean="0"/>
              <a:t>  </a:t>
            </a:r>
            <a:r>
              <a:rPr lang="en-US" dirty="0" smtClean="0"/>
              <a:t>                     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Describe the effect of an external B-field on each internal material current element using classical laws of </a:t>
            </a:r>
            <a:r>
              <a:rPr lang="en-US" sz="2100" dirty="0" err="1" smtClean="0">
                <a:solidFill>
                  <a:srgbClr val="0000FF"/>
                </a:solidFill>
              </a:rPr>
              <a:t>magnetostatics</a:t>
            </a:r>
            <a:endParaRPr lang="en-US" sz="21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2100" dirty="0" smtClean="0"/>
              <a:t>	        </a:t>
            </a:r>
            <a:r>
              <a:rPr lang="en-US" sz="21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1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Magnetization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Describe the field created by a magnetized material</a:t>
            </a:r>
          </a:p>
          <a:p>
            <a:pPr marL="457200" lvl="1" indent="0"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	        </a:t>
            </a:r>
            <a:r>
              <a:rPr lang="en-US" sz="21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1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Bound current loops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Put both effects together  </a:t>
            </a:r>
          </a:p>
          <a:p>
            <a:pPr marL="457200" lvl="1" indent="0">
              <a:buNone/>
            </a:pPr>
            <a:r>
              <a:rPr lang="en-US" sz="21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	  </a:t>
            </a:r>
            <a:r>
              <a:rPr lang="en-US" sz="21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sym typeface="Wingdings"/>
              </a:rPr>
              <a:t>the</a:t>
            </a:r>
            <a:r>
              <a:rPr lang="en-US" sz="21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sym typeface="Wingdings"/>
              </a:rPr>
              <a:t>H-field</a:t>
            </a:r>
            <a:endParaRPr lang="en-US" sz="21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261163"/>
              </p:ext>
            </p:extLst>
          </p:nvPr>
        </p:nvGraphicFramePr>
        <p:xfrm>
          <a:off x="7253111" y="3349977"/>
          <a:ext cx="1471789" cy="31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" imgW="939800" imgH="203200" progId="Equation.3">
                  <p:embed/>
                </p:oleObj>
              </mc:Choice>
              <mc:Fallback>
                <p:oleObj name="Equation" r:id="rId3" imgW="939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3111" y="3349977"/>
                        <a:ext cx="1471789" cy="31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59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7" y="10182"/>
            <a:ext cx="8946444" cy="616354"/>
          </a:xfrm>
        </p:spPr>
        <p:txBody>
          <a:bodyPr/>
          <a:lstStyle/>
          <a:p>
            <a:r>
              <a:rPr lang="en-US" sz="4800" dirty="0" smtClean="0"/>
              <a:t>Current elements in matter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7" y="743653"/>
            <a:ext cx="9087553" cy="6157031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This is what makes the connection between magnetic fields created by steady currents and magnet bars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We used this, in the </a:t>
            </a:r>
            <a:r>
              <a:rPr lang="en-US" sz="2100" dirty="0" err="1" smtClean="0">
                <a:solidFill>
                  <a:srgbClr val="0000FF"/>
                </a:solidFill>
              </a:rPr>
              <a:t>Oersted</a:t>
            </a:r>
            <a:r>
              <a:rPr lang="en-US" sz="2100" dirty="0" smtClean="0">
                <a:solidFill>
                  <a:srgbClr val="0000FF"/>
                </a:solidFill>
              </a:rPr>
              <a:t> experiment, to realize that we are not describing electric field of charges in motion, but another phenomenon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From general non-planar magnetic moment definition we can ideally define a magnetic dipole moment for moving charges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Average effects ignoring quantum complications</a:t>
            </a:r>
          </a:p>
          <a:p>
            <a:endParaRPr lang="en-US" sz="2300" dirty="0"/>
          </a:p>
          <a:p>
            <a:pPr>
              <a:spcBef>
                <a:spcPts val="18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Electrons in atoms provide </a:t>
            </a:r>
            <a:r>
              <a:rPr lang="en-US" sz="2300" b="1" dirty="0" smtClean="0">
                <a:solidFill>
                  <a:schemeClr val="tx1"/>
                </a:solidFill>
              </a:rPr>
              <a:t>pure</a:t>
            </a:r>
            <a:r>
              <a:rPr lang="en-US" sz="2300" dirty="0" smtClean="0">
                <a:solidFill>
                  <a:schemeClr val="tx1"/>
                </a:solidFill>
              </a:rPr>
              <a:t> magnetic moments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Motion around the nucleus</a:t>
            </a:r>
          </a:p>
          <a:p>
            <a:pPr lvl="2">
              <a:spcBef>
                <a:spcPts val="600"/>
              </a:spcBef>
            </a:pPr>
            <a:r>
              <a:rPr lang="en-US" sz="1900" dirty="0">
                <a:solidFill>
                  <a:srgbClr val="008000"/>
                </a:solidFill>
              </a:rPr>
              <a:t>S</a:t>
            </a:r>
            <a:r>
              <a:rPr lang="en-US" sz="1900" dirty="0" smtClean="0">
                <a:solidFill>
                  <a:srgbClr val="008000"/>
                </a:solidFill>
              </a:rPr>
              <a:t>mall average effects of more complicated dynamic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Diamagnetic materials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Spin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No real classical counterpart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Paramagnetic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811" y="3691465"/>
            <a:ext cx="1437533" cy="157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9278" b="28091"/>
          <a:stretch/>
        </p:blipFill>
        <p:spPr>
          <a:xfrm>
            <a:off x="7773931" y="5333999"/>
            <a:ext cx="1111715" cy="14721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699000" y="4886680"/>
            <a:ext cx="278592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99000" y="6073422"/>
            <a:ext cx="278592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41092"/>
              </p:ext>
            </p:extLst>
          </p:nvPr>
        </p:nvGraphicFramePr>
        <p:xfrm>
          <a:off x="1476375" y="3448050"/>
          <a:ext cx="40751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5" imgW="2324100" imgH="393700" progId="Equation.3">
                  <p:embed/>
                </p:oleObj>
              </mc:Choice>
              <mc:Fallback>
                <p:oleObj name="Equation" r:id="rId5" imgW="232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375" y="3448050"/>
                        <a:ext cx="4075113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31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9574"/>
            <a:ext cx="7691719" cy="559910"/>
          </a:xfrm>
        </p:spPr>
        <p:txBody>
          <a:bodyPr/>
          <a:lstStyle/>
          <a:p>
            <a:r>
              <a:rPr lang="en-US" sz="4800" dirty="0" smtClean="0"/>
              <a:t>Magnetization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5" y="634999"/>
            <a:ext cx="9045221" cy="6349999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Magnet are simply materials which have a general alignment of the internal </a:t>
            </a:r>
            <a:r>
              <a:rPr lang="en-US" sz="2300" dirty="0" smtClean="0">
                <a:solidFill>
                  <a:srgbClr val="0000FF"/>
                </a:solidFill>
              </a:rPr>
              <a:t>“pure” </a:t>
            </a:r>
            <a:r>
              <a:rPr lang="en-US" sz="2300" dirty="0" smtClean="0">
                <a:solidFill>
                  <a:srgbClr val="000000"/>
                </a:solidFill>
              </a:rPr>
              <a:t>magnetic dipole moments</a:t>
            </a:r>
          </a:p>
          <a:p>
            <a:pPr lvl="1"/>
            <a:r>
              <a:rPr lang="en-US" sz="2100" dirty="0" smtClean="0">
                <a:solidFill>
                  <a:srgbClr val="008000"/>
                </a:solidFill>
              </a:rPr>
              <a:t>High temperature randomizes these alignments canceling the net magnetization of the material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An external magnetic field can align the “pure” dipole of matter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Exert </a:t>
            </a:r>
            <a:r>
              <a:rPr lang="en-US" sz="2100" b="1" dirty="0" smtClean="0">
                <a:solidFill>
                  <a:srgbClr val="0000FF"/>
                </a:solidFill>
              </a:rPr>
              <a:t>NO</a:t>
            </a:r>
            <a:r>
              <a:rPr lang="en-US" sz="2100" dirty="0" smtClean="0">
                <a:solidFill>
                  <a:srgbClr val="0000FF"/>
                </a:solidFill>
              </a:rPr>
              <a:t> force to displace atoms and electrons and create currents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Stretches in the circuit must be balanced by mechanical forces or others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Exert a torque on the pure magnetic moment to align them with the external B-field:</a:t>
            </a:r>
          </a:p>
          <a:p>
            <a:pPr lvl="1"/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300" b="1" dirty="0" smtClean="0">
                <a:solidFill>
                  <a:srgbClr val="FF0000"/>
                </a:solidFill>
              </a:rPr>
              <a:t>	</a:t>
            </a:r>
            <a:r>
              <a:rPr lang="en-US" sz="23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3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Magnetization of the material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Magnetization </a:t>
            </a:r>
            <a:r>
              <a:rPr lang="en-US" sz="2300" b="1" dirty="0" smtClean="0">
                <a:solidFill>
                  <a:schemeClr val="tx1"/>
                </a:solidFill>
              </a:rPr>
              <a:t>M</a:t>
            </a:r>
            <a:r>
              <a:rPr lang="en-US" sz="2300" dirty="0" smtClean="0">
                <a:solidFill>
                  <a:schemeClr val="tx1"/>
                </a:solidFill>
              </a:rPr>
              <a:t>: total magnetic dipole moment per unit volume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Complete analogy with the polarization </a:t>
            </a:r>
            <a:r>
              <a:rPr lang="en-US" sz="2100" b="1" dirty="0" smtClean="0">
                <a:solidFill>
                  <a:srgbClr val="0000FF"/>
                </a:solidFill>
              </a:rPr>
              <a:t>P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2 mechanisms: </a:t>
            </a:r>
            <a:r>
              <a:rPr lang="en-US" sz="2100" dirty="0" err="1" smtClean="0">
                <a:solidFill>
                  <a:srgbClr val="0000FF"/>
                </a:solidFill>
              </a:rPr>
              <a:t>paramagnetism</a:t>
            </a:r>
            <a:r>
              <a:rPr lang="en-US" sz="2100" dirty="0" smtClean="0">
                <a:solidFill>
                  <a:srgbClr val="0000FF"/>
                </a:solidFill>
              </a:rPr>
              <a:t> (spin) and diamagnetism (orbit)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7460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55700"/>
              </p:ext>
            </p:extLst>
          </p:nvPr>
        </p:nvGraphicFramePr>
        <p:xfrm>
          <a:off x="3187701" y="4373615"/>
          <a:ext cx="1807632" cy="53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3" imgW="863600" imgH="254000" progId="Equation.3">
                  <p:embed/>
                </p:oleObj>
              </mc:Choice>
              <mc:Fallback>
                <p:oleObj name="Equation" r:id="rId3" imgW="863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1" y="4373615"/>
                        <a:ext cx="1807632" cy="531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4386315"/>
            <a:ext cx="394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Completely classical description of </a:t>
            </a:r>
            <a:r>
              <a:rPr lang="en-US" dirty="0">
                <a:solidFill>
                  <a:srgbClr val="660066"/>
                </a:solidFill>
              </a:rPr>
              <a:t>the </a:t>
            </a:r>
            <a:endParaRPr lang="en-US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effect of a B-field on a current loop  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6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6870"/>
            <a:ext cx="7691719" cy="531688"/>
          </a:xfrm>
        </p:spPr>
        <p:txBody>
          <a:bodyPr/>
          <a:lstStyle/>
          <a:p>
            <a:r>
              <a:rPr lang="en-US" sz="4800" dirty="0" smtClean="0"/>
              <a:t>Bound currents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8" y="709790"/>
            <a:ext cx="9129890" cy="6110110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Magnet bars generate magnetic field without steady </a:t>
            </a:r>
            <a:r>
              <a:rPr lang="en-US" sz="2300" u="sng" dirty="0" smtClean="0">
                <a:solidFill>
                  <a:schemeClr val="tx1"/>
                </a:solidFill>
              </a:rPr>
              <a:t>free</a:t>
            </a:r>
            <a:r>
              <a:rPr lang="en-US" sz="2300" dirty="0" smtClean="0">
                <a:solidFill>
                  <a:schemeClr val="tx1"/>
                </a:solidFill>
              </a:rPr>
              <a:t> current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Magnetized materials are assemblies of aligned magnetic dipoles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solidFill>
                  <a:srgbClr val="0000FF"/>
                </a:solidFill>
              </a:rPr>
              <a:t>Does a magnetized material has macroscopic current density in it???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Calculate </a:t>
            </a:r>
            <a:r>
              <a:rPr lang="en-US" sz="2300" dirty="0">
                <a:solidFill>
                  <a:schemeClr val="tx1"/>
                </a:solidFill>
              </a:rPr>
              <a:t>the potential generated by the sum </a:t>
            </a:r>
            <a:r>
              <a:rPr lang="en-US" sz="2300" dirty="0" smtClean="0">
                <a:solidFill>
                  <a:schemeClr val="tx1"/>
                </a:solidFill>
              </a:rPr>
              <a:t>of aligned </a:t>
            </a:r>
            <a:r>
              <a:rPr lang="en-US" sz="2300" dirty="0">
                <a:solidFill>
                  <a:schemeClr val="tx1"/>
                </a:solidFill>
              </a:rPr>
              <a:t>internal </a:t>
            </a:r>
            <a:r>
              <a:rPr lang="en-US" sz="2300" dirty="0" smtClean="0">
                <a:solidFill>
                  <a:schemeClr val="tx1"/>
                </a:solidFill>
              </a:rPr>
              <a:t>dipole moments and see if we can define </a:t>
            </a:r>
            <a:r>
              <a:rPr lang="en-US" sz="2300" u="sng" dirty="0" smtClean="0">
                <a:solidFill>
                  <a:schemeClr val="tx1"/>
                </a:solidFill>
              </a:rPr>
              <a:t>bound</a:t>
            </a:r>
            <a:r>
              <a:rPr lang="en-US" sz="2300" dirty="0" smtClean="0">
                <a:solidFill>
                  <a:schemeClr val="tx1"/>
                </a:solidFill>
              </a:rPr>
              <a:t> current densities: 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Sum of small current elements in material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     yields a macroscopic current in the material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A charge doesn’t move throughout the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0000FF"/>
                </a:solidFill>
              </a:rPr>
              <a:t>      full circuit, but current genuinely does</a:t>
            </a:r>
          </a:p>
          <a:p>
            <a:pPr lvl="2">
              <a:spcBef>
                <a:spcPts val="600"/>
              </a:spcBef>
            </a:pPr>
            <a:r>
              <a:rPr lang="en-US" sz="1900" dirty="0" smtClean="0">
                <a:solidFill>
                  <a:srgbClr val="008000"/>
                </a:solidFill>
              </a:rPr>
              <a:t>That’s also true for steady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0867" y="6314017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20648"/>
              </p:ext>
            </p:extLst>
          </p:nvPr>
        </p:nvGraphicFramePr>
        <p:xfrm>
          <a:off x="669925" y="3021013"/>
          <a:ext cx="755173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3" imgW="4051300" imgH="698500" progId="Equation.3">
                  <p:embed/>
                </p:oleObj>
              </mc:Choice>
              <mc:Fallback>
                <p:oleObj name="Equation" r:id="rId3" imgW="40513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25" y="3021013"/>
                        <a:ext cx="7551738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750" y="4818238"/>
            <a:ext cx="3172718" cy="19907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21048"/>
              </p:ext>
            </p:extLst>
          </p:nvPr>
        </p:nvGraphicFramePr>
        <p:xfrm>
          <a:off x="1674039" y="3929238"/>
          <a:ext cx="4167961" cy="86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6" imgW="2374900" imgH="495300" progId="Equation.3">
                  <p:embed/>
                </p:oleObj>
              </mc:Choice>
              <mc:Fallback>
                <p:oleObj name="Equation" r:id="rId6" imgW="23749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039" y="3929238"/>
                        <a:ext cx="4167961" cy="869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34467"/>
              </p:ext>
            </p:extLst>
          </p:nvPr>
        </p:nvGraphicFramePr>
        <p:xfrm>
          <a:off x="6750050" y="4108450"/>
          <a:ext cx="1401233" cy="44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8" imgW="762000" imgH="241300" progId="Equation.3">
                  <p:embed/>
                </p:oleObj>
              </mc:Choice>
              <mc:Fallback>
                <p:oleObj name="Equation" r:id="rId8" imgW="762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50050" y="4108450"/>
                        <a:ext cx="1401233" cy="4437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338145"/>
              </p:ext>
            </p:extLst>
          </p:nvPr>
        </p:nvGraphicFramePr>
        <p:xfrm>
          <a:off x="6750049" y="4582591"/>
          <a:ext cx="1401233" cy="42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10" imgW="749300" imgH="228600" progId="Equation.3">
                  <p:embed/>
                </p:oleObj>
              </mc:Choice>
              <mc:Fallback>
                <p:oleObj name="Equation" r:id="rId10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50049" y="4582591"/>
                        <a:ext cx="1401233" cy="4274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81350" y="4310062"/>
            <a:ext cx="67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4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20352</TotalTime>
  <Words>1012</Words>
  <Application>Microsoft Macintosh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Venture</vt:lpstr>
      <vt:lpstr>Equation</vt:lpstr>
      <vt:lpstr>Microsoft Equation</vt:lpstr>
      <vt:lpstr>PHY 042:  Electricity and Magnetism</vt:lpstr>
      <vt:lpstr>Multipole expansions I</vt:lpstr>
      <vt:lpstr>Multipole expansions II</vt:lpstr>
      <vt:lpstr>Magnetic dipole moment</vt:lpstr>
      <vt:lpstr>Pure vs physics dipole</vt:lpstr>
      <vt:lpstr>Magnetic field in matter</vt:lpstr>
      <vt:lpstr>Current elements in matter</vt:lpstr>
      <vt:lpstr>Magnetization</vt:lpstr>
      <vt:lpstr>Bound currents</vt:lpstr>
      <vt:lpstr>H field</vt:lpstr>
      <vt:lpstr>D vs H</vt:lpstr>
      <vt:lpstr>Linear Isotropic homogenous media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Pierre-Hugues Beauchemin</dc:creator>
  <cp:lastModifiedBy>Pierre-Hugues Beauchemin</cp:lastModifiedBy>
  <cp:revision>389</cp:revision>
  <dcterms:created xsi:type="dcterms:W3CDTF">2012-09-05T14:30:16Z</dcterms:created>
  <dcterms:modified xsi:type="dcterms:W3CDTF">2014-11-24T20:45:58Z</dcterms:modified>
</cp:coreProperties>
</file>