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mp4" ContentType="video/unknown"/>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embeddings/Microsoft_Equation1.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12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5/27/13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5/27/13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5/27/13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5/27/13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5/27/13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Microsoft_Equation1.bin"/><Relationship Id="rId5" Type="http://schemas.openxmlformats.org/officeDocument/2006/relationships/image" Target="../media/image17.emf"/><Relationship Id="rId6" Type="http://schemas.openxmlformats.org/officeDocument/2006/relationships/oleObject" Target="../embeddings/Microsoft_Equation2.bin"/><Relationship Id="rId7"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1906" y="4271576"/>
            <a:ext cx="6482110" cy="689892"/>
          </a:xfrm>
        </p:spPr>
        <p:txBody>
          <a:bodyPr>
            <a:noAutofit/>
          </a:bodyPr>
          <a:lstStyle/>
          <a:p>
            <a:pPr algn="ctr"/>
            <a:r>
              <a:rPr lang="en-US" sz="3600" dirty="0" smtClean="0"/>
              <a:t>Relativity</a:t>
            </a:r>
            <a:endParaRPr lang="en-US" sz="3600" dirty="0"/>
          </a:p>
        </p:txBody>
      </p:sp>
      <p:sp>
        <p:nvSpPr>
          <p:cNvPr id="3" name="Subtitle 2"/>
          <p:cNvSpPr>
            <a:spLocks noGrp="1"/>
          </p:cNvSpPr>
          <p:nvPr>
            <p:ph type="subTitle" idx="1"/>
          </p:nvPr>
        </p:nvSpPr>
        <p:spPr>
          <a:xfrm>
            <a:off x="3200400" y="5102578"/>
            <a:ext cx="5458968" cy="1210689"/>
          </a:xfrm>
        </p:spPr>
        <p:txBody>
          <a:bodyPr>
            <a:normAutofit fontScale="92500" lnSpcReduction="10000"/>
          </a:bodyPr>
          <a:lstStyle/>
          <a:p>
            <a:r>
              <a:rPr lang="en-US" sz="2400" b="1" dirty="0" smtClean="0">
                <a:solidFill>
                  <a:srgbClr val="0000FF"/>
                </a:solidFill>
              </a:rPr>
              <a:t>Pierre-Hugues Beauchemin</a:t>
            </a:r>
          </a:p>
          <a:p>
            <a:pPr>
              <a:spcBef>
                <a:spcPts val="1200"/>
              </a:spcBef>
            </a:pPr>
            <a:endParaRPr lang="en-US" sz="1800" dirty="0" smtClean="0"/>
          </a:p>
          <a:p>
            <a:pPr>
              <a:spcBef>
                <a:spcPts val="1200"/>
              </a:spcBef>
            </a:pPr>
            <a:r>
              <a:rPr lang="en-US" sz="1800" dirty="0" smtClean="0"/>
              <a:t>PHY 006 –</a:t>
            </a:r>
            <a:r>
              <a:rPr lang="en-US" sz="1800" dirty="0" err="1" smtClean="0"/>
              <a:t>Talloire</a:t>
            </a:r>
            <a:r>
              <a:rPr lang="en-US" sz="1800" dirty="0" smtClean="0"/>
              <a:t>, May 2013</a:t>
            </a:r>
            <a:endParaRPr lang="en-US" sz="1800" dirty="0"/>
          </a:p>
        </p:txBody>
      </p:sp>
      <p:pic>
        <p:nvPicPr>
          <p:cNvPr id="5" name="Picture 4"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84" y="4474753"/>
            <a:ext cx="2120622" cy="2120622"/>
          </a:xfrm>
          <a:prstGeom prst="rect">
            <a:avLst/>
          </a:prstGeom>
        </p:spPr>
      </p:pic>
      <p:pic>
        <p:nvPicPr>
          <p:cNvPr id="6" name="Picture 5"/>
          <p:cNvPicPr>
            <a:picLocks noChangeAspect="1"/>
          </p:cNvPicPr>
          <p:nvPr/>
        </p:nvPicPr>
        <p:blipFill>
          <a:blip r:embed="rId3"/>
          <a:stretch>
            <a:fillRect/>
          </a:stretch>
        </p:blipFill>
        <p:spPr>
          <a:xfrm>
            <a:off x="4779433" y="788811"/>
            <a:ext cx="2705100" cy="3009900"/>
          </a:xfrm>
          <a:prstGeom prst="rect">
            <a:avLst/>
          </a:prstGeom>
        </p:spPr>
      </p:pic>
    </p:spTree>
    <p:extLst>
      <p:ext uri="{BB962C8B-B14F-4D97-AF65-F5344CB8AC3E}">
        <p14:creationId xmlns:p14="http://schemas.microsoft.com/office/powerpoint/2010/main" val="3061105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4" y="149852"/>
            <a:ext cx="6508377" cy="683072"/>
          </a:xfrm>
        </p:spPr>
        <p:txBody>
          <a:bodyPr/>
          <a:lstStyle/>
          <a:p>
            <a:r>
              <a:rPr lang="en-US" dirty="0" smtClean="0"/>
              <a:t>Ladder </a:t>
            </a:r>
            <a:r>
              <a:rPr lang="en-US" dirty="0" err="1" smtClean="0"/>
              <a:t>paradoxe</a:t>
            </a:r>
            <a:endParaRPr lang="en-US" dirty="0"/>
          </a:p>
        </p:txBody>
      </p:sp>
      <p:sp>
        <p:nvSpPr>
          <p:cNvPr id="3" name="Content Placeholder 2"/>
          <p:cNvSpPr>
            <a:spLocks noGrp="1"/>
          </p:cNvSpPr>
          <p:nvPr>
            <p:ph idx="1"/>
          </p:nvPr>
        </p:nvSpPr>
        <p:spPr>
          <a:xfrm>
            <a:off x="234614" y="1088472"/>
            <a:ext cx="6953577" cy="816434"/>
          </a:xfrm>
        </p:spPr>
        <p:txBody>
          <a:bodyPr/>
          <a:lstStyle/>
          <a:p>
            <a:r>
              <a:rPr lang="en-US" b="1" dirty="0" smtClean="0"/>
              <a:t>Problem: </a:t>
            </a:r>
            <a:r>
              <a:rPr lang="en-US" dirty="0" smtClean="0"/>
              <a:t>how can you fit a ladder in a garage when the ladder is longer than the garage?</a:t>
            </a:r>
          </a:p>
        </p:txBody>
      </p:sp>
      <p:sp>
        <p:nvSpPr>
          <p:cNvPr id="4" name="Content Placeholder 2"/>
          <p:cNvSpPr txBox="1">
            <a:spLocks/>
          </p:cNvSpPr>
          <p:nvPr/>
        </p:nvSpPr>
        <p:spPr>
          <a:xfrm>
            <a:off x="234614" y="1904906"/>
            <a:ext cx="6359065" cy="986228"/>
          </a:xfrm>
          <a:prstGeom prst="rect">
            <a:avLst/>
          </a:prstGeom>
        </p:spPr>
        <p:txBody>
          <a:bodyPr vert="horz" lIns="91440" tIns="45720" rIns="91440" bIns="45720" rtlCol="0">
            <a:normAutofit lnSpcReduction="1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b="1" dirty="0" smtClean="0"/>
              <a:t>Solution: </a:t>
            </a:r>
            <a:r>
              <a:rPr lang="en-US" dirty="0" smtClean="0"/>
              <a:t>make it travel close to the speed of light such that it gets contracted enough to fit entirely in the garage</a:t>
            </a:r>
            <a:endParaRPr lang="en-US" dirty="0"/>
          </a:p>
        </p:txBody>
      </p:sp>
      <p:pic>
        <p:nvPicPr>
          <p:cNvPr id="5" name="Picture 4"/>
          <p:cNvPicPr>
            <a:picLocks noChangeAspect="1"/>
          </p:cNvPicPr>
          <p:nvPr/>
        </p:nvPicPr>
        <p:blipFill>
          <a:blip r:embed="rId2"/>
          <a:stretch>
            <a:fillRect/>
          </a:stretch>
        </p:blipFill>
        <p:spPr>
          <a:xfrm>
            <a:off x="234615" y="3201864"/>
            <a:ext cx="3874894" cy="1675236"/>
          </a:xfrm>
          <a:prstGeom prst="rect">
            <a:avLst/>
          </a:prstGeom>
        </p:spPr>
      </p:pic>
      <p:pic>
        <p:nvPicPr>
          <p:cNvPr id="6" name="Picture 5"/>
          <p:cNvPicPr>
            <a:picLocks noChangeAspect="1"/>
          </p:cNvPicPr>
          <p:nvPr/>
        </p:nvPicPr>
        <p:blipFill>
          <a:blip r:embed="rId3"/>
          <a:stretch>
            <a:fillRect/>
          </a:stretch>
        </p:blipFill>
        <p:spPr>
          <a:xfrm>
            <a:off x="4350747" y="3201864"/>
            <a:ext cx="2121965" cy="1675236"/>
          </a:xfrm>
          <a:prstGeom prst="rect">
            <a:avLst/>
          </a:prstGeom>
        </p:spPr>
      </p:pic>
      <p:pic>
        <p:nvPicPr>
          <p:cNvPr id="7" name="Picture 6"/>
          <p:cNvPicPr>
            <a:picLocks noChangeAspect="1"/>
          </p:cNvPicPr>
          <p:nvPr/>
        </p:nvPicPr>
        <p:blipFill>
          <a:blip r:embed="rId4"/>
          <a:stretch>
            <a:fillRect/>
          </a:stretch>
        </p:blipFill>
        <p:spPr>
          <a:xfrm>
            <a:off x="6363981" y="1931926"/>
            <a:ext cx="2930211" cy="4969638"/>
          </a:xfrm>
          <a:prstGeom prst="rect">
            <a:avLst/>
          </a:prstGeom>
        </p:spPr>
      </p:pic>
      <p:sp>
        <p:nvSpPr>
          <p:cNvPr id="8" name="TextBox 7"/>
          <p:cNvSpPr txBox="1"/>
          <p:nvPr/>
        </p:nvSpPr>
        <p:spPr>
          <a:xfrm>
            <a:off x="621091" y="5631842"/>
            <a:ext cx="5189278" cy="769441"/>
          </a:xfrm>
          <a:prstGeom prst="rect">
            <a:avLst/>
          </a:prstGeom>
          <a:noFill/>
        </p:spPr>
        <p:txBody>
          <a:bodyPr wrap="none" rtlCol="0">
            <a:spAutoFit/>
          </a:bodyPr>
          <a:lstStyle/>
          <a:p>
            <a:pPr algn="ctr"/>
            <a:r>
              <a:rPr lang="en-US" sz="2200" b="1" dirty="0" smtClean="0">
                <a:solidFill>
                  <a:srgbClr val="0000FF"/>
                </a:solidFill>
              </a:rPr>
              <a:t>This is the perspective of an observer </a:t>
            </a:r>
          </a:p>
          <a:p>
            <a:pPr algn="ctr"/>
            <a:r>
              <a:rPr lang="en-US" sz="2200" b="1" dirty="0">
                <a:solidFill>
                  <a:srgbClr val="0000FF"/>
                </a:solidFill>
              </a:rPr>
              <a:t>a</a:t>
            </a:r>
            <a:r>
              <a:rPr lang="en-US" sz="2200" b="1" dirty="0" smtClean="0">
                <a:solidFill>
                  <a:srgbClr val="0000FF"/>
                </a:solidFill>
              </a:rPr>
              <a:t>t rest with respect to the garage</a:t>
            </a:r>
            <a:endParaRPr lang="en-US" sz="2200" b="1" dirty="0">
              <a:solidFill>
                <a:srgbClr val="0000FF"/>
              </a:solidFill>
            </a:endParaRPr>
          </a:p>
        </p:txBody>
      </p:sp>
      <p:sp>
        <p:nvSpPr>
          <p:cNvPr id="9" name="Content Placeholder 2"/>
          <p:cNvSpPr txBox="1">
            <a:spLocks/>
          </p:cNvSpPr>
          <p:nvPr/>
        </p:nvSpPr>
        <p:spPr>
          <a:xfrm>
            <a:off x="239242" y="1088472"/>
            <a:ext cx="6359065" cy="2381035"/>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b="1" dirty="0" smtClean="0"/>
              <a:t>Problem: </a:t>
            </a:r>
            <a:r>
              <a:rPr lang="en-US" dirty="0" smtClean="0"/>
              <a:t>From the perspective of an observer at rest with respect to the ladder it is the garage which is moving, not the ladder, and thus it is the garage that get contracted. </a:t>
            </a:r>
          </a:p>
          <a:p>
            <a:pPr>
              <a:buClrTx/>
              <a:buFont typeface="Wingdings 2" charset="2"/>
              <a:buChar char="⇒"/>
            </a:pPr>
            <a:r>
              <a:rPr lang="en-US" b="1" dirty="0" smtClean="0"/>
              <a:t>The ladder will then fit even less in the garage.</a:t>
            </a:r>
          </a:p>
          <a:p>
            <a:pPr marL="0" indent="0">
              <a:buNone/>
            </a:pPr>
            <a:r>
              <a:rPr lang="en-US" b="1" dirty="0" smtClean="0">
                <a:solidFill>
                  <a:srgbClr val="FF0000"/>
                </a:solidFill>
              </a:rPr>
              <a:t>   Is this a paradox?</a:t>
            </a:r>
            <a:endParaRPr lang="en-US" b="1" dirty="0">
              <a:solidFill>
                <a:srgbClr val="FF0000"/>
              </a:solidFill>
            </a:endParaRPr>
          </a:p>
        </p:txBody>
      </p:sp>
      <p:pic>
        <p:nvPicPr>
          <p:cNvPr id="10" name="Picture 9"/>
          <p:cNvPicPr>
            <a:picLocks noChangeAspect="1"/>
          </p:cNvPicPr>
          <p:nvPr/>
        </p:nvPicPr>
        <p:blipFill>
          <a:blip r:embed="rId5"/>
          <a:stretch>
            <a:fillRect/>
          </a:stretch>
        </p:blipFill>
        <p:spPr>
          <a:xfrm>
            <a:off x="4350746" y="3201864"/>
            <a:ext cx="2121965" cy="1697572"/>
          </a:xfrm>
          <a:prstGeom prst="rect">
            <a:avLst/>
          </a:prstGeom>
        </p:spPr>
      </p:pic>
      <p:sp>
        <p:nvSpPr>
          <p:cNvPr id="11" name="Content Placeholder 2"/>
          <p:cNvSpPr txBox="1">
            <a:spLocks/>
          </p:cNvSpPr>
          <p:nvPr/>
        </p:nvSpPr>
        <p:spPr>
          <a:xfrm>
            <a:off x="283931" y="3583304"/>
            <a:ext cx="4188421" cy="2381035"/>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b="1" dirty="0" smtClean="0"/>
              <a:t>Solution: </a:t>
            </a:r>
            <a:r>
              <a:rPr lang="en-US" dirty="0" smtClean="0"/>
              <a:t>The doors don’t get simultaneously closed and so there are no accidental crash of latter with the doors in a specific frame and thus no paradox</a:t>
            </a:r>
            <a:endParaRPr lang="en-US" b="1" dirty="0">
              <a:solidFill>
                <a:srgbClr val="FF0000"/>
              </a:solidFill>
            </a:endParaRPr>
          </a:p>
        </p:txBody>
      </p:sp>
      <p:pic>
        <p:nvPicPr>
          <p:cNvPr id="12" name="Picture 11"/>
          <p:cNvPicPr>
            <a:picLocks noChangeAspect="1"/>
          </p:cNvPicPr>
          <p:nvPr/>
        </p:nvPicPr>
        <p:blipFill>
          <a:blip r:embed="rId6"/>
          <a:stretch>
            <a:fillRect/>
          </a:stretch>
        </p:blipFill>
        <p:spPr>
          <a:xfrm>
            <a:off x="6706454" y="1904906"/>
            <a:ext cx="2437546" cy="4953094"/>
          </a:xfrm>
          <a:prstGeom prst="rect">
            <a:avLst/>
          </a:prstGeom>
        </p:spPr>
      </p:pic>
      <p:sp>
        <p:nvSpPr>
          <p:cNvPr id="13" name="TextBox 12"/>
          <p:cNvSpPr txBox="1"/>
          <p:nvPr/>
        </p:nvSpPr>
        <p:spPr>
          <a:xfrm>
            <a:off x="635046" y="5970963"/>
            <a:ext cx="5189278" cy="769441"/>
          </a:xfrm>
          <a:prstGeom prst="rect">
            <a:avLst/>
          </a:prstGeom>
          <a:noFill/>
        </p:spPr>
        <p:txBody>
          <a:bodyPr wrap="none" rtlCol="0">
            <a:spAutoFit/>
          </a:bodyPr>
          <a:lstStyle/>
          <a:p>
            <a:pPr algn="ctr"/>
            <a:r>
              <a:rPr lang="en-US" sz="2200" b="1" dirty="0" smtClean="0">
                <a:solidFill>
                  <a:srgbClr val="0000FF"/>
                </a:solidFill>
              </a:rPr>
              <a:t>This is the perspective of an observer </a:t>
            </a:r>
          </a:p>
          <a:p>
            <a:pPr algn="ctr"/>
            <a:r>
              <a:rPr lang="en-US" sz="2200" b="1" dirty="0">
                <a:solidFill>
                  <a:srgbClr val="0000FF"/>
                </a:solidFill>
              </a:rPr>
              <a:t>a</a:t>
            </a:r>
            <a:r>
              <a:rPr lang="en-US" sz="2200" b="1" dirty="0" smtClean="0">
                <a:solidFill>
                  <a:srgbClr val="0000FF"/>
                </a:solidFill>
              </a:rPr>
              <a:t>t rest with respect to the ladder</a:t>
            </a:r>
            <a:endParaRPr lang="en-US" sz="2200" b="1" dirty="0">
              <a:solidFill>
                <a:srgbClr val="0000FF"/>
              </a:solidFill>
            </a:endParaRPr>
          </a:p>
        </p:txBody>
      </p:sp>
    </p:spTree>
    <p:extLst>
      <p:ext uri="{BB962C8B-B14F-4D97-AF65-F5344CB8AC3E}">
        <p14:creationId xmlns:p14="http://schemas.microsoft.com/office/powerpoint/2010/main" val="3090476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8" grpId="0"/>
      <p:bldP spid="8" grpId="1"/>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10" y="150145"/>
            <a:ext cx="6508377" cy="592933"/>
          </a:xfrm>
        </p:spPr>
        <p:txBody>
          <a:bodyPr/>
          <a:lstStyle/>
          <a:p>
            <a:r>
              <a:rPr lang="en-US" dirty="0"/>
              <a:t>C</a:t>
            </a:r>
            <a:r>
              <a:rPr lang="en-US" dirty="0" smtClean="0"/>
              <a:t>ausality</a:t>
            </a:r>
            <a:endParaRPr lang="en-US" dirty="0"/>
          </a:p>
        </p:txBody>
      </p:sp>
      <p:sp>
        <p:nvSpPr>
          <p:cNvPr id="3" name="Content Placeholder 2"/>
          <p:cNvSpPr>
            <a:spLocks noGrp="1"/>
          </p:cNvSpPr>
          <p:nvPr>
            <p:ph idx="1"/>
          </p:nvPr>
        </p:nvSpPr>
        <p:spPr>
          <a:xfrm>
            <a:off x="97684" y="823452"/>
            <a:ext cx="7117039" cy="1744592"/>
          </a:xfrm>
        </p:spPr>
        <p:txBody>
          <a:bodyPr>
            <a:normAutofit/>
          </a:bodyPr>
          <a:lstStyle/>
          <a:p>
            <a:r>
              <a:rPr lang="en-US" dirty="0" smtClean="0"/>
              <a:t>Nothing can go faster than the speed of light… including neutrinos</a:t>
            </a:r>
          </a:p>
          <a:p>
            <a:pPr lvl="1"/>
            <a:r>
              <a:rPr lang="en-US" dirty="0" smtClean="0">
                <a:solidFill>
                  <a:srgbClr val="000090"/>
                </a:solidFill>
              </a:rPr>
              <a:t>At the speed of light, the lengths get contracted to 0, time dilatation is infinite, Lorentz transformations diverge, etc.</a:t>
            </a:r>
          </a:p>
        </p:txBody>
      </p:sp>
      <p:pic>
        <p:nvPicPr>
          <p:cNvPr id="4" name="Picture 3"/>
          <p:cNvPicPr>
            <a:picLocks noChangeAspect="1"/>
          </p:cNvPicPr>
          <p:nvPr/>
        </p:nvPicPr>
        <p:blipFill>
          <a:blip r:embed="rId2"/>
          <a:stretch>
            <a:fillRect/>
          </a:stretch>
        </p:blipFill>
        <p:spPr>
          <a:xfrm>
            <a:off x="6084370" y="2126060"/>
            <a:ext cx="3010545" cy="4652660"/>
          </a:xfrm>
          <a:prstGeom prst="rect">
            <a:avLst/>
          </a:prstGeom>
        </p:spPr>
      </p:pic>
      <p:sp>
        <p:nvSpPr>
          <p:cNvPr id="5" name="Content Placeholder 2"/>
          <p:cNvSpPr txBox="1">
            <a:spLocks/>
          </p:cNvSpPr>
          <p:nvPr/>
        </p:nvSpPr>
        <p:spPr>
          <a:xfrm>
            <a:off x="97685" y="2153974"/>
            <a:ext cx="6182055" cy="4913381"/>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spcBef>
                <a:spcPts val="900"/>
              </a:spcBef>
            </a:pPr>
            <a:r>
              <a:rPr lang="en-US" dirty="0" smtClean="0">
                <a:solidFill>
                  <a:srgbClr val="000090"/>
                </a:solidFill>
              </a:rPr>
              <a:t>While no signal or information cannot propagate faster than the speed of light, some phenomena might appear otherwise</a:t>
            </a:r>
          </a:p>
          <a:p>
            <a:pPr lvl="2">
              <a:spcBef>
                <a:spcPts val="900"/>
              </a:spcBef>
            </a:pPr>
            <a:r>
              <a:rPr lang="en-US" dirty="0" smtClean="0">
                <a:solidFill>
                  <a:srgbClr val="008000"/>
                </a:solidFill>
              </a:rPr>
              <a:t>E.g. a laser spot on a far object when the laser is rotated close to the speed of light </a:t>
            </a:r>
          </a:p>
          <a:p>
            <a:r>
              <a:rPr lang="en-US" dirty="0" smtClean="0"/>
              <a:t>Causality is defined by the cone of light propagation in a </a:t>
            </a:r>
            <a:r>
              <a:rPr lang="en-US" dirty="0" err="1" smtClean="0"/>
              <a:t>Minkowski</a:t>
            </a:r>
            <a:r>
              <a:rPr lang="en-US" dirty="0" smtClean="0"/>
              <a:t> space</a:t>
            </a:r>
          </a:p>
          <a:p>
            <a:pPr lvl="1">
              <a:spcBef>
                <a:spcPts val="900"/>
              </a:spcBef>
            </a:pPr>
            <a:r>
              <a:rPr lang="en-US" dirty="0" smtClean="0">
                <a:solidFill>
                  <a:srgbClr val="000090"/>
                </a:solidFill>
              </a:rPr>
              <a:t>There cannot be any causal connections between A and C in any referential frame</a:t>
            </a:r>
          </a:p>
          <a:p>
            <a:pPr lvl="1">
              <a:spcBef>
                <a:spcPts val="1200"/>
              </a:spcBef>
            </a:pPr>
            <a:r>
              <a:rPr lang="en-US" dirty="0" smtClean="0">
                <a:solidFill>
                  <a:srgbClr val="000090"/>
                </a:solidFill>
              </a:rPr>
              <a:t>If there is a causal connection between A and B in a frame where they are at same location, than there will be such causal connection in any frame</a:t>
            </a:r>
          </a:p>
          <a:p>
            <a:pPr lvl="1">
              <a:spcBef>
                <a:spcPts val="900"/>
              </a:spcBef>
            </a:pPr>
            <a:r>
              <a:rPr lang="en-US" dirty="0" err="1" smtClean="0">
                <a:solidFill>
                  <a:srgbClr val="000090"/>
                </a:solidFill>
              </a:rPr>
              <a:t>Minkowski</a:t>
            </a:r>
            <a:r>
              <a:rPr lang="en-US" dirty="0" smtClean="0">
                <a:solidFill>
                  <a:srgbClr val="000090"/>
                </a:solidFill>
              </a:rPr>
              <a:t> diagrams are used to represent four-dimensional space time phenomena</a:t>
            </a:r>
            <a:endParaRPr lang="en-US" dirty="0">
              <a:solidFill>
                <a:srgbClr val="000090"/>
              </a:solidFill>
            </a:endParaRPr>
          </a:p>
        </p:txBody>
      </p:sp>
    </p:spTree>
    <p:extLst>
      <p:ext uri="{BB962C8B-B14F-4D97-AF65-F5344CB8AC3E}">
        <p14:creationId xmlns:p14="http://schemas.microsoft.com/office/powerpoint/2010/main" val="2049097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3" y="241544"/>
            <a:ext cx="6964249" cy="483953"/>
          </a:xfrm>
        </p:spPr>
        <p:txBody>
          <a:bodyPr/>
          <a:lstStyle/>
          <a:p>
            <a:r>
              <a:rPr lang="en-US" dirty="0" smtClean="0"/>
              <a:t>The ether</a:t>
            </a:r>
            <a:endParaRPr lang="en-US" dirty="0"/>
          </a:p>
        </p:txBody>
      </p:sp>
      <p:sp>
        <p:nvSpPr>
          <p:cNvPr id="7" name="Content Placeholder 2"/>
          <p:cNvSpPr>
            <a:spLocks noGrp="1"/>
          </p:cNvSpPr>
          <p:nvPr>
            <p:ph idx="1"/>
          </p:nvPr>
        </p:nvSpPr>
        <p:spPr>
          <a:xfrm>
            <a:off x="23059" y="724054"/>
            <a:ext cx="7371163" cy="1166836"/>
          </a:xfrm>
        </p:spPr>
        <p:txBody>
          <a:bodyPr>
            <a:normAutofit/>
          </a:bodyPr>
          <a:lstStyle/>
          <a:p>
            <a:r>
              <a:rPr lang="en-US" dirty="0" smtClean="0">
                <a:solidFill>
                  <a:schemeClr val="tx1"/>
                </a:solidFill>
              </a:rPr>
              <a:t>By 1865, it was theoretically established by Maxwell that light is the propagation of an electromagnetic wave</a:t>
            </a:r>
          </a:p>
          <a:p>
            <a:pPr lvl="1"/>
            <a:r>
              <a:rPr lang="en-US" dirty="0" smtClean="0">
                <a:solidFill>
                  <a:srgbClr val="000090"/>
                </a:solidFill>
              </a:rPr>
              <a:t>The Hertz experiment of 1887 supported this</a:t>
            </a:r>
          </a:p>
        </p:txBody>
      </p:sp>
      <p:pic>
        <p:nvPicPr>
          <p:cNvPr id="4" name="Waves on the surface of water H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21416" y="4788027"/>
            <a:ext cx="3614838" cy="2033346"/>
          </a:xfrm>
          <a:prstGeom prst="rect">
            <a:avLst/>
          </a:prstGeom>
        </p:spPr>
      </p:pic>
      <p:pic>
        <p:nvPicPr>
          <p:cNvPr id="13" name="Picture 12" descr="Water-v8.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860" y="4918261"/>
            <a:ext cx="3665113" cy="1832557"/>
          </a:xfrm>
          <a:prstGeom prst="rect">
            <a:avLst/>
          </a:prstGeom>
        </p:spPr>
      </p:pic>
      <p:pic>
        <p:nvPicPr>
          <p:cNvPr id="14" name="Picture 13"/>
          <p:cNvPicPr>
            <a:picLocks noChangeAspect="1"/>
          </p:cNvPicPr>
          <p:nvPr/>
        </p:nvPicPr>
        <p:blipFill>
          <a:blip r:embed="rId6"/>
          <a:stretch>
            <a:fillRect/>
          </a:stretch>
        </p:blipFill>
        <p:spPr>
          <a:xfrm>
            <a:off x="5700889" y="2332646"/>
            <a:ext cx="3174999" cy="2381249"/>
          </a:xfrm>
          <a:prstGeom prst="rect">
            <a:avLst/>
          </a:prstGeom>
        </p:spPr>
      </p:pic>
      <p:sp>
        <p:nvSpPr>
          <p:cNvPr id="15" name="Content Placeholder 2"/>
          <p:cNvSpPr txBox="1">
            <a:spLocks/>
          </p:cNvSpPr>
          <p:nvPr/>
        </p:nvSpPr>
        <p:spPr>
          <a:xfrm>
            <a:off x="23059" y="1905000"/>
            <a:ext cx="8999084" cy="29279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solidFill>
                  <a:schemeClr val="tx1"/>
                </a:solidFill>
              </a:rPr>
              <a:t>All </a:t>
            </a:r>
            <a:r>
              <a:rPr lang="en-US" dirty="0">
                <a:solidFill>
                  <a:schemeClr val="tx1"/>
                </a:solidFill>
              </a:rPr>
              <a:t>known </a:t>
            </a:r>
            <a:r>
              <a:rPr lang="en-US" dirty="0" smtClean="0">
                <a:solidFill>
                  <a:schemeClr val="tx1"/>
                </a:solidFill>
              </a:rPr>
              <a:t>forms of wave were always supported by some medium</a:t>
            </a:r>
          </a:p>
          <a:p>
            <a:pPr lvl="1"/>
            <a:r>
              <a:rPr lang="en-US" dirty="0" smtClean="0">
                <a:solidFill>
                  <a:srgbClr val="000090"/>
                </a:solidFill>
              </a:rPr>
              <a:t>E.g. no sounds wave in vacuum</a:t>
            </a:r>
          </a:p>
          <a:p>
            <a:pPr>
              <a:spcBef>
                <a:spcPts val="1200"/>
              </a:spcBef>
            </a:pPr>
            <a:r>
              <a:rPr lang="en-US" dirty="0" smtClean="0">
                <a:solidFill>
                  <a:schemeClr val="tx1"/>
                </a:solidFill>
              </a:rPr>
              <a:t>What </a:t>
            </a:r>
            <a:r>
              <a:rPr lang="en-US" dirty="0">
                <a:solidFill>
                  <a:schemeClr val="tx1"/>
                </a:solidFill>
              </a:rPr>
              <a:t>is the substance through which light </a:t>
            </a:r>
          </a:p>
          <a:p>
            <a:pPr marL="0" indent="0">
              <a:spcBef>
                <a:spcPts val="0"/>
              </a:spcBef>
              <a:buNone/>
            </a:pPr>
            <a:r>
              <a:rPr lang="en-US" dirty="0">
                <a:solidFill>
                  <a:schemeClr val="tx1"/>
                </a:solidFill>
              </a:rPr>
              <a:t>    is propagating?</a:t>
            </a:r>
          </a:p>
          <a:p>
            <a:pPr lvl="1">
              <a:spcBef>
                <a:spcPts val="900"/>
              </a:spcBef>
              <a:buClr>
                <a:srgbClr val="FF0000"/>
              </a:buClr>
              <a:buFont typeface="Wingdings 2" charset="2"/>
              <a:buChar char="⇒"/>
            </a:pPr>
            <a:r>
              <a:rPr lang="en-US" sz="2000" dirty="0">
                <a:solidFill>
                  <a:srgbClr val="FF0000"/>
                </a:solidFill>
              </a:rPr>
              <a:t> </a:t>
            </a:r>
            <a:r>
              <a:rPr lang="en-US" sz="2000" dirty="0" smtClean="0">
                <a:solidFill>
                  <a:srgbClr val="FF0000"/>
                </a:solidFill>
              </a:rPr>
              <a:t>Statics immutable ether </a:t>
            </a:r>
            <a:r>
              <a:rPr lang="en-US" sz="2000" dirty="0">
                <a:solidFill>
                  <a:srgbClr val="FF0000"/>
                </a:solidFill>
              </a:rPr>
              <a:t>was postulated </a:t>
            </a:r>
            <a:endParaRPr lang="en-US" dirty="0" smtClean="0">
              <a:solidFill>
                <a:srgbClr val="FF0000"/>
              </a:solidFill>
            </a:endParaRPr>
          </a:p>
          <a:p>
            <a:r>
              <a:rPr lang="en-US" dirty="0" smtClean="0">
                <a:solidFill>
                  <a:schemeClr val="tx1"/>
                </a:solidFill>
              </a:rPr>
              <a:t>Motion of earth and sun expected to create</a:t>
            </a:r>
          </a:p>
          <a:p>
            <a:pPr marL="0" indent="0">
              <a:spcBef>
                <a:spcPts val="0"/>
              </a:spcBef>
              <a:buNone/>
            </a:pPr>
            <a:r>
              <a:rPr lang="en-US" dirty="0">
                <a:solidFill>
                  <a:schemeClr val="tx1"/>
                </a:solidFill>
              </a:rPr>
              <a:t> </a:t>
            </a:r>
            <a:r>
              <a:rPr lang="en-US" dirty="0" smtClean="0">
                <a:solidFill>
                  <a:schemeClr val="tx1"/>
                </a:solidFill>
              </a:rPr>
              <a:t>    wind ether </a:t>
            </a:r>
            <a:r>
              <a:rPr lang="en-US" dirty="0" err="1" smtClean="0">
                <a:solidFill>
                  <a:schemeClr val="tx1"/>
                </a:solidFill>
              </a:rPr>
              <a:t>effetcs</a:t>
            </a:r>
            <a:r>
              <a:rPr lang="en-US" dirty="0" smtClean="0">
                <a:solidFill>
                  <a:schemeClr val="tx1"/>
                </a:solidFill>
              </a:rPr>
              <a:t>, detectable as </a:t>
            </a:r>
          </a:p>
          <a:p>
            <a:pPr marL="0" indent="0">
              <a:spcBef>
                <a:spcPts val="0"/>
              </a:spcBef>
              <a:buNone/>
            </a:pPr>
            <a:r>
              <a:rPr lang="en-US" dirty="0">
                <a:solidFill>
                  <a:schemeClr val="tx1"/>
                </a:solidFill>
              </a:rPr>
              <a:t> </a:t>
            </a:r>
            <a:r>
              <a:rPr lang="en-US" dirty="0" smtClean="0">
                <a:solidFill>
                  <a:schemeClr val="tx1"/>
                </a:solidFill>
              </a:rPr>
              <a:t>    deviations in the  measured speed of light</a:t>
            </a:r>
          </a:p>
          <a:p>
            <a:pPr lvl="1">
              <a:spcBef>
                <a:spcPts val="1200"/>
              </a:spcBef>
            </a:pPr>
            <a:r>
              <a:rPr lang="en-US" dirty="0" err="1" smtClean="0">
                <a:solidFill>
                  <a:srgbClr val="000090"/>
                </a:solidFill>
              </a:rPr>
              <a:t>V</a:t>
            </a:r>
            <a:r>
              <a:rPr lang="en-US" baseline="-25000" dirty="0" err="1" smtClean="0">
                <a:solidFill>
                  <a:srgbClr val="000090"/>
                </a:solidFill>
              </a:rPr>
              <a:t>earth</a:t>
            </a:r>
            <a:r>
              <a:rPr lang="en-US" dirty="0" smtClean="0">
                <a:solidFill>
                  <a:srgbClr val="000090"/>
                </a:solidFill>
              </a:rPr>
              <a:t> ~ 30 km/s  =&gt; require 0.01% precision!</a:t>
            </a:r>
          </a:p>
        </p:txBody>
      </p:sp>
    </p:spTree>
    <p:extLst>
      <p:ext uri="{BB962C8B-B14F-4D97-AF65-F5344CB8AC3E}">
        <p14:creationId xmlns:p14="http://schemas.microsoft.com/office/powerpoint/2010/main" val="29825647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75" y="184920"/>
            <a:ext cx="6781801" cy="680156"/>
          </a:xfrm>
        </p:spPr>
        <p:txBody>
          <a:bodyPr/>
          <a:lstStyle/>
          <a:p>
            <a:r>
              <a:rPr lang="en-US" dirty="0"/>
              <a:t>Michelson-Morley experiment</a:t>
            </a:r>
          </a:p>
        </p:txBody>
      </p:sp>
      <p:sp>
        <p:nvSpPr>
          <p:cNvPr id="3" name="Content Placeholder 2"/>
          <p:cNvSpPr>
            <a:spLocks noGrp="1"/>
          </p:cNvSpPr>
          <p:nvPr>
            <p:ph idx="1"/>
          </p:nvPr>
        </p:nvSpPr>
        <p:spPr>
          <a:xfrm>
            <a:off x="105217" y="897266"/>
            <a:ext cx="7041114" cy="1045634"/>
          </a:xfrm>
        </p:spPr>
        <p:txBody>
          <a:bodyPr/>
          <a:lstStyle/>
          <a:p>
            <a:r>
              <a:rPr lang="en-US" dirty="0" smtClean="0"/>
              <a:t>American physicists Albert Michelson and Edward Morley performed in 1887 a very precise experiment to determine the speed of ether wind.</a:t>
            </a:r>
          </a:p>
        </p:txBody>
      </p:sp>
      <p:pic>
        <p:nvPicPr>
          <p:cNvPr id="7" name="Picture 6"/>
          <p:cNvPicPr>
            <a:picLocks noChangeAspect="1"/>
          </p:cNvPicPr>
          <p:nvPr/>
        </p:nvPicPr>
        <p:blipFill>
          <a:blip r:embed="rId2"/>
          <a:stretch>
            <a:fillRect/>
          </a:stretch>
        </p:blipFill>
        <p:spPr>
          <a:xfrm>
            <a:off x="4333866" y="2126215"/>
            <a:ext cx="4810134" cy="3880175"/>
          </a:xfrm>
          <a:prstGeom prst="rect">
            <a:avLst/>
          </a:prstGeom>
        </p:spPr>
      </p:pic>
      <p:sp>
        <p:nvSpPr>
          <p:cNvPr id="8" name="Content Placeholder 2"/>
          <p:cNvSpPr txBox="1">
            <a:spLocks/>
          </p:cNvSpPr>
          <p:nvPr/>
        </p:nvSpPr>
        <p:spPr>
          <a:xfrm>
            <a:off x="105216" y="1938425"/>
            <a:ext cx="4490515" cy="4726436"/>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dirty="0" smtClean="0">
                <a:solidFill>
                  <a:srgbClr val="000090"/>
                </a:solidFill>
              </a:rPr>
              <a:t>Galileo’s speed addition predict a </a:t>
            </a:r>
            <a:r>
              <a:rPr lang="en-US" dirty="0">
                <a:solidFill>
                  <a:srgbClr val="000090"/>
                </a:solidFill>
              </a:rPr>
              <a:t>phase </a:t>
            </a:r>
            <a:r>
              <a:rPr lang="en-US" dirty="0" smtClean="0">
                <a:solidFill>
                  <a:srgbClr val="000090"/>
                </a:solidFill>
              </a:rPr>
              <a:t>difference between light parallel to earth motion and light perpendicular to this motion, yielding an interference pattern</a:t>
            </a:r>
          </a:p>
          <a:p>
            <a:pPr lvl="1"/>
            <a:r>
              <a:rPr lang="en-US" dirty="0" smtClean="0">
                <a:solidFill>
                  <a:srgbClr val="000090"/>
                </a:solidFill>
              </a:rPr>
              <a:t>The device was rotated to produce a displacement of the interference pattern</a:t>
            </a:r>
          </a:p>
          <a:p>
            <a:r>
              <a:rPr lang="en-US" dirty="0" smtClean="0"/>
              <a:t>Result indicated a velocity of the earth consistent with 0, within experimental errors</a:t>
            </a:r>
          </a:p>
          <a:p>
            <a:pPr lvl="1"/>
            <a:r>
              <a:rPr lang="en-US" dirty="0" smtClean="0">
                <a:solidFill>
                  <a:srgbClr val="000090"/>
                </a:solidFill>
              </a:rPr>
              <a:t>Experiment was repeated with increasing precision leading always to a null result.</a:t>
            </a:r>
            <a:endParaRPr lang="en-US" dirty="0" smtClean="0">
              <a:solidFill>
                <a:srgbClr val="000090"/>
              </a:solidFill>
            </a:endParaRPr>
          </a:p>
        </p:txBody>
      </p:sp>
      <p:pic>
        <p:nvPicPr>
          <p:cNvPr id="9" name="Picture 8"/>
          <p:cNvPicPr>
            <a:picLocks noChangeAspect="1"/>
          </p:cNvPicPr>
          <p:nvPr/>
        </p:nvPicPr>
        <p:blipFill>
          <a:blip r:embed="rId3"/>
          <a:stretch>
            <a:fillRect/>
          </a:stretch>
        </p:blipFill>
        <p:spPr>
          <a:xfrm>
            <a:off x="6337133" y="5761375"/>
            <a:ext cx="960234" cy="720176"/>
          </a:xfrm>
          <a:prstGeom prst="rect">
            <a:avLst/>
          </a:prstGeom>
        </p:spPr>
      </p:pic>
      <p:sp>
        <p:nvSpPr>
          <p:cNvPr id="10" name="TextBox 9"/>
          <p:cNvSpPr txBox="1"/>
          <p:nvPr/>
        </p:nvSpPr>
        <p:spPr>
          <a:xfrm>
            <a:off x="157124" y="6356407"/>
            <a:ext cx="4664558" cy="430887"/>
          </a:xfrm>
          <a:prstGeom prst="rect">
            <a:avLst/>
          </a:prstGeom>
          <a:noFill/>
        </p:spPr>
        <p:txBody>
          <a:bodyPr wrap="none" rtlCol="0">
            <a:spAutoFit/>
          </a:bodyPr>
          <a:lstStyle/>
          <a:p>
            <a:r>
              <a:rPr lang="en-US" sz="2200" b="1" dirty="0" smtClean="0">
                <a:solidFill>
                  <a:srgbClr val="FF0000"/>
                </a:solidFill>
              </a:rPr>
              <a:t>No evidence for stationary ether!</a:t>
            </a:r>
            <a:endParaRPr lang="en-US" sz="2200" b="1" dirty="0">
              <a:solidFill>
                <a:srgbClr val="FF0000"/>
              </a:solidFill>
            </a:endParaRPr>
          </a:p>
        </p:txBody>
      </p:sp>
    </p:spTree>
    <p:extLst>
      <p:ext uri="{BB962C8B-B14F-4D97-AF65-F5344CB8AC3E}">
        <p14:creationId xmlns:p14="http://schemas.microsoft.com/office/powerpoint/2010/main" val="19873613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4" y="272792"/>
            <a:ext cx="6508377" cy="539038"/>
          </a:xfrm>
        </p:spPr>
        <p:txBody>
          <a:bodyPr/>
          <a:lstStyle/>
          <a:p>
            <a:r>
              <a:rPr lang="en-US" dirty="0" smtClean="0"/>
              <a:t>Galilean transformations</a:t>
            </a:r>
            <a:endParaRPr lang="en-US" dirty="0"/>
          </a:p>
        </p:txBody>
      </p:sp>
      <p:sp>
        <p:nvSpPr>
          <p:cNvPr id="3" name="Content Placeholder 2"/>
          <p:cNvSpPr>
            <a:spLocks noGrp="1"/>
          </p:cNvSpPr>
          <p:nvPr>
            <p:ph idx="1"/>
          </p:nvPr>
        </p:nvSpPr>
        <p:spPr>
          <a:xfrm>
            <a:off x="0" y="1008241"/>
            <a:ext cx="7410781" cy="5630433"/>
          </a:xfrm>
        </p:spPr>
        <p:txBody>
          <a:bodyPr/>
          <a:lstStyle/>
          <a:p>
            <a:r>
              <a:rPr lang="en-US" dirty="0"/>
              <a:t>Physics laws </a:t>
            </a:r>
            <a:r>
              <a:rPr lang="en-US" dirty="0" smtClean="0"/>
              <a:t>should be invariant regardless of if an observer carry an experiment in a train or on a platform</a:t>
            </a:r>
          </a:p>
          <a:p>
            <a:pPr lvl="1"/>
            <a:r>
              <a:rPr lang="en-US" dirty="0" smtClean="0"/>
              <a:t>Physics laws were believe to be invariant under Galilean transformations</a:t>
            </a:r>
          </a:p>
          <a:p>
            <a:pPr lvl="2"/>
            <a:r>
              <a:rPr lang="en-US" dirty="0" smtClean="0"/>
              <a:t>Determine how to convert observations from one referential (e.g. the train) to another (e.g. the platform)</a:t>
            </a:r>
          </a:p>
        </p:txBody>
      </p:sp>
      <p:pic>
        <p:nvPicPr>
          <p:cNvPr id="5" name="Picture 4"/>
          <p:cNvPicPr>
            <a:picLocks noChangeAspect="1"/>
          </p:cNvPicPr>
          <p:nvPr/>
        </p:nvPicPr>
        <p:blipFill>
          <a:blip r:embed="rId2"/>
          <a:stretch>
            <a:fillRect/>
          </a:stretch>
        </p:blipFill>
        <p:spPr>
          <a:xfrm>
            <a:off x="5619428" y="5019410"/>
            <a:ext cx="1581874" cy="1802235"/>
          </a:xfrm>
          <a:prstGeom prst="rect">
            <a:avLst/>
          </a:prstGeom>
        </p:spPr>
      </p:pic>
      <p:pic>
        <p:nvPicPr>
          <p:cNvPr id="6" name="Picture 5"/>
          <p:cNvPicPr>
            <a:picLocks noChangeAspect="1"/>
          </p:cNvPicPr>
          <p:nvPr/>
        </p:nvPicPr>
        <p:blipFill>
          <a:blip r:embed="rId3"/>
          <a:stretch>
            <a:fillRect/>
          </a:stretch>
        </p:blipFill>
        <p:spPr>
          <a:xfrm>
            <a:off x="5619428" y="3034430"/>
            <a:ext cx="1581874" cy="1900447"/>
          </a:xfrm>
          <a:prstGeom prst="rect">
            <a:avLst/>
          </a:prstGeom>
        </p:spPr>
      </p:pic>
      <p:sp>
        <p:nvSpPr>
          <p:cNvPr id="7" name="TextBox 6"/>
          <p:cNvSpPr txBox="1"/>
          <p:nvPr/>
        </p:nvSpPr>
        <p:spPr>
          <a:xfrm>
            <a:off x="7242388" y="3574671"/>
            <a:ext cx="1888069" cy="1754327"/>
          </a:xfrm>
          <a:prstGeom prst="rect">
            <a:avLst/>
          </a:prstGeom>
          <a:noFill/>
        </p:spPr>
        <p:txBody>
          <a:bodyPr wrap="none" rtlCol="0">
            <a:spAutoFit/>
          </a:bodyPr>
          <a:lstStyle/>
          <a:p>
            <a:pPr algn="ctr"/>
            <a:r>
              <a:rPr lang="en-US" b="1" dirty="0" smtClean="0">
                <a:solidFill>
                  <a:srgbClr val="0000FF"/>
                </a:solidFill>
              </a:rPr>
              <a:t>These </a:t>
            </a:r>
          </a:p>
          <a:p>
            <a:pPr algn="ctr"/>
            <a:r>
              <a:rPr lang="en-US" b="1" dirty="0" smtClean="0">
                <a:solidFill>
                  <a:srgbClr val="0000FF"/>
                </a:solidFill>
              </a:rPr>
              <a:t>transformations</a:t>
            </a:r>
          </a:p>
          <a:p>
            <a:pPr algn="ctr"/>
            <a:r>
              <a:rPr lang="en-US" b="1" dirty="0">
                <a:solidFill>
                  <a:srgbClr val="0000FF"/>
                </a:solidFill>
              </a:rPr>
              <a:t>s</a:t>
            </a:r>
            <a:r>
              <a:rPr lang="en-US" b="1" dirty="0" smtClean="0">
                <a:solidFill>
                  <a:srgbClr val="0000FF"/>
                </a:solidFill>
              </a:rPr>
              <a:t>hould leave</a:t>
            </a:r>
          </a:p>
          <a:p>
            <a:pPr algn="ctr"/>
            <a:r>
              <a:rPr lang="en-US" b="1" dirty="0">
                <a:solidFill>
                  <a:srgbClr val="0000FF"/>
                </a:solidFill>
              </a:rPr>
              <a:t>t</a:t>
            </a:r>
            <a:r>
              <a:rPr lang="en-US" b="1" dirty="0" smtClean="0">
                <a:solidFill>
                  <a:srgbClr val="0000FF"/>
                </a:solidFill>
              </a:rPr>
              <a:t>he laws of</a:t>
            </a:r>
          </a:p>
          <a:p>
            <a:pPr algn="ctr"/>
            <a:r>
              <a:rPr lang="en-US" b="1" dirty="0">
                <a:solidFill>
                  <a:srgbClr val="0000FF"/>
                </a:solidFill>
              </a:rPr>
              <a:t>p</a:t>
            </a:r>
            <a:r>
              <a:rPr lang="en-US" b="1" dirty="0" smtClean="0">
                <a:solidFill>
                  <a:srgbClr val="0000FF"/>
                </a:solidFill>
              </a:rPr>
              <a:t>hysics </a:t>
            </a:r>
          </a:p>
          <a:p>
            <a:pPr algn="ctr"/>
            <a:r>
              <a:rPr lang="en-US" b="1" dirty="0" smtClean="0">
                <a:solidFill>
                  <a:srgbClr val="0000FF"/>
                </a:solidFill>
              </a:rPr>
              <a:t>invariant</a:t>
            </a:r>
            <a:endParaRPr lang="en-US" b="1" dirty="0">
              <a:solidFill>
                <a:srgbClr val="0000FF"/>
              </a:solidFill>
            </a:endParaRPr>
          </a:p>
        </p:txBody>
      </p:sp>
      <p:sp>
        <p:nvSpPr>
          <p:cNvPr id="8" name="TextBox 7"/>
          <p:cNvSpPr txBox="1"/>
          <p:nvPr/>
        </p:nvSpPr>
        <p:spPr>
          <a:xfrm>
            <a:off x="7502883" y="5507513"/>
            <a:ext cx="1394169" cy="646331"/>
          </a:xfrm>
          <a:prstGeom prst="rect">
            <a:avLst/>
          </a:prstGeom>
          <a:noFill/>
        </p:spPr>
        <p:txBody>
          <a:bodyPr wrap="none" rtlCol="0">
            <a:spAutoFit/>
          </a:bodyPr>
          <a:lstStyle/>
          <a:p>
            <a:pPr algn="ctr"/>
            <a:r>
              <a:rPr lang="en-US" b="1" dirty="0" smtClean="0">
                <a:solidFill>
                  <a:srgbClr val="FF0000"/>
                </a:solidFill>
              </a:rPr>
              <a:t>… but they</a:t>
            </a:r>
          </a:p>
          <a:p>
            <a:pPr algn="ctr"/>
            <a:r>
              <a:rPr lang="en-US" b="1" dirty="0">
                <a:solidFill>
                  <a:srgbClr val="FF0000"/>
                </a:solidFill>
              </a:rPr>
              <a:t>d</a:t>
            </a:r>
            <a:r>
              <a:rPr lang="en-US" b="1" dirty="0" smtClean="0">
                <a:solidFill>
                  <a:srgbClr val="FF0000"/>
                </a:solidFill>
              </a:rPr>
              <a:t>on’t!!!</a:t>
            </a:r>
            <a:endParaRPr lang="en-US" b="1" dirty="0">
              <a:solidFill>
                <a:srgbClr val="FF0000"/>
              </a:solidFill>
            </a:endParaRPr>
          </a:p>
        </p:txBody>
      </p:sp>
      <p:pic>
        <p:nvPicPr>
          <p:cNvPr id="9" name="Picture 8"/>
          <p:cNvPicPr>
            <a:picLocks noChangeAspect="1"/>
          </p:cNvPicPr>
          <p:nvPr/>
        </p:nvPicPr>
        <p:blipFill>
          <a:blip r:embed="rId4"/>
          <a:stretch>
            <a:fillRect/>
          </a:stretch>
        </p:blipFill>
        <p:spPr>
          <a:xfrm>
            <a:off x="157118" y="2965480"/>
            <a:ext cx="5263488" cy="3859892"/>
          </a:xfrm>
          <a:prstGeom prst="rect">
            <a:avLst/>
          </a:prstGeom>
        </p:spPr>
      </p:pic>
    </p:spTree>
    <p:extLst>
      <p:ext uri="{BB962C8B-B14F-4D97-AF65-F5344CB8AC3E}">
        <p14:creationId xmlns:p14="http://schemas.microsoft.com/office/powerpoint/2010/main" val="3875303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5" y="251242"/>
            <a:ext cx="6508377" cy="901033"/>
          </a:xfrm>
        </p:spPr>
        <p:txBody>
          <a:bodyPr/>
          <a:lstStyle/>
          <a:p>
            <a:r>
              <a:rPr lang="en-US" dirty="0" smtClean="0"/>
              <a:t>There is something rotten in the kingdom of Denmark…</a:t>
            </a:r>
            <a:endParaRPr lang="en-US" dirty="0"/>
          </a:p>
        </p:txBody>
      </p:sp>
      <p:sp>
        <p:nvSpPr>
          <p:cNvPr id="3" name="Content Placeholder 2"/>
          <p:cNvSpPr>
            <a:spLocks noGrp="1"/>
          </p:cNvSpPr>
          <p:nvPr>
            <p:ph idx="1"/>
          </p:nvPr>
        </p:nvSpPr>
        <p:spPr>
          <a:xfrm>
            <a:off x="103684" y="1112993"/>
            <a:ext cx="7215443" cy="1099899"/>
          </a:xfrm>
        </p:spPr>
        <p:txBody>
          <a:bodyPr>
            <a:normAutofit/>
          </a:bodyPr>
          <a:lstStyle/>
          <a:p>
            <a:r>
              <a:rPr lang="en-US" sz="1900" dirty="0" smtClean="0"/>
              <a:t>While Galilean transformation were applicable to all known physics law for long, they proved to not leave Maxwell equations invariant</a:t>
            </a:r>
          </a:p>
        </p:txBody>
      </p:sp>
      <p:pic>
        <p:nvPicPr>
          <p:cNvPr id="5" name="Picture 4"/>
          <p:cNvPicPr>
            <a:picLocks noChangeAspect="1"/>
          </p:cNvPicPr>
          <p:nvPr/>
        </p:nvPicPr>
        <p:blipFill>
          <a:blip r:embed="rId2"/>
          <a:stretch>
            <a:fillRect/>
          </a:stretch>
        </p:blipFill>
        <p:spPr>
          <a:xfrm>
            <a:off x="5270496" y="2506236"/>
            <a:ext cx="3835400" cy="2120900"/>
          </a:xfrm>
          <a:prstGeom prst="rect">
            <a:avLst/>
          </a:prstGeom>
        </p:spPr>
      </p:pic>
      <p:sp>
        <p:nvSpPr>
          <p:cNvPr id="6" name="Content Placeholder 2"/>
          <p:cNvSpPr txBox="1">
            <a:spLocks/>
          </p:cNvSpPr>
          <p:nvPr/>
        </p:nvSpPr>
        <p:spPr>
          <a:xfrm>
            <a:off x="103684" y="2081952"/>
            <a:ext cx="8989119" cy="707077"/>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sz="1700" dirty="0" smtClean="0">
                <a:solidFill>
                  <a:srgbClr val="000090"/>
                </a:solidFill>
              </a:rPr>
              <a:t>1888: Heaviside shows that electromagnetic forces is affected by the state of motion of charged particles</a:t>
            </a:r>
          </a:p>
        </p:txBody>
      </p:sp>
      <p:sp>
        <p:nvSpPr>
          <p:cNvPr id="7" name="Content Placeholder 2"/>
          <p:cNvSpPr txBox="1">
            <a:spLocks/>
          </p:cNvSpPr>
          <p:nvPr/>
        </p:nvSpPr>
        <p:spPr>
          <a:xfrm>
            <a:off x="103684" y="2637176"/>
            <a:ext cx="5179905" cy="1963772"/>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sz="1700" dirty="0" smtClean="0">
                <a:solidFill>
                  <a:srgbClr val="000090"/>
                </a:solidFill>
              </a:rPr>
              <a:t>1889: Fitzgerald uses Heaviside equations to show that ether hypothesis can survive Michelson-Morley experiment because the device get contracted along the direction of motion due to changes in interatomic force changing the structure of objects </a:t>
            </a:r>
          </a:p>
          <a:p>
            <a:pPr lvl="2"/>
            <a:r>
              <a:rPr lang="en-US" sz="1500" dirty="0" smtClean="0">
                <a:solidFill>
                  <a:srgbClr val="008000"/>
                </a:solidFill>
              </a:rPr>
              <a:t>This is an ad hoc hypothesis</a:t>
            </a:r>
          </a:p>
        </p:txBody>
      </p:sp>
      <p:sp>
        <p:nvSpPr>
          <p:cNvPr id="8" name="Content Placeholder 2"/>
          <p:cNvSpPr txBox="1">
            <a:spLocks/>
          </p:cNvSpPr>
          <p:nvPr/>
        </p:nvSpPr>
        <p:spPr>
          <a:xfrm>
            <a:off x="103684" y="4556724"/>
            <a:ext cx="8989119" cy="2340558"/>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sz="1700" dirty="0" smtClean="0">
                <a:solidFill>
                  <a:srgbClr val="000090"/>
                </a:solidFill>
              </a:rPr>
              <a:t>1892-1904: </a:t>
            </a:r>
            <a:r>
              <a:rPr lang="en-US" sz="1700" dirty="0" err="1" smtClean="0">
                <a:solidFill>
                  <a:srgbClr val="000090"/>
                </a:solidFill>
              </a:rPr>
              <a:t>Larmor</a:t>
            </a:r>
            <a:r>
              <a:rPr lang="en-US" sz="1700" dirty="0" smtClean="0">
                <a:solidFill>
                  <a:srgbClr val="000090"/>
                </a:solidFill>
              </a:rPr>
              <a:t> and Lorentz determined that the set of transformations which leaves Maxwell equations invariant and showed that Fitzgerald contraction is a by-product of such transformations</a:t>
            </a:r>
          </a:p>
          <a:p>
            <a:pPr lvl="2"/>
            <a:r>
              <a:rPr lang="en-US" sz="1500" dirty="0" smtClean="0">
                <a:solidFill>
                  <a:srgbClr val="008000"/>
                </a:solidFill>
              </a:rPr>
              <a:t>Introduced an auxiliary time transformation to relate observation in a fictitious reference frame of the field to true observers in the ether</a:t>
            </a:r>
          </a:p>
          <a:p>
            <a:pPr lvl="1">
              <a:spcBef>
                <a:spcPts val="1200"/>
              </a:spcBef>
            </a:pPr>
            <a:r>
              <a:rPr lang="en-US" sz="1700" dirty="0" smtClean="0">
                <a:solidFill>
                  <a:srgbClr val="000090"/>
                </a:solidFill>
              </a:rPr>
              <a:t>1900-1905: Poincare interprets the local time of Lorentz as an effect of clock synchronization using light signal of finite speed, and developed the group structure of the symmetry </a:t>
            </a:r>
            <a:endParaRPr lang="en-US" sz="1700" dirty="0">
              <a:solidFill>
                <a:srgbClr val="000090"/>
              </a:solidFill>
            </a:endParaRPr>
          </a:p>
        </p:txBody>
      </p:sp>
    </p:spTree>
    <p:extLst>
      <p:ext uri="{BB962C8B-B14F-4D97-AF65-F5344CB8AC3E}">
        <p14:creationId xmlns:p14="http://schemas.microsoft.com/office/powerpoint/2010/main" val="1536210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08" y="21824"/>
            <a:ext cx="6508377" cy="709260"/>
          </a:xfrm>
        </p:spPr>
        <p:txBody>
          <a:bodyPr/>
          <a:lstStyle/>
          <a:p>
            <a:r>
              <a:rPr lang="en-US" dirty="0" smtClean="0"/>
              <a:t>Einstein’s relativity</a:t>
            </a:r>
            <a:endParaRPr lang="en-US" dirty="0"/>
          </a:p>
        </p:txBody>
      </p:sp>
      <p:sp>
        <p:nvSpPr>
          <p:cNvPr id="3" name="Content Placeholder 2"/>
          <p:cNvSpPr>
            <a:spLocks noGrp="1"/>
          </p:cNvSpPr>
          <p:nvPr>
            <p:ph idx="1"/>
          </p:nvPr>
        </p:nvSpPr>
        <p:spPr>
          <a:xfrm>
            <a:off x="130933" y="744179"/>
            <a:ext cx="7083449" cy="1848440"/>
          </a:xfrm>
        </p:spPr>
        <p:txBody>
          <a:bodyPr>
            <a:normAutofit/>
          </a:bodyPr>
          <a:lstStyle/>
          <a:p>
            <a:r>
              <a:rPr lang="en-US" sz="1900" dirty="0" smtClean="0"/>
              <a:t>It is Einstein (1905</a:t>
            </a:r>
            <a:r>
              <a:rPr lang="en-US" sz="1900" dirty="0"/>
              <a:t>)</a:t>
            </a:r>
            <a:r>
              <a:rPr lang="en-US" sz="1900" dirty="0" smtClean="0"/>
              <a:t> that finally solved the problem:</a:t>
            </a:r>
          </a:p>
          <a:p>
            <a:pPr>
              <a:spcBef>
                <a:spcPts val="1200"/>
              </a:spcBef>
            </a:pPr>
            <a:r>
              <a:rPr lang="en-US" sz="1900" dirty="0" smtClean="0"/>
              <a:t>He demonstrated that this is a genuine effect of space-time and not some fictitious calculation to account for Michelson-Morley null results</a:t>
            </a:r>
          </a:p>
        </p:txBody>
      </p:sp>
      <p:pic>
        <p:nvPicPr>
          <p:cNvPr id="4" name="Picture 3"/>
          <p:cNvPicPr>
            <a:picLocks noChangeAspect="1"/>
          </p:cNvPicPr>
          <p:nvPr/>
        </p:nvPicPr>
        <p:blipFill>
          <a:blip r:embed="rId2"/>
          <a:stretch>
            <a:fillRect/>
          </a:stretch>
        </p:blipFill>
        <p:spPr>
          <a:xfrm>
            <a:off x="4477221" y="1950771"/>
            <a:ext cx="4610100" cy="1765300"/>
          </a:xfrm>
          <a:prstGeom prst="rect">
            <a:avLst/>
          </a:prstGeom>
        </p:spPr>
      </p:pic>
      <p:sp>
        <p:nvSpPr>
          <p:cNvPr id="5" name="Content Placeholder 2"/>
          <p:cNvSpPr txBox="1">
            <a:spLocks/>
          </p:cNvSpPr>
          <p:nvPr/>
        </p:nvSpPr>
        <p:spPr>
          <a:xfrm>
            <a:off x="130933" y="2225987"/>
            <a:ext cx="4346288" cy="1414156"/>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900" dirty="0" smtClean="0"/>
              <a:t>He showed that the complete set of Lorentz transformation follow from two very general and fundamental principles:</a:t>
            </a:r>
          </a:p>
        </p:txBody>
      </p:sp>
      <p:sp>
        <p:nvSpPr>
          <p:cNvPr id="6" name="Content Placeholder 2"/>
          <p:cNvSpPr txBox="1">
            <a:spLocks/>
          </p:cNvSpPr>
          <p:nvPr/>
        </p:nvSpPr>
        <p:spPr>
          <a:xfrm>
            <a:off x="130932" y="3561579"/>
            <a:ext cx="8837945" cy="32702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sz="1900" dirty="0" smtClean="0">
                <a:solidFill>
                  <a:srgbClr val="0000FF"/>
                </a:solidFill>
              </a:rPr>
              <a:t>The principle of relativity:</a:t>
            </a:r>
          </a:p>
          <a:p>
            <a:pPr marL="457200" lvl="2" indent="0">
              <a:buFont typeface="Wingdings 2" pitchFamily="18" charset="2"/>
              <a:buNone/>
            </a:pPr>
            <a:r>
              <a:rPr lang="en-US" sz="1900" dirty="0" smtClean="0">
                <a:solidFill>
                  <a:srgbClr val="000090"/>
                </a:solidFill>
              </a:rPr>
              <a:t>The laws of physics are the same for any observers in uniform translational motion with respect to each others</a:t>
            </a:r>
          </a:p>
          <a:p>
            <a:pPr lvl="1">
              <a:spcBef>
                <a:spcPts val="1800"/>
              </a:spcBef>
            </a:pPr>
            <a:r>
              <a:rPr lang="en-US" sz="1900" dirty="0" smtClean="0">
                <a:solidFill>
                  <a:srgbClr val="0000FF"/>
                </a:solidFill>
              </a:rPr>
              <a:t>The principle of invariant light speed:</a:t>
            </a:r>
          </a:p>
          <a:p>
            <a:pPr marL="228600" lvl="1" indent="0">
              <a:buFont typeface="Wingdings 2" pitchFamily="18" charset="2"/>
              <a:buNone/>
            </a:pPr>
            <a:r>
              <a:rPr lang="en-US" sz="1700" dirty="0" smtClean="0"/>
              <a:t>    </a:t>
            </a:r>
            <a:r>
              <a:rPr lang="en-US" sz="1900" dirty="0" smtClean="0">
                <a:solidFill>
                  <a:srgbClr val="000090"/>
                </a:solidFill>
              </a:rPr>
              <a:t>The speed of light in empty space is independent of the</a:t>
            </a:r>
          </a:p>
          <a:p>
            <a:pPr marL="228600" lvl="1" indent="0">
              <a:spcBef>
                <a:spcPts val="0"/>
              </a:spcBef>
              <a:buFont typeface="Wingdings 2" pitchFamily="18" charset="2"/>
              <a:buNone/>
            </a:pPr>
            <a:r>
              <a:rPr lang="en-US" sz="1900" dirty="0" smtClean="0">
                <a:solidFill>
                  <a:srgbClr val="000090"/>
                </a:solidFill>
              </a:rPr>
              <a:t>    state of motion of the emitting body</a:t>
            </a:r>
          </a:p>
          <a:p>
            <a:pPr lvl="2"/>
            <a:r>
              <a:rPr lang="en-US" sz="1700" dirty="0" smtClean="0">
                <a:solidFill>
                  <a:srgbClr val="008000"/>
                </a:solidFill>
              </a:rPr>
              <a:t>Einstein also assumed the isotropy and homogeneity of space, and the time amnesia of measurement space and time measurement processes</a:t>
            </a:r>
          </a:p>
          <a:p>
            <a:r>
              <a:rPr lang="en-US" dirty="0" smtClean="0"/>
              <a:t>Einstein reconciled electromagnetism with mechanics and eliminated uselessness the concepts of ether and absolute referential frame. </a:t>
            </a:r>
            <a:endParaRPr lang="en-US" dirty="0"/>
          </a:p>
        </p:txBody>
      </p:sp>
    </p:spTree>
    <p:extLst>
      <p:ext uri="{BB962C8B-B14F-4D97-AF65-F5344CB8AC3E}">
        <p14:creationId xmlns:p14="http://schemas.microsoft.com/office/powerpoint/2010/main" val="2217726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27" y="257516"/>
            <a:ext cx="6508377" cy="656884"/>
          </a:xfrm>
        </p:spPr>
        <p:txBody>
          <a:bodyPr/>
          <a:lstStyle/>
          <a:p>
            <a:r>
              <a:rPr lang="en-US" dirty="0" smtClean="0"/>
              <a:t>Relativity of simultaneity</a:t>
            </a:r>
            <a:endParaRPr lang="en-US" dirty="0"/>
          </a:p>
        </p:txBody>
      </p:sp>
      <p:sp>
        <p:nvSpPr>
          <p:cNvPr id="3" name="Content Placeholder 2"/>
          <p:cNvSpPr>
            <a:spLocks noGrp="1"/>
          </p:cNvSpPr>
          <p:nvPr>
            <p:ph idx="1"/>
          </p:nvPr>
        </p:nvSpPr>
        <p:spPr>
          <a:xfrm>
            <a:off x="208428" y="1126088"/>
            <a:ext cx="6927394" cy="1767694"/>
          </a:xfrm>
        </p:spPr>
        <p:txBody>
          <a:bodyPr/>
          <a:lstStyle/>
          <a:p>
            <a:r>
              <a:rPr lang="en-US" dirty="0" smtClean="0"/>
              <a:t>Because the speed of light is finite, two observers in relative motion with respect to each others will not agree on the simultaneity of two distant events if their relative speed is not much smaller than the speed of light</a:t>
            </a:r>
          </a:p>
        </p:txBody>
      </p:sp>
      <p:pic>
        <p:nvPicPr>
          <p:cNvPr id="6" name="Picture 5"/>
          <p:cNvPicPr>
            <a:picLocks noChangeAspect="1"/>
          </p:cNvPicPr>
          <p:nvPr/>
        </p:nvPicPr>
        <p:blipFill>
          <a:blip r:embed="rId2"/>
          <a:stretch>
            <a:fillRect/>
          </a:stretch>
        </p:blipFill>
        <p:spPr>
          <a:xfrm>
            <a:off x="4630622" y="2529913"/>
            <a:ext cx="4469185" cy="2681511"/>
          </a:xfrm>
          <a:prstGeom prst="rect">
            <a:avLst/>
          </a:prstGeom>
        </p:spPr>
      </p:pic>
      <p:sp>
        <p:nvSpPr>
          <p:cNvPr id="8" name="TextBox 7"/>
          <p:cNvSpPr txBox="1"/>
          <p:nvPr/>
        </p:nvSpPr>
        <p:spPr>
          <a:xfrm>
            <a:off x="4975207" y="5604246"/>
            <a:ext cx="4020001" cy="923330"/>
          </a:xfrm>
          <a:prstGeom prst="rect">
            <a:avLst/>
          </a:prstGeom>
          <a:noFill/>
        </p:spPr>
        <p:txBody>
          <a:bodyPr wrap="none" rtlCol="0">
            <a:spAutoFit/>
          </a:bodyPr>
          <a:lstStyle/>
          <a:p>
            <a:r>
              <a:rPr lang="en-US" dirty="0" smtClean="0">
                <a:solidFill>
                  <a:srgbClr val="0000FF"/>
                </a:solidFill>
              </a:rPr>
              <a:t>The observer C sees lighting hitting </a:t>
            </a:r>
          </a:p>
          <a:p>
            <a:r>
              <a:rPr lang="en-US" dirty="0">
                <a:solidFill>
                  <a:srgbClr val="0000FF"/>
                </a:solidFill>
              </a:rPr>
              <a:t>both </a:t>
            </a:r>
            <a:r>
              <a:rPr lang="en-US" dirty="0" smtClean="0">
                <a:solidFill>
                  <a:srgbClr val="0000FF"/>
                </a:solidFill>
              </a:rPr>
              <a:t>trees simultaneously, while</a:t>
            </a:r>
          </a:p>
          <a:p>
            <a:r>
              <a:rPr lang="en-US" dirty="0">
                <a:solidFill>
                  <a:srgbClr val="0000FF"/>
                </a:solidFill>
              </a:rPr>
              <a:t>t</a:t>
            </a:r>
            <a:r>
              <a:rPr lang="en-US" dirty="0" smtClean="0">
                <a:solidFill>
                  <a:srgbClr val="0000FF"/>
                </a:solidFill>
              </a:rPr>
              <a:t>he observer D sees tree B hit first</a:t>
            </a:r>
            <a:endParaRPr lang="en-US" dirty="0">
              <a:solidFill>
                <a:srgbClr val="0000FF"/>
              </a:solidFill>
            </a:endParaRPr>
          </a:p>
        </p:txBody>
      </p:sp>
      <p:sp>
        <p:nvSpPr>
          <p:cNvPr id="9" name="Content Placeholder 2"/>
          <p:cNvSpPr txBox="1">
            <a:spLocks/>
          </p:cNvSpPr>
          <p:nvPr/>
        </p:nvSpPr>
        <p:spPr>
          <a:xfrm>
            <a:off x="208428" y="2802123"/>
            <a:ext cx="4505143" cy="3902021"/>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dirty="0" smtClean="0">
                <a:solidFill>
                  <a:srgbClr val="000090"/>
                </a:solidFill>
              </a:rPr>
              <a:t>Simultaneity is completely dependent on the referential in which two spatially separated events are observed</a:t>
            </a:r>
          </a:p>
          <a:p>
            <a:r>
              <a:rPr lang="en-US" dirty="0" smtClean="0"/>
              <a:t>Such two in different inertial frame cannot synchronize clocks and rulers and thus cannot agree on time, distance and velocity state of a system</a:t>
            </a:r>
          </a:p>
          <a:p>
            <a:r>
              <a:rPr lang="en-US" dirty="0" smtClean="0"/>
              <a:t>No one is right or wrong, simultaneity is genuinely relative</a:t>
            </a:r>
            <a:endParaRPr lang="en-US" dirty="0"/>
          </a:p>
        </p:txBody>
      </p:sp>
    </p:spTree>
    <p:extLst>
      <p:ext uri="{BB962C8B-B14F-4D97-AF65-F5344CB8AC3E}">
        <p14:creationId xmlns:p14="http://schemas.microsoft.com/office/powerpoint/2010/main" val="2796354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20" y="165858"/>
            <a:ext cx="6508377" cy="709260"/>
          </a:xfrm>
        </p:spPr>
        <p:txBody>
          <a:bodyPr/>
          <a:lstStyle/>
          <a:p>
            <a:r>
              <a:rPr lang="en-US" dirty="0" smtClean="0"/>
              <a:t>Lorentz transformations</a:t>
            </a:r>
            <a:endParaRPr lang="en-US" dirty="0"/>
          </a:p>
        </p:txBody>
      </p:sp>
      <p:sp>
        <p:nvSpPr>
          <p:cNvPr id="3" name="Content Placeholder 2"/>
          <p:cNvSpPr>
            <a:spLocks noGrp="1"/>
          </p:cNvSpPr>
          <p:nvPr>
            <p:ph idx="1"/>
          </p:nvPr>
        </p:nvSpPr>
        <p:spPr>
          <a:xfrm>
            <a:off x="91653" y="929677"/>
            <a:ext cx="9052347" cy="5604245"/>
          </a:xfrm>
        </p:spPr>
        <p:txBody>
          <a:bodyPr/>
          <a:lstStyle/>
          <a:p>
            <a:r>
              <a:rPr lang="en-US" dirty="0" smtClean="0"/>
              <a:t>All the physics law of any interactions of nature must </a:t>
            </a:r>
          </a:p>
          <a:p>
            <a:pPr marL="0" indent="0">
              <a:spcBef>
                <a:spcPts val="0"/>
              </a:spcBef>
              <a:buNone/>
            </a:pPr>
            <a:r>
              <a:rPr lang="en-US" dirty="0"/>
              <a:t> </a:t>
            </a:r>
            <a:r>
              <a:rPr lang="en-US" dirty="0" smtClean="0"/>
              <a:t>  be invariant under Lorentz transformations</a:t>
            </a:r>
          </a:p>
          <a:p>
            <a:pPr lvl="1"/>
            <a:r>
              <a:rPr lang="en-US" dirty="0" smtClean="0">
                <a:solidFill>
                  <a:srgbClr val="000090"/>
                </a:solidFill>
              </a:rPr>
              <a:t>Replace Galilean transformation and applied to E&amp;M</a:t>
            </a:r>
          </a:p>
          <a:p>
            <a:pPr lvl="1"/>
            <a:r>
              <a:rPr lang="en-US" dirty="0" smtClean="0">
                <a:solidFill>
                  <a:srgbClr val="000090"/>
                </a:solidFill>
              </a:rPr>
              <a:t>Relate the measurements of space-time coordinates made by two observers in different inertial frame</a:t>
            </a:r>
          </a:p>
          <a:p>
            <a:r>
              <a:rPr lang="en-US" dirty="0" smtClean="0"/>
              <a:t>Need referential frame to measure phenomena with clocks and rulers</a:t>
            </a:r>
          </a:p>
          <a:p>
            <a:pPr lvl="1"/>
            <a:r>
              <a:rPr lang="en-US" dirty="0" smtClean="0">
                <a:solidFill>
                  <a:srgbClr val="000090"/>
                </a:solidFill>
              </a:rPr>
              <a:t>I.e. convert measurements made with rulers and clocks from different inertial frame in a correlated way</a:t>
            </a:r>
          </a:p>
          <a:p>
            <a:pPr lvl="1">
              <a:spcBef>
                <a:spcPts val="1200"/>
              </a:spcBef>
              <a:buClr>
                <a:srgbClr val="FF0000"/>
              </a:buClr>
              <a:buFont typeface="Wingdings 2" charset="2"/>
              <a:buChar char="⇒"/>
            </a:pPr>
            <a:r>
              <a:rPr lang="en-US" sz="2200" b="1" dirty="0" smtClean="0">
                <a:solidFill>
                  <a:srgbClr val="FF0000"/>
                </a:solidFill>
              </a:rPr>
              <a:t> The world is 4D</a:t>
            </a:r>
            <a:endParaRPr lang="en-US" sz="2200" b="1" dirty="0">
              <a:solidFill>
                <a:srgbClr val="FF0000"/>
              </a:solidFill>
            </a:endParaRPr>
          </a:p>
        </p:txBody>
      </p:sp>
      <p:pic>
        <p:nvPicPr>
          <p:cNvPr id="8" name="Picture 7"/>
          <p:cNvPicPr>
            <a:picLocks noChangeAspect="1"/>
          </p:cNvPicPr>
          <p:nvPr/>
        </p:nvPicPr>
        <p:blipFill rotWithShape="1">
          <a:blip r:embed="rId2"/>
          <a:srcRect l="9369" t="17543" r="4386" b="20571"/>
          <a:stretch/>
        </p:blipFill>
        <p:spPr>
          <a:xfrm>
            <a:off x="32646" y="4471018"/>
            <a:ext cx="3858977" cy="2076776"/>
          </a:xfrm>
          <a:prstGeom prst="rect">
            <a:avLst/>
          </a:prstGeom>
        </p:spPr>
      </p:pic>
      <p:pic>
        <p:nvPicPr>
          <p:cNvPr id="9" name="Picture 8"/>
          <p:cNvPicPr>
            <a:picLocks noChangeAspect="1"/>
          </p:cNvPicPr>
          <p:nvPr/>
        </p:nvPicPr>
        <p:blipFill>
          <a:blip r:embed="rId3"/>
          <a:stretch>
            <a:fillRect/>
          </a:stretch>
        </p:blipFill>
        <p:spPr>
          <a:xfrm>
            <a:off x="3957088" y="4095871"/>
            <a:ext cx="2138188" cy="2570040"/>
          </a:xfrm>
          <a:prstGeom prst="rect">
            <a:avLst/>
          </a:prstGeom>
        </p:spPr>
      </p:pic>
      <p:pic>
        <p:nvPicPr>
          <p:cNvPr id="10" name="Picture 9"/>
          <p:cNvPicPr>
            <a:picLocks noChangeAspect="1"/>
          </p:cNvPicPr>
          <p:nvPr/>
        </p:nvPicPr>
        <p:blipFill>
          <a:blip r:embed="rId4"/>
          <a:stretch>
            <a:fillRect/>
          </a:stretch>
        </p:blipFill>
        <p:spPr>
          <a:xfrm>
            <a:off x="6226206" y="4186772"/>
            <a:ext cx="2768856" cy="1863450"/>
          </a:xfrm>
          <a:prstGeom prst="rect">
            <a:avLst/>
          </a:prstGeom>
        </p:spPr>
      </p:pic>
      <p:sp>
        <p:nvSpPr>
          <p:cNvPr id="11" name="TextBox 10"/>
          <p:cNvSpPr txBox="1"/>
          <p:nvPr/>
        </p:nvSpPr>
        <p:spPr>
          <a:xfrm>
            <a:off x="6226206" y="6106783"/>
            <a:ext cx="2754142" cy="646331"/>
          </a:xfrm>
          <a:prstGeom prst="rect">
            <a:avLst/>
          </a:prstGeom>
          <a:noFill/>
        </p:spPr>
        <p:txBody>
          <a:bodyPr wrap="none" rtlCol="0">
            <a:spAutoFit/>
          </a:bodyPr>
          <a:lstStyle/>
          <a:p>
            <a:pPr algn="ctr"/>
            <a:r>
              <a:rPr lang="en-US" dirty="0" smtClean="0">
                <a:solidFill>
                  <a:srgbClr val="660066"/>
                </a:solidFill>
              </a:rPr>
              <a:t>If c=∞, we get Galilean </a:t>
            </a:r>
          </a:p>
          <a:p>
            <a:pPr algn="ctr"/>
            <a:r>
              <a:rPr lang="en-US" dirty="0" smtClean="0">
                <a:solidFill>
                  <a:srgbClr val="660066"/>
                </a:solidFill>
              </a:rPr>
              <a:t>transformations</a:t>
            </a:r>
            <a:endParaRPr lang="en-US" dirty="0">
              <a:solidFill>
                <a:srgbClr val="660066"/>
              </a:solidFill>
            </a:endParaRPr>
          </a:p>
        </p:txBody>
      </p:sp>
    </p:spTree>
    <p:extLst>
      <p:ext uri="{BB962C8B-B14F-4D97-AF65-F5344CB8AC3E}">
        <p14:creationId xmlns:p14="http://schemas.microsoft.com/office/powerpoint/2010/main" val="42902902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4" y="272793"/>
            <a:ext cx="6508377" cy="944953"/>
          </a:xfrm>
        </p:spPr>
        <p:txBody>
          <a:bodyPr/>
          <a:lstStyle/>
          <a:p>
            <a:r>
              <a:rPr lang="en-US" dirty="0" smtClean="0"/>
              <a:t>Space contraction and time dilatation</a:t>
            </a:r>
            <a:endParaRPr lang="en-US" dirty="0"/>
          </a:p>
        </p:txBody>
      </p:sp>
      <p:sp>
        <p:nvSpPr>
          <p:cNvPr id="3" name="Content Placeholder 2"/>
          <p:cNvSpPr>
            <a:spLocks noGrp="1"/>
          </p:cNvSpPr>
          <p:nvPr>
            <p:ph idx="1"/>
          </p:nvPr>
        </p:nvSpPr>
        <p:spPr>
          <a:xfrm>
            <a:off x="195335" y="1257028"/>
            <a:ext cx="8694983" cy="1990293"/>
          </a:xfrm>
        </p:spPr>
        <p:txBody>
          <a:bodyPr/>
          <a:lstStyle/>
          <a:p>
            <a:r>
              <a:rPr lang="en-US" dirty="0" smtClean="0"/>
              <a:t>If observers in two different inertial frames measure </a:t>
            </a:r>
          </a:p>
          <a:p>
            <a:pPr marL="0" indent="0">
              <a:spcBef>
                <a:spcPts val="0"/>
              </a:spcBef>
              <a:buNone/>
            </a:pPr>
            <a:r>
              <a:rPr lang="en-US" dirty="0"/>
              <a:t> </a:t>
            </a:r>
            <a:r>
              <a:rPr lang="en-US" dirty="0" smtClean="0"/>
              <a:t>  different values for the position and the time at which </a:t>
            </a:r>
          </a:p>
          <a:p>
            <a:pPr marL="0" indent="0">
              <a:spcBef>
                <a:spcPts val="0"/>
              </a:spcBef>
              <a:buNone/>
            </a:pPr>
            <a:r>
              <a:rPr lang="en-US" dirty="0"/>
              <a:t> </a:t>
            </a:r>
            <a:r>
              <a:rPr lang="en-US" dirty="0" smtClean="0"/>
              <a:t>  an event occurs, they will thus not measure the same positions for</a:t>
            </a:r>
          </a:p>
          <a:p>
            <a:pPr marL="0" indent="0">
              <a:spcBef>
                <a:spcPts val="0"/>
              </a:spcBef>
              <a:buNone/>
            </a:pPr>
            <a:r>
              <a:rPr lang="en-US" dirty="0"/>
              <a:t> </a:t>
            </a:r>
            <a:r>
              <a:rPr lang="en-US" dirty="0" smtClean="0"/>
              <a:t>  the two ends of a ruler, nor the same times for two ticks of a clock</a:t>
            </a:r>
          </a:p>
          <a:p>
            <a:pPr>
              <a:spcBef>
                <a:spcPts val="1200"/>
              </a:spcBef>
              <a:buClr>
                <a:srgbClr val="FF0000"/>
              </a:buClr>
              <a:buSzPct val="120000"/>
              <a:buFont typeface="Wingdings 2" charset="2"/>
              <a:buChar char="⇒"/>
            </a:pPr>
            <a:r>
              <a:rPr lang="en-US" b="1" dirty="0" smtClean="0">
                <a:solidFill>
                  <a:srgbClr val="FF0000"/>
                </a:solidFill>
              </a:rPr>
              <a:t> Distances and durations are also relative!</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5143793" y="3496106"/>
            <a:ext cx="3908555" cy="2605703"/>
          </a:xfrm>
          <a:prstGeom prst="rect">
            <a:avLst/>
          </a:prstGeom>
        </p:spPr>
      </p:pic>
      <p:sp>
        <p:nvSpPr>
          <p:cNvPr id="5" name="Content Placeholder 2"/>
          <p:cNvSpPr txBox="1">
            <a:spLocks/>
          </p:cNvSpPr>
          <p:nvPr/>
        </p:nvSpPr>
        <p:spPr>
          <a:xfrm>
            <a:off x="234614" y="3077099"/>
            <a:ext cx="4714635" cy="3221132"/>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a:buClr>
                <a:srgbClr val="0000FF"/>
              </a:buClr>
              <a:buFont typeface="Wingdings" charset="2"/>
              <a:buChar char="Ø"/>
            </a:pPr>
            <a:r>
              <a:rPr lang="en-US" dirty="0" smtClean="0">
                <a:solidFill>
                  <a:srgbClr val="0000FF"/>
                </a:solidFill>
              </a:rPr>
              <a:t>Time get dilated:</a:t>
            </a:r>
          </a:p>
          <a:p>
            <a:pPr>
              <a:spcBef>
                <a:spcPts val="900"/>
              </a:spcBef>
              <a:buClr>
                <a:srgbClr val="0000FF"/>
              </a:buClr>
              <a:buFont typeface="Wingdings" charset="2"/>
              <a:buChar char="Ø"/>
            </a:pPr>
            <a:r>
              <a:rPr lang="en-US" dirty="0" smtClean="0">
                <a:solidFill>
                  <a:srgbClr val="0000FF"/>
                </a:solidFill>
              </a:rPr>
              <a:t>Length get contracted:</a:t>
            </a:r>
          </a:p>
          <a:p>
            <a:r>
              <a:rPr lang="en-US" dirty="0" smtClean="0"/>
              <a:t>No observer can realize this by themselves; they can only when they compare with other observers in motion relative to them</a:t>
            </a:r>
          </a:p>
          <a:p>
            <a:r>
              <a:rPr lang="en-US" dirty="0" smtClean="0"/>
              <a:t>Observers from both frames think the other clock is slower…</a:t>
            </a:r>
          </a:p>
        </p:txBody>
      </p:sp>
      <p:sp>
        <p:nvSpPr>
          <p:cNvPr id="6" name="Content Placeholder 2"/>
          <p:cNvSpPr txBox="1">
            <a:spLocks/>
          </p:cNvSpPr>
          <p:nvPr/>
        </p:nvSpPr>
        <p:spPr>
          <a:xfrm>
            <a:off x="195335" y="6154195"/>
            <a:ext cx="8857014" cy="968959"/>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lvl="1"/>
            <a:r>
              <a:rPr lang="en-US" dirty="0" smtClean="0">
                <a:solidFill>
                  <a:srgbClr val="660066"/>
                </a:solidFill>
              </a:rPr>
              <a:t>An analogy: </a:t>
            </a:r>
            <a:r>
              <a:rPr lang="en-US" dirty="0" smtClean="0">
                <a:solidFill>
                  <a:srgbClr val="000090"/>
                </a:solidFill>
              </a:rPr>
              <a:t>if two people are far from each others, they both see the other smaller than they are when they are close to each others</a:t>
            </a:r>
            <a:endParaRPr lang="en-US" dirty="0">
              <a:solidFill>
                <a:srgbClr val="00009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916203705"/>
              </p:ext>
            </p:extLst>
          </p:nvPr>
        </p:nvGraphicFramePr>
        <p:xfrm>
          <a:off x="3575618" y="3415906"/>
          <a:ext cx="1386724" cy="647138"/>
        </p:xfrm>
        <a:graphic>
          <a:graphicData uri="http://schemas.openxmlformats.org/presentationml/2006/ole">
            <mc:AlternateContent xmlns:mc="http://schemas.openxmlformats.org/markup-compatibility/2006">
              <mc:Choice xmlns:v="urn:schemas-microsoft-com:vml" Requires="v">
                <p:oleObj spid="_x0000_s1051" name="Equation" r:id="rId4" imgW="762000" imgH="355600" progId="Equation.3">
                  <p:embed/>
                </p:oleObj>
              </mc:Choice>
              <mc:Fallback>
                <p:oleObj name="Equation" r:id="rId4" imgW="762000" imgH="355600" progId="Equation.3">
                  <p:embed/>
                  <p:pic>
                    <p:nvPicPr>
                      <p:cNvPr id="0" name=""/>
                      <p:cNvPicPr/>
                      <p:nvPr/>
                    </p:nvPicPr>
                    <p:blipFill>
                      <a:blip r:embed="rId5"/>
                      <a:stretch>
                        <a:fillRect/>
                      </a:stretch>
                    </p:blipFill>
                    <p:spPr>
                      <a:xfrm>
                        <a:off x="3575618" y="3415906"/>
                        <a:ext cx="1386724" cy="6471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67767055"/>
              </p:ext>
            </p:extLst>
          </p:nvPr>
        </p:nvGraphicFramePr>
        <p:xfrm>
          <a:off x="2749584" y="3088081"/>
          <a:ext cx="1155274" cy="428263"/>
        </p:xfrm>
        <a:graphic>
          <a:graphicData uri="http://schemas.openxmlformats.org/presentationml/2006/ole">
            <mc:AlternateContent xmlns:mc="http://schemas.openxmlformats.org/markup-compatibility/2006">
              <mc:Choice xmlns:v="urn:schemas-microsoft-com:vml" Requires="v">
                <p:oleObj spid="_x0000_s1052" name="Equation" r:id="rId6" imgW="584200" imgH="215900" progId="Equation.3">
                  <p:embed/>
                </p:oleObj>
              </mc:Choice>
              <mc:Fallback>
                <p:oleObj name="Equation" r:id="rId6" imgW="584200" imgH="215900" progId="Equation.3">
                  <p:embed/>
                  <p:pic>
                    <p:nvPicPr>
                      <p:cNvPr id="0" name=""/>
                      <p:cNvPicPr/>
                      <p:nvPr/>
                    </p:nvPicPr>
                    <p:blipFill>
                      <a:blip r:embed="rId7"/>
                      <a:stretch>
                        <a:fillRect/>
                      </a:stretch>
                    </p:blipFill>
                    <p:spPr>
                      <a:xfrm>
                        <a:off x="2749584" y="3088081"/>
                        <a:ext cx="1155274" cy="428263"/>
                      </a:xfrm>
                      <a:prstGeom prst="rect">
                        <a:avLst/>
                      </a:prstGeom>
                    </p:spPr>
                  </p:pic>
                </p:oleObj>
              </mc:Fallback>
            </mc:AlternateContent>
          </a:graphicData>
        </a:graphic>
      </p:graphicFrame>
    </p:spTree>
    <p:extLst>
      <p:ext uri="{BB962C8B-B14F-4D97-AF65-F5344CB8AC3E}">
        <p14:creationId xmlns:p14="http://schemas.microsoft.com/office/powerpoint/2010/main" val="32995139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25259</TotalTime>
  <Words>1229</Words>
  <Application>Microsoft Macintosh PowerPoint</Application>
  <PresentationFormat>On-screen Show (4:3)</PresentationFormat>
  <Paragraphs>103</Paragraphs>
  <Slides>11</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Plaza</vt:lpstr>
      <vt:lpstr>Microsoft Equation</vt:lpstr>
      <vt:lpstr>Relativity</vt:lpstr>
      <vt:lpstr>The ether</vt:lpstr>
      <vt:lpstr>Michelson-Morley experiment</vt:lpstr>
      <vt:lpstr>Galilean transformations</vt:lpstr>
      <vt:lpstr>There is something rotten in the kingdom of Denmark…</vt:lpstr>
      <vt:lpstr>Einstein’s relativity</vt:lpstr>
      <vt:lpstr>Relativity of simultaneity</vt:lpstr>
      <vt:lpstr>Lorentz transformations</vt:lpstr>
      <vt:lpstr>Space contraction and time dilatation</vt:lpstr>
      <vt:lpstr>Ladder paradoxe</vt:lpstr>
      <vt:lpstr>Causality</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Pierre-Hugues Beauchemin</dc:creator>
  <cp:lastModifiedBy>Pierre-Hugues Beauchemin</cp:lastModifiedBy>
  <cp:revision>226</cp:revision>
  <dcterms:created xsi:type="dcterms:W3CDTF">2012-05-07T21:14:39Z</dcterms:created>
  <dcterms:modified xsi:type="dcterms:W3CDTF">2013-05-31T09:26:16Z</dcterms:modified>
</cp:coreProperties>
</file>