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62"/>
  </p:notesMasterIdLst>
  <p:handoutMasterIdLst>
    <p:handoutMasterId r:id="rId63"/>
  </p:handoutMasterIdLst>
  <p:sldIdLst>
    <p:sldId id="256" r:id="rId2"/>
    <p:sldId id="334" r:id="rId3"/>
    <p:sldId id="319" r:id="rId4"/>
    <p:sldId id="336" r:id="rId5"/>
    <p:sldId id="337" r:id="rId6"/>
    <p:sldId id="375" r:id="rId7"/>
    <p:sldId id="376" r:id="rId8"/>
    <p:sldId id="431" r:id="rId9"/>
    <p:sldId id="432" r:id="rId10"/>
    <p:sldId id="342" r:id="rId11"/>
    <p:sldId id="421" r:id="rId12"/>
    <p:sldId id="377" r:id="rId13"/>
    <p:sldId id="407" r:id="rId14"/>
    <p:sldId id="408" r:id="rId15"/>
    <p:sldId id="395" r:id="rId16"/>
    <p:sldId id="402" r:id="rId17"/>
    <p:sldId id="403" r:id="rId18"/>
    <p:sldId id="378" r:id="rId19"/>
    <p:sldId id="409" r:id="rId20"/>
    <p:sldId id="388" r:id="rId21"/>
    <p:sldId id="390" r:id="rId22"/>
    <p:sldId id="391" r:id="rId23"/>
    <p:sldId id="392" r:id="rId24"/>
    <p:sldId id="400" r:id="rId25"/>
    <p:sldId id="410" r:id="rId26"/>
    <p:sldId id="411" r:id="rId27"/>
    <p:sldId id="412" r:id="rId28"/>
    <p:sldId id="393" r:id="rId29"/>
    <p:sldId id="423" r:id="rId30"/>
    <p:sldId id="424" r:id="rId31"/>
    <p:sldId id="404" r:id="rId32"/>
    <p:sldId id="422" r:id="rId33"/>
    <p:sldId id="379" r:id="rId34"/>
    <p:sldId id="383" r:id="rId35"/>
    <p:sldId id="384" r:id="rId36"/>
    <p:sldId id="413" r:id="rId37"/>
    <p:sldId id="414" r:id="rId38"/>
    <p:sldId id="387" r:id="rId39"/>
    <p:sldId id="327" r:id="rId40"/>
    <p:sldId id="320" r:id="rId41"/>
    <p:sldId id="415" r:id="rId42"/>
    <p:sldId id="389" r:id="rId43"/>
    <p:sldId id="346" r:id="rId44"/>
    <p:sldId id="348" r:id="rId45"/>
    <p:sldId id="318" r:id="rId46"/>
    <p:sldId id="416" r:id="rId47"/>
    <p:sldId id="417" r:id="rId48"/>
    <p:sldId id="354" r:id="rId49"/>
    <p:sldId id="425" r:id="rId50"/>
    <p:sldId id="418" r:id="rId51"/>
    <p:sldId id="356" r:id="rId52"/>
    <p:sldId id="426" r:id="rId53"/>
    <p:sldId id="357" r:id="rId54"/>
    <p:sldId id="358" r:id="rId55"/>
    <p:sldId id="317" r:id="rId56"/>
    <p:sldId id="305" r:id="rId57"/>
    <p:sldId id="427" r:id="rId58"/>
    <p:sldId id="428" r:id="rId59"/>
    <p:sldId id="429" r:id="rId60"/>
    <p:sldId id="430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800080"/>
    <a:srgbClr val="0000CC"/>
    <a:srgbClr val="FF0000"/>
    <a:srgbClr val="006600"/>
    <a:srgbClr val="0000FF"/>
    <a:srgbClr val="CC0000"/>
    <a:srgbClr val="FF66FF"/>
    <a:srgbClr val="0000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>
        <p:scale>
          <a:sx n="95" d="100"/>
          <a:sy n="95" d="100"/>
        </p:scale>
        <p:origin x="-1288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144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Relationship Id="rId2" Type="http://schemas.openxmlformats.org/officeDocument/2006/relationships/image" Target="../media/image9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Relationship Id="rId2" Type="http://schemas.openxmlformats.org/officeDocument/2006/relationships/image" Target="../media/image9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r>
              <a:rPr lang="en-US"/>
              <a:t>Pierre-Hugues Beauchemin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6A9515FF-D4F3-40A8-BE8F-B859DBB1F0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en-US"/>
              <a:t>Pierre-Hugues Beauchemin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8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8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charset="0"/>
              </a:defRPr>
            </a:lvl1pPr>
          </a:lstStyle>
          <a:p>
            <a:fld id="{40747D6F-E03A-485E-A789-F0BE1BF700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22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4BBA22-7122-4FA2-BEC4-90ABA31B831C}" type="slidenum">
              <a:rPr lang="en-US"/>
              <a:pPr/>
              <a:t>1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146B8-D357-4ED3-9427-DD2BF2E6E8D9}" type="slidenum">
              <a:rPr lang="en-US"/>
              <a:pPr/>
              <a:t>55</a:t>
            </a:fld>
            <a:endParaRPr lang="en-US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FE4F-2956-44B8-B911-79CFF1DA099F}" type="slidenum">
              <a:rPr lang="en-US"/>
              <a:pPr/>
              <a:t>56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64745-4292-43DE-BC33-6C28F7AD406B}" type="slidenum">
              <a:rPr lang="en-US"/>
              <a:pPr/>
              <a:t>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C6FA2-802E-4F2D-A031-EB0EF7076911}" type="slidenum">
              <a:rPr lang="en-US"/>
              <a:pPr/>
              <a:t>8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CEE65-E6AE-48AF-ABEF-B71EE1F8D162}" type="slidenum">
              <a:rPr lang="en-US"/>
              <a:pPr/>
              <a:t>9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Pierre-Hugues Beauchemin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747D6F-E03A-485E-A789-F0BE1BF7006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39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Pierre-Hugues Beauchemin</a:t>
            </a:r>
          </a:p>
        </p:txBody>
      </p:sp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3E7FAC5-EF36-47F0-8DC3-9EB3DCADBE26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FCB8B-9F26-41F8-9F37-7BADBE23DA30}" type="slidenum">
              <a:rPr lang="en-US"/>
              <a:pPr/>
              <a:t>39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C88E3-2147-4367-ADD7-08AD484A14F2}" type="slidenum">
              <a:rPr lang="en-US"/>
              <a:pPr/>
              <a:t>40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1038F-C985-40C0-84D6-992F8C931DD3}" type="slidenum">
              <a:rPr lang="en-US"/>
              <a:pPr/>
              <a:t>45</a:t>
            </a:fld>
            <a:endParaRPr lang="en-US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6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620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620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6204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6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6206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fld id="{6E3727F2-462A-4FC1-BB75-FEA425FFBC6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80" y="764704"/>
            <a:ext cx="9077924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129FFB-0921-4DCC-ADF4-C4BEDE7AD2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3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44450"/>
            <a:ext cx="2160587" cy="6192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44450"/>
            <a:ext cx="6329363" cy="6192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A0AF68-7580-4BDB-9612-F2A6FE0C9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3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268413"/>
            <a:ext cx="4244975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244975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29050"/>
            <a:ext cx="4244975" cy="2408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0104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CD2C65-12B4-41F8-A699-2500DBCF02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87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268413"/>
            <a:ext cx="4244975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244975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586BA65-FB15-41F1-A16D-088AAAEA9E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3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/>
            </a:lvl1pPr>
            <a:lvl2pPr>
              <a:buClr>
                <a:srgbClr val="0000CC"/>
              </a:buClr>
              <a:defRPr/>
            </a:lvl2pPr>
            <a:lvl3pPr>
              <a:buClr>
                <a:srgbClr val="006600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E3F314-509D-43FF-90A8-61E15648E4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8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9768D7-BD80-4DD4-AC1A-CE5E3E3527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8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4244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244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F8BF37-5273-4BB7-8C8D-E133CD988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0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984B51-F90E-477E-9FB2-675ED1CEB4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7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ACC16D-62EF-41B4-9129-F63C4F4123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3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FA3E26-61F4-41C9-B338-E39184B402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9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678011-7F3A-440F-B8F1-ACC1B803CF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7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231F30-7E24-48CC-8607-01AEF7AFEF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9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517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517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517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6423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518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518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fld id="{1462EB93-0A4E-42D5-8E3F-BA262A702A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21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pitchFamily="2" charset="2"/>
        <a:buChar char="l"/>
        <a:defRPr sz="19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jpeg"/><Relationship Id="rId8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emf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wmf"/><Relationship Id="rId5" Type="http://schemas.openxmlformats.org/officeDocument/2006/relationships/image" Target="../media/image48.png"/><Relationship Id="rId6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Relationship Id="rId3" Type="http://schemas.openxmlformats.org/officeDocument/2006/relationships/image" Target="../media/image8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jpeg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90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9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92.w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9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94.wmf"/><Relationship Id="rId5" Type="http://schemas.openxmlformats.org/officeDocument/2006/relationships/image" Target="../media/image9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101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oleObject" Target="../embeddings/oleObject9.bin"/><Relationship Id="rId9" Type="http://schemas.openxmlformats.org/officeDocument/2006/relationships/image" Target="../media/image10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92CC9BD2-8EF3-4863-834C-3AF144071DD0}" type="slidenum">
              <a:rPr lang="en-US"/>
              <a:pPr/>
              <a:t>1</a:t>
            </a:fld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08175" y="5373216"/>
            <a:ext cx="5400675" cy="8699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Pierre-Hugues Beauchemin</a:t>
            </a:r>
          </a:p>
          <a:p>
            <a:pPr algn="ctr" eaLnBrk="0" hangingPunct="0"/>
            <a:r>
              <a:rPr lang="en-US" sz="2300" dirty="0" smtClean="0">
                <a:solidFill>
                  <a:srgbClr val="FF0000"/>
                </a:solidFill>
                <a:latin typeface="Arial" charset="0"/>
              </a:rPr>
              <a:t>Tufts University</a:t>
            </a:r>
            <a:endParaRPr lang="en-US" sz="2300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1187450" y="163984"/>
            <a:ext cx="7129463" cy="1800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684213" y="44624"/>
            <a:ext cx="7772400" cy="1992312"/>
          </a:xfrm>
          <a:noFill/>
          <a:ln/>
        </p:spPr>
        <p:txBody>
          <a:bodyPr/>
          <a:lstStyle/>
          <a:p>
            <a:pPr>
              <a:spcBef>
                <a:spcPct val="80000"/>
              </a:spcBef>
            </a:pPr>
            <a:r>
              <a:rPr 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Monojet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events:</a:t>
            </a:r>
            <a:b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Journey into  the Standard </a:t>
            </a:r>
            <a:r>
              <a:rPr lang="en-US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Model </a:t>
            </a:r>
            <a: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and </a:t>
            </a:r>
            <a:r>
              <a:rPr lang="en-US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Beyond…</a:t>
            </a:r>
            <a:endParaRPr lang="en-US" sz="3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65" name="Picture 17" descr="ATLAS_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57192"/>
            <a:ext cx="1043608" cy="13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1043881" y="6381750"/>
            <a:ext cx="6912495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dirty="0" smtClean="0">
                <a:latin typeface="Arial" charset="0"/>
              </a:rPr>
              <a:t>Perimeter Institute, </a:t>
            </a:r>
            <a:r>
              <a:rPr lang="en-US" dirty="0" smtClean="0">
                <a:latin typeface="Arial" charset="0"/>
              </a:rPr>
              <a:t>November </a:t>
            </a:r>
            <a:r>
              <a:rPr lang="en-US" dirty="0" smtClean="0">
                <a:latin typeface="Arial" charset="0"/>
              </a:rPr>
              <a:t>22</a:t>
            </a:r>
            <a:r>
              <a:rPr lang="en-US" baseline="30000" dirty="0" smtClean="0">
                <a:latin typeface="Arial" charset="0"/>
              </a:rPr>
              <a:t>nd</a:t>
            </a:r>
            <a:r>
              <a:rPr lang="en-US" dirty="0" smtClean="0">
                <a:latin typeface="Arial" charset="0"/>
              </a:rPr>
              <a:t>, </a:t>
            </a:r>
            <a:r>
              <a:rPr lang="en-US" dirty="0">
                <a:latin typeface="Arial" charset="0"/>
              </a:rPr>
              <a:t>2011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360" y="5085184"/>
            <a:ext cx="1254817" cy="12548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BE5426-4731-4071-8300-CFD8DA4822F1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33690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5025"/>
          </a:xfrm>
          <a:noFill/>
          <a:ln/>
        </p:spPr>
        <p:txBody>
          <a:bodyPr/>
          <a:lstStyle/>
          <a:p>
            <a:r>
              <a:rPr lang="en-US"/>
              <a:t>A signature-based search</a:t>
            </a:r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 dirty="0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Extra dimensions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690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5496" y="4365104"/>
            <a:ext cx="5256659" cy="2808312"/>
          </a:xfrm>
          <a:noFill/>
          <a:ln/>
        </p:spPr>
        <p:txBody>
          <a:bodyPr/>
          <a:lstStyle/>
          <a:p>
            <a:r>
              <a:rPr lang="en-US" dirty="0" smtClean="0"/>
              <a:t>Model would solve problems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CC"/>
                </a:solidFill>
              </a:rPr>
              <a:t>LED needed to explain dark energy</a:t>
            </a:r>
          </a:p>
          <a:p>
            <a:pPr lvl="2">
              <a:spcBef>
                <a:spcPts val="1200"/>
              </a:spcBef>
            </a:pPr>
            <a:r>
              <a:rPr lang="en-US" dirty="0" smtClean="0">
                <a:solidFill>
                  <a:srgbClr val="006600"/>
                </a:solidFill>
              </a:rPr>
              <a:t>Experts are in the crowd!</a:t>
            </a:r>
            <a:endParaRPr lang="en-US" dirty="0">
              <a:solidFill>
                <a:srgbClr val="006600"/>
              </a:solidFill>
            </a:endParaRPr>
          </a:p>
          <a:p>
            <a:pPr lvl="2">
              <a:spcBef>
                <a:spcPts val="1200"/>
              </a:spcBef>
            </a:pPr>
            <a:endParaRPr lang="en-US" dirty="0">
              <a:solidFill>
                <a:srgbClr val="006600"/>
              </a:solidFill>
              <a:sym typeface="Symbol"/>
            </a:endParaRPr>
          </a:p>
          <a:p>
            <a:pPr marL="114300" indent="0">
              <a:spcBef>
                <a:spcPts val="1200"/>
              </a:spcBef>
              <a:buNone/>
            </a:pPr>
            <a:r>
              <a:rPr lang="en-US" dirty="0" smtClean="0">
                <a:solidFill>
                  <a:srgbClr val="FF0000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Good justification for a signature</a:t>
            </a:r>
          </a:p>
          <a:p>
            <a:pPr>
              <a:spcBef>
                <a:spcPct val="40000"/>
              </a:spcBef>
            </a:pPr>
            <a:endParaRPr lang="en-US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4048" y="5262452"/>
            <a:ext cx="3960441" cy="111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251521" y="1349153"/>
            <a:ext cx="871296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l"/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itchFamily="2" charset="2"/>
              <a:buChar char="l"/>
              <a:defRPr sz="19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>
              <a:spcBef>
                <a:spcPct val="100000"/>
              </a:spcBef>
            </a:pPr>
            <a:r>
              <a:rPr lang="en-US" sz="2300" dirty="0" smtClean="0"/>
              <a:t>From the model-independence perspective, a good benchmark model would be simple</a:t>
            </a:r>
            <a:endParaRPr lang="en-US" dirty="0" smtClean="0"/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CC"/>
                </a:solidFill>
              </a:rPr>
              <a:t>Extra dimensions only depends on Planck Scale in D-dim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It would also have many models predicting similar phenomenology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CC"/>
                </a:solidFill>
              </a:rPr>
              <a:t>Generic dark matter models, </a:t>
            </a:r>
            <a:r>
              <a:rPr lang="en-US" dirty="0" err="1" smtClean="0">
                <a:solidFill>
                  <a:srgbClr val="0000CC"/>
                </a:solidFill>
              </a:rPr>
              <a:t>splitsusy</a:t>
            </a:r>
            <a:r>
              <a:rPr lang="en-US" dirty="0" smtClean="0">
                <a:solidFill>
                  <a:srgbClr val="0000CC"/>
                </a:solidFill>
              </a:rPr>
              <a:t>, invisible Higgs are examples of models predicting signal in some typical LED final states</a:t>
            </a:r>
            <a:endParaRPr lang="en-US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301850"/>
            <a:ext cx="5904210" cy="3927350"/>
          </a:xfrm>
        </p:spPr>
        <p:txBody>
          <a:bodyPr/>
          <a:lstStyle/>
          <a:p>
            <a:pPr eaLnBrk="1" hangingPunct="1"/>
            <a:r>
              <a:rPr lang="en-GB" dirty="0" smtClean="0"/>
              <a:t>Gravity interacts with all particles </a:t>
            </a:r>
          </a:p>
          <a:p>
            <a:pPr lvl="1" eaLnBrk="1" hangingPunct="1">
              <a:spcBef>
                <a:spcPts val="600"/>
              </a:spcBef>
            </a:pPr>
            <a:r>
              <a:rPr lang="en-GB" dirty="0" smtClean="0">
                <a:solidFill>
                  <a:srgbClr val="0000CC"/>
                </a:solidFill>
                <a:effectLst/>
              </a:rPr>
              <a:t>Direct production of graviton’s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en-GB" dirty="0" smtClean="0">
                <a:solidFill>
                  <a:srgbClr val="0000CC"/>
                </a:solidFill>
                <a:effectLst/>
              </a:rPr>
              <a:t>    </a:t>
            </a:r>
            <a:r>
              <a:rPr lang="en-GB" dirty="0" err="1" smtClean="0">
                <a:solidFill>
                  <a:srgbClr val="0000CC"/>
                </a:solidFill>
                <a:effectLst/>
              </a:rPr>
              <a:t>Kaluza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-Klein (</a:t>
            </a:r>
            <a:r>
              <a:rPr lang="en-GB" dirty="0" err="1" smtClean="0">
                <a:solidFill>
                  <a:srgbClr val="0000CC"/>
                </a:solidFill>
                <a:effectLst/>
              </a:rPr>
              <a:t>kk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) modes</a:t>
            </a:r>
          </a:p>
          <a:p>
            <a:pPr eaLnBrk="1" hangingPunct="1">
              <a:spcBef>
                <a:spcPts val="3000"/>
              </a:spcBef>
            </a:pPr>
            <a:r>
              <a:rPr lang="en-GB" dirty="0" smtClean="0"/>
              <a:t>Production rate can be high: </a:t>
            </a:r>
          </a:p>
          <a:p>
            <a:pPr lvl="1" eaLnBrk="1" hangingPunct="1">
              <a:spcBef>
                <a:spcPts val="600"/>
              </a:spcBef>
            </a:pPr>
            <a:r>
              <a:rPr lang="en-GB" dirty="0" smtClean="0"/>
              <a:t>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Experiments happen in 4D 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sym typeface="Symbol" pitchFamily="18" charset="2"/>
              </a:rPr>
              <a:t>        probability of graviton 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 </a:t>
            </a:r>
            <a:r>
              <a:rPr lang="en-GB" dirty="0" smtClean="0">
                <a:solidFill>
                  <a:srgbClr val="800080"/>
                </a:solidFill>
                <a:effectLst/>
              </a:rPr>
              <a:t>1/M</a:t>
            </a:r>
            <a:r>
              <a:rPr lang="en-GB" baseline="-25000" dirty="0" smtClean="0">
                <a:solidFill>
                  <a:srgbClr val="800080"/>
                </a:solidFill>
                <a:effectLst/>
              </a:rPr>
              <a:t>Pl</a:t>
            </a:r>
            <a:r>
              <a:rPr lang="en-GB" baseline="30000" dirty="0" smtClean="0">
                <a:solidFill>
                  <a:srgbClr val="800080"/>
                </a:solidFill>
                <a:effectLst/>
              </a:rPr>
              <a:t>2</a:t>
            </a:r>
            <a:r>
              <a:rPr lang="en-GB" dirty="0" smtClean="0">
                <a:solidFill>
                  <a:srgbClr val="800080"/>
                </a:solidFill>
                <a:effectLst/>
              </a:rPr>
              <a:t> </a:t>
            </a:r>
          </a:p>
          <a:p>
            <a:pPr lvl="1" eaLnBrk="1" hangingPunct="1">
              <a:spcBef>
                <a:spcPts val="1800"/>
              </a:spcBef>
            </a:pPr>
            <a:r>
              <a:rPr lang="en-GB" dirty="0" smtClean="0">
                <a:solidFill>
                  <a:srgbClr val="0000CC"/>
                </a:solidFill>
                <a:effectLst/>
              </a:rPr>
              <a:t>Any </a:t>
            </a:r>
            <a:r>
              <a:rPr lang="en-GB" dirty="0" err="1" smtClean="0">
                <a:solidFill>
                  <a:srgbClr val="0000CC"/>
                </a:solidFill>
                <a:effectLst/>
              </a:rPr>
              <a:t>kk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 graviton can be produced 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sym typeface="Symbol" pitchFamily="18" charset="2"/>
              </a:rPr>
              <a:t>        Sum over all possible </a:t>
            </a:r>
            <a:r>
              <a:rPr lang="en-GB" dirty="0" err="1" smtClean="0">
                <a:solidFill>
                  <a:srgbClr val="0000CC"/>
                </a:solidFill>
                <a:effectLst/>
                <a:sym typeface="Symbol" pitchFamily="18" charset="2"/>
              </a:rPr>
              <a:t>kk</a:t>
            </a:r>
            <a:r>
              <a:rPr lang="en-GB" dirty="0" smtClean="0">
                <a:solidFill>
                  <a:srgbClr val="0000CC"/>
                </a:solidFill>
                <a:effectLst/>
                <a:sym typeface="Symbol" pitchFamily="18" charset="2"/>
              </a:rPr>
              <a:t>-modes:</a:t>
            </a:r>
          </a:p>
          <a:p>
            <a:pPr lvl="1" eaLnBrk="1" hangingPunct="1">
              <a:spcBef>
                <a:spcPts val="600"/>
              </a:spcBef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sym typeface="Symbol" pitchFamily="18" charset="2"/>
              </a:rPr>
              <a:t>            </a:t>
            </a:r>
            <a:r>
              <a:rPr lang="en-GB" dirty="0">
                <a:solidFill>
                  <a:srgbClr val="800080"/>
                </a:solidFill>
                <a:effectLst/>
                <a:sym typeface="Symbol" pitchFamily="18" charset="2"/>
              </a:rPr>
              <a:t>density 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of states </a:t>
            </a:r>
            <a:r>
              <a:rPr lang="en-GB" dirty="0">
                <a:solidFill>
                  <a:srgbClr val="800080"/>
                </a:solidFill>
                <a:effectLst/>
                <a:sym typeface="Symbol" pitchFamily="18" charset="2"/>
              </a:rPr>
              <a:t>= 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(M</a:t>
            </a:r>
            <a:r>
              <a:rPr lang="en-GB" baseline="-25000" dirty="0" smtClean="0">
                <a:solidFill>
                  <a:srgbClr val="800080"/>
                </a:solidFill>
                <a:effectLst/>
                <a:sym typeface="Symbol" pitchFamily="18" charset="2"/>
              </a:rPr>
              <a:t>Pl</a:t>
            </a:r>
            <a:r>
              <a:rPr lang="en-GB" baseline="30000" dirty="0" smtClean="0">
                <a:solidFill>
                  <a:srgbClr val="800080"/>
                </a:solidFill>
                <a:effectLst/>
                <a:sym typeface="Symbol" pitchFamily="18" charset="2"/>
              </a:rPr>
              <a:t>2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/M</a:t>
            </a:r>
            <a:r>
              <a:rPr lang="en-GB" baseline="-25000" dirty="0" smtClean="0">
                <a:solidFill>
                  <a:srgbClr val="800080"/>
                </a:solidFill>
                <a:effectLst/>
                <a:sym typeface="Symbol" pitchFamily="18" charset="2"/>
              </a:rPr>
              <a:t>D</a:t>
            </a:r>
            <a:r>
              <a:rPr lang="en-GB" baseline="30000" dirty="0" smtClean="0">
                <a:solidFill>
                  <a:srgbClr val="800080"/>
                </a:solidFill>
                <a:effectLst/>
                <a:sym typeface="Symbol" pitchFamily="18" charset="2"/>
              </a:rPr>
              <a:t>n+2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) m</a:t>
            </a:r>
            <a:r>
              <a:rPr lang="en-GB" baseline="30000" dirty="0" smtClean="0">
                <a:solidFill>
                  <a:srgbClr val="800080"/>
                </a:solidFill>
                <a:effectLst/>
                <a:sym typeface="Symbol" pitchFamily="18" charset="2"/>
              </a:rPr>
              <a:t>n-1</a:t>
            </a:r>
            <a:r>
              <a:rPr lang="en-GB" dirty="0">
                <a:solidFill>
                  <a:srgbClr val="800080"/>
                </a:solidFill>
                <a:effectLst/>
                <a:latin typeface="Symbol" pitchFamily="18" charset="2"/>
                <a:sym typeface="Symbol" pitchFamily="18" charset="2"/>
              </a:rPr>
              <a:t>D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DF81FD-B68B-48E7-9720-C6E0F8E892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 signature-based search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07950" y="188913"/>
            <a:ext cx="8928100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40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Graviton in hadron colliders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8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341438"/>
            <a:ext cx="395922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20750" y="6351588"/>
            <a:ext cx="7467600" cy="461962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Signature : 1 jet + unbalanced momentum (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GB" b="1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GB" b="1" baseline="30000" dirty="0" err="1">
                <a:solidFill>
                  <a:srgbClr val="FF0000"/>
                </a:solidFill>
                <a:latin typeface="+mn-lt"/>
              </a:rPr>
              <a:t>miss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) </a:t>
            </a:r>
          </a:p>
        </p:txBody>
      </p:sp>
      <p:pic>
        <p:nvPicPr>
          <p:cNvPr id="4085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3776663"/>
            <a:ext cx="22320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07950" y="5124325"/>
            <a:ext cx="6551613" cy="12570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l"/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itchFamily="2" charset="2"/>
              <a:buChar char="l"/>
              <a:defRPr sz="19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457200" lvl="1" indent="0">
              <a:buFont typeface="Wingdings" pitchFamily="2" charset="2"/>
              <a:buNone/>
              <a:defRPr/>
            </a:pPr>
            <a:r>
              <a:rPr lang="en-GB" sz="2100" dirty="0" smtClean="0">
                <a:solidFill>
                  <a:srgbClr val="FF0000"/>
                </a:solidFill>
                <a:sym typeface="Symbol"/>
              </a:rPr>
              <a:t> production rate  1/M</a:t>
            </a:r>
            <a:r>
              <a:rPr lang="en-GB" sz="2100" baseline="-25000" dirty="0" smtClean="0">
                <a:solidFill>
                  <a:srgbClr val="FF0000"/>
                </a:solidFill>
                <a:sym typeface="Symbol"/>
              </a:rPr>
              <a:t>D</a:t>
            </a:r>
            <a:r>
              <a:rPr lang="en-GB" sz="2100" baseline="30000" dirty="0" smtClean="0">
                <a:solidFill>
                  <a:srgbClr val="FF0000"/>
                </a:solidFill>
                <a:sym typeface="Symbol"/>
              </a:rPr>
              <a:t>n+2</a:t>
            </a:r>
            <a:r>
              <a:rPr lang="en-GB" sz="2100" dirty="0" smtClean="0">
                <a:solidFill>
                  <a:srgbClr val="FF0000"/>
                </a:solidFill>
                <a:sym typeface="Symbol"/>
              </a:rPr>
              <a:t> &gt;&gt; 1/M</a:t>
            </a:r>
            <a:r>
              <a:rPr lang="en-GB" sz="2100" baseline="-25000" dirty="0" smtClean="0">
                <a:solidFill>
                  <a:srgbClr val="FF0000"/>
                </a:solidFill>
                <a:sym typeface="Symbol"/>
              </a:rPr>
              <a:t>Pl</a:t>
            </a:r>
            <a:r>
              <a:rPr lang="en-GB" sz="2100" baseline="30000" dirty="0" smtClean="0">
                <a:solidFill>
                  <a:srgbClr val="FF0000"/>
                </a:solidFill>
                <a:sym typeface="Symbol"/>
              </a:rPr>
              <a:t>2</a:t>
            </a:r>
            <a:endParaRPr lang="en-GB" sz="2100" baseline="30000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  <a:defRPr/>
            </a:pPr>
            <a:r>
              <a:rPr lang="en-GB" dirty="0" smtClean="0"/>
              <a:t>The produced gravitons escape detection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04048" y="2348880"/>
            <a:ext cx="2700089" cy="10801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292080" y="2420888"/>
            <a:ext cx="504056" cy="4320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3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B78F13-6C6A-4EFC-ADEB-91A1581C375A}" type="slidenum">
              <a:rPr lang="en-US"/>
              <a:pPr/>
              <a:t>12</a:t>
            </a:fld>
            <a:endParaRPr lang="en-US"/>
          </a:p>
        </p:txBody>
      </p:sp>
      <p:sp>
        <p:nvSpPr>
          <p:cNvPr id="380933" name="Rectangle 5"/>
          <p:cNvSpPr>
            <a:spLocks noChangeArrowheads="1"/>
          </p:cNvSpPr>
          <p:nvPr/>
        </p:nvSpPr>
        <p:spPr bwMode="auto">
          <a:xfrm>
            <a:off x="0" y="333375"/>
            <a:ext cx="9144000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130000"/>
              </a:spcBef>
            </a:pPr>
            <a:r>
              <a:rPr lang="en-GB" sz="5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look for new phenomena?</a:t>
            </a: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2- Powerful devices: </a:t>
            </a:r>
            <a:b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LHC accelerator and the ATLAS detector</a:t>
            </a:r>
            <a:endParaRPr 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E468E7-C860-4101-8F2E-A7BB8D28C660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44600"/>
            <a:ext cx="4895850" cy="556895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The LHC is the world largest and highest energy  particle accelerator</a:t>
            </a:r>
          </a:p>
          <a:p>
            <a:pPr lvl="1" eaLnBrk="1" hangingPunct="1">
              <a:defRPr/>
            </a:pPr>
            <a:r>
              <a:rPr lang="en-GB" dirty="0" smtClean="0">
                <a:solidFill>
                  <a:srgbClr val="0000CC"/>
                </a:solidFill>
                <a:effectLst/>
              </a:rPr>
              <a:t>It is 27km long</a:t>
            </a:r>
            <a:endParaRPr lang="en-GB" dirty="0">
              <a:solidFill>
                <a:srgbClr val="0000CC"/>
              </a:solidFill>
              <a:effectLst/>
            </a:endParaRPr>
          </a:p>
          <a:p>
            <a:pPr lvl="1" eaLnBrk="1" hangingPunct="1">
              <a:spcBef>
                <a:spcPct val="40000"/>
              </a:spcBef>
              <a:defRPr/>
            </a:pPr>
            <a:r>
              <a:rPr lang="en-GB" dirty="0" smtClean="0">
                <a:solidFill>
                  <a:srgbClr val="0000CC"/>
                </a:solidFill>
                <a:effectLst/>
              </a:rPr>
              <a:t>Achieved 7 </a:t>
            </a:r>
            <a:r>
              <a:rPr lang="en-GB" dirty="0" err="1">
                <a:solidFill>
                  <a:srgbClr val="0000CC"/>
                </a:solidFill>
                <a:effectLst/>
              </a:rPr>
              <a:t>TeV</a:t>
            </a:r>
            <a:r>
              <a:rPr lang="en-GB" dirty="0">
                <a:solidFill>
                  <a:srgbClr val="0000CC"/>
                </a:solidFill>
                <a:effectLst/>
              </a:rPr>
              <a:t> of </a:t>
            </a:r>
            <a:r>
              <a:rPr lang="en-GB" dirty="0" err="1" smtClean="0">
                <a:solidFill>
                  <a:srgbClr val="0000CC"/>
                </a:solidFill>
                <a:effectLst/>
              </a:rPr>
              <a:t>CoM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 energy </a:t>
            </a:r>
            <a:r>
              <a:rPr lang="en-GB" dirty="0">
                <a:solidFill>
                  <a:srgbClr val="0000CC"/>
                </a:solidFill>
                <a:effectLst/>
              </a:rPr>
              <a:t>in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2010-11 thanks 1200 dipole magnets</a:t>
            </a:r>
          </a:p>
          <a:p>
            <a:pPr lvl="1" eaLnBrk="1" hangingPunct="1">
              <a:spcBef>
                <a:spcPct val="40000"/>
              </a:spcBef>
              <a:defRPr/>
            </a:pPr>
            <a:r>
              <a:rPr lang="en-GB" dirty="0" smtClean="0">
                <a:solidFill>
                  <a:srgbClr val="0000CC"/>
                </a:solidFill>
              </a:rPr>
              <a:t>360</a:t>
            </a:r>
            <a:r>
              <a:rPr lang="en-GB" dirty="0">
                <a:solidFill>
                  <a:srgbClr val="0000CC"/>
                </a:solidFill>
              </a:rPr>
              <a:t> MJ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stored in the beams </a:t>
            </a:r>
          </a:p>
          <a:p>
            <a:pPr marL="457200" lvl="1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dirty="0">
                <a:solidFill>
                  <a:srgbClr val="0000CC"/>
                </a:solidFill>
                <a:effectLst/>
              </a:rPr>
              <a:t>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       </a:t>
            </a:r>
            <a:r>
              <a:rPr lang="en-GB" dirty="0" smtClean="0">
                <a:solidFill>
                  <a:srgbClr val="0000CC"/>
                </a:solidFill>
              </a:rPr>
              <a:t>(85 </a:t>
            </a:r>
            <a:r>
              <a:rPr lang="en-GB" dirty="0">
                <a:solidFill>
                  <a:srgbClr val="0000CC"/>
                </a:solidFill>
              </a:rPr>
              <a:t>kilograms of TNT)</a:t>
            </a:r>
            <a:endParaRPr lang="en-GB" dirty="0" smtClean="0">
              <a:solidFill>
                <a:srgbClr val="0000CC"/>
              </a:solidFill>
              <a:effectLst/>
            </a:endParaRPr>
          </a:p>
          <a:p>
            <a:pPr lvl="1" eaLnBrk="1" hangingPunct="1">
              <a:spcBef>
                <a:spcPct val="40000"/>
              </a:spcBef>
              <a:defRPr/>
            </a:pPr>
            <a:r>
              <a:rPr lang="en-GB" dirty="0" smtClean="0">
                <a:solidFill>
                  <a:srgbClr val="0000CC"/>
                </a:solidFill>
                <a:effectLst/>
              </a:rPr>
              <a:t>Magnet at 4T </a:t>
            </a:r>
          </a:p>
          <a:p>
            <a:pPr lvl="1">
              <a:spcBef>
                <a:spcPct val="40000"/>
              </a:spcBef>
              <a:defRPr/>
            </a:pPr>
            <a:r>
              <a:rPr lang="en-GB" dirty="0">
                <a:solidFill>
                  <a:srgbClr val="0000CC"/>
                </a:solidFill>
                <a:effectLst/>
              </a:rPr>
              <a:t>Magnet cooled down to 1.8 k </a:t>
            </a:r>
            <a:r>
              <a:rPr lang="en-GB" dirty="0">
                <a:solidFill>
                  <a:srgbClr val="0000CC"/>
                </a:solidFill>
                <a:effectLst/>
                <a:sym typeface="Symbol"/>
              </a:rPr>
              <a:t> </a:t>
            </a:r>
            <a:r>
              <a:rPr lang="en-GB" dirty="0">
                <a:solidFill>
                  <a:srgbClr val="0000CC"/>
                </a:solidFill>
                <a:effectLst/>
              </a:rPr>
              <a:t>cooler than deep space </a:t>
            </a:r>
            <a:endParaRPr lang="en-US" baseline="30000" dirty="0">
              <a:solidFill>
                <a:srgbClr val="0000CC"/>
              </a:solidFill>
              <a:effectLst/>
            </a:endParaRPr>
          </a:p>
          <a:p>
            <a:pPr lvl="1" eaLnBrk="1" hangingPunct="1">
              <a:spcBef>
                <a:spcPct val="40000"/>
              </a:spcBef>
              <a:defRPr/>
            </a:pPr>
            <a:r>
              <a:rPr lang="en-GB" dirty="0" smtClean="0">
                <a:solidFill>
                  <a:srgbClr val="0000CC"/>
                </a:solidFill>
                <a:effectLst/>
              </a:rPr>
              <a:t>energy stored in magnet: </a:t>
            </a:r>
          </a:p>
          <a:p>
            <a:pPr marL="457200" lvl="1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dirty="0" smtClean="0">
                <a:solidFill>
                  <a:srgbClr val="0000CC"/>
                </a:solidFill>
                <a:effectLst/>
              </a:rPr>
              <a:t>     5 GJ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smtClean="0">
                <a:solidFill>
                  <a:srgbClr val="0000CC"/>
                </a:solidFill>
                <a:sym typeface="Symbol"/>
              </a:rPr>
              <a:t> </a:t>
            </a:r>
            <a:r>
              <a:rPr lang="en-GB" dirty="0" smtClean="0">
                <a:solidFill>
                  <a:srgbClr val="0000CC"/>
                </a:solidFill>
              </a:rPr>
              <a:t>1.2 tons of TNT</a:t>
            </a:r>
          </a:p>
          <a:p>
            <a:pPr lvl="1" eaLnBrk="1" hangingPunct="1">
              <a:spcBef>
                <a:spcPct val="40000"/>
              </a:spcBef>
              <a:defRPr/>
            </a:pPr>
            <a:r>
              <a:rPr lang="en-US" dirty="0" smtClean="0">
                <a:solidFill>
                  <a:srgbClr val="0000CC"/>
                </a:solidFill>
                <a:effectLst/>
              </a:rPr>
              <a:t>300 MB of data collected per sec</a:t>
            </a:r>
          </a:p>
          <a:p>
            <a:pPr marL="457200" lvl="1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/>
              </a:rPr>
              <a:t>        </a:t>
            </a:r>
            <a:r>
              <a:rPr lang="en-US" sz="2400" dirty="0" smtClean="0">
                <a:solidFill>
                  <a:srgbClr val="FF0000"/>
                </a:solidFill>
                <a:effectLst/>
                <a:sym typeface="Symbol"/>
              </a:rPr>
              <a:t> Computer Grid</a:t>
            </a:r>
            <a:endParaRPr lang="en-GB" sz="2400" dirty="0" smtClean="0">
              <a:solidFill>
                <a:srgbClr val="FF0000"/>
              </a:solidFill>
              <a:effectLst/>
            </a:endParaRPr>
          </a:p>
        </p:txBody>
      </p:sp>
      <p:sp>
        <p:nvSpPr>
          <p:cNvPr id="403460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79388" y="188913"/>
            <a:ext cx="8640762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403462" name="Rectangle 6"/>
          <p:cNvSpPr>
            <a:spLocks noChangeArrowheads="1"/>
          </p:cNvSpPr>
          <p:nvPr/>
        </p:nvSpPr>
        <p:spPr bwMode="auto">
          <a:xfrm>
            <a:off x="250825" y="260350"/>
            <a:ext cx="843915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new energy frontier: the LHC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346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244600"/>
            <a:ext cx="338455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6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387850"/>
            <a:ext cx="331311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7213" y="1457325"/>
            <a:ext cx="5286375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876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3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3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3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3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A8737-574E-4693-B5AF-A77DEEF9FD1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07950" y="188913"/>
            <a:ext cx="8928100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lot of excitement around LHC!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5313" y="1844675"/>
            <a:ext cx="575945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35645">
            <a:off x="4600575" y="1581150"/>
            <a:ext cx="35591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54215">
            <a:off x="706438" y="1417638"/>
            <a:ext cx="1779587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14" name="Picture 10"/>
          <p:cNvPicPr>
            <a:picLocks noChangeAspect="1" noChangeArrowheads="1"/>
          </p:cNvPicPr>
          <p:nvPr/>
        </p:nvPicPr>
        <p:blipFill>
          <a:blip r:embed="rId5"/>
          <a:srcRect l="15462" t="15018" r="16618" b="6059"/>
          <a:stretch>
            <a:fillRect/>
          </a:stretch>
        </p:blipFill>
        <p:spPr bwMode="auto">
          <a:xfrm>
            <a:off x="4999038" y="3738563"/>
            <a:ext cx="4044950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77161">
            <a:off x="393700" y="2447925"/>
            <a:ext cx="3884613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1558925"/>
            <a:ext cx="3030537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7963" y="1363663"/>
            <a:ext cx="5005387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6738" y="4719638"/>
            <a:ext cx="4287837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03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AF7418-4866-41E8-8FD0-1D8A98F137F6}" type="slidenum">
              <a:rPr lang="en-US"/>
              <a:pPr/>
              <a:t>15</a:t>
            </a:fld>
            <a:endParaRPr lang="en-US"/>
          </a:p>
        </p:txBody>
      </p:sp>
      <p:pic>
        <p:nvPicPr>
          <p:cNvPr id="404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557338"/>
            <a:ext cx="7902575" cy="49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4485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4486" name="Rectangle 6"/>
          <p:cNvSpPr>
            <a:spLocks noChangeArrowheads="1"/>
          </p:cNvSpPr>
          <p:nvPr/>
        </p:nvSpPr>
        <p:spPr bwMode="auto">
          <a:xfrm>
            <a:off x="179388" y="188913"/>
            <a:ext cx="8640762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4487" name="Rectangle 7"/>
          <p:cNvSpPr>
            <a:spLocks noChangeArrowheads="1"/>
          </p:cNvSpPr>
          <p:nvPr/>
        </p:nvSpPr>
        <p:spPr bwMode="auto">
          <a:xfrm>
            <a:off x="250825" y="260350"/>
            <a:ext cx="84391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ATLAS detector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697580" cy="271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805084" y="980728"/>
            <a:ext cx="703020" cy="288032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7504" y="3690870"/>
            <a:ext cx="4697580" cy="405183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7504" y="980728"/>
            <a:ext cx="4697580" cy="271014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extBox 10"/>
          <p:cNvSpPr txBox="1"/>
          <p:nvPr/>
        </p:nvSpPr>
        <p:spPr>
          <a:xfrm>
            <a:off x="2709203" y="3212976"/>
            <a:ext cx="208422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Inner detector</a:t>
            </a:r>
            <a:endParaRPr lang="fr-CA" dirty="0">
              <a:latin typeface="+mn-lt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56176" y="3057345"/>
            <a:ext cx="2202847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  <a:latin typeface="+mn-lt"/>
              </a:rPr>
              <a:t>Pixel detector</a:t>
            </a:r>
            <a:endParaRPr lang="fr-CA" b="1" dirty="0">
              <a:solidFill>
                <a:srgbClr val="CC0000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987824" y="2060848"/>
            <a:ext cx="3096344" cy="1227329"/>
          </a:xfrm>
          <a:prstGeom prst="straightConnector1">
            <a:avLst/>
          </a:prstGeom>
          <a:ln w="38100">
            <a:solidFill>
              <a:srgbClr val="CC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91175"/>
            <a:ext cx="3776996" cy="320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076056" y="6351711"/>
            <a:ext cx="377699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99"/>
                </a:solidFill>
                <a:latin typeface="+mn-lt"/>
              </a:rPr>
              <a:t>Silicone tracker detector</a:t>
            </a:r>
            <a:endParaRPr lang="fr-CA" b="1" dirty="0"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059832" y="2335799"/>
            <a:ext cx="2028213" cy="4246744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7" y="3961815"/>
            <a:ext cx="4021605" cy="262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7504" y="6318294"/>
            <a:ext cx="4050148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6600"/>
                </a:solidFill>
                <a:latin typeface="+mn-lt"/>
              </a:rPr>
              <a:t>Transient radiation tracker</a:t>
            </a:r>
            <a:endParaRPr lang="fr-CA" b="1" dirty="0">
              <a:solidFill>
                <a:srgbClr val="006600"/>
              </a:solidFill>
              <a:latin typeface="+mn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50825" y="1411296"/>
            <a:ext cx="2671403" cy="4940415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4" descr="Pictur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908720"/>
            <a:ext cx="3693711" cy="249633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347864" y="881033"/>
            <a:ext cx="3672408" cy="247595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34" name="Straight Connector 33"/>
          <p:cNvCxnSpPr/>
          <p:nvPr/>
        </p:nvCxnSpPr>
        <p:spPr>
          <a:xfrm>
            <a:off x="3347864" y="3356992"/>
            <a:ext cx="1188132" cy="604823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868144" y="3356992"/>
            <a:ext cx="1096410" cy="504056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78071" y="2987660"/>
            <a:ext cx="3586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latin typeface="+mn-lt"/>
              </a:rPr>
              <a:t>Electromagnetic calorimeter</a:t>
            </a:r>
            <a:endParaRPr lang="fr-CA" sz="1800" b="1" dirty="0">
              <a:latin typeface="+mn-lt"/>
            </a:endParaRPr>
          </a:p>
        </p:txBody>
      </p:sp>
      <p:pic>
        <p:nvPicPr>
          <p:cNvPr id="41" name="Picture 4" descr="m15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799"/>
            <a:ext cx="3776652" cy="30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81000" y="3717032"/>
            <a:ext cx="377665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  <a:latin typeface="+mn-lt"/>
              </a:rPr>
              <a:t>One EM barrel module</a:t>
            </a:r>
            <a:endParaRPr lang="fr-CA" b="1" dirty="0">
              <a:solidFill>
                <a:srgbClr val="CC0000"/>
              </a:solidFill>
              <a:latin typeface="+mn-lt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751315" y="2330332"/>
            <a:ext cx="1042114" cy="1530716"/>
          </a:xfrm>
          <a:prstGeom prst="straightConnector1">
            <a:avLst/>
          </a:prstGeom>
          <a:ln w="38100">
            <a:solidFill>
              <a:srgbClr val="CC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3" descr="EMEC00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33799"/>
            <a:ext cx="4106103" cy="307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031035" y="3734056"/>
            <a:ext cx="407911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latin typeface="+mn-lt"/>
              </a:rPr>
              <a:t>EM calorimeter end-cap</a:t>
            </a:r>
            <a:endParaRPr lang="fr-CA" b="1" dirty="0">
              <a:ln>
                <a:solidFill>
                  <a:srgbClr val="000099"/>
                </a:solidFill>
              </a:ln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6012160" y="2522819"/>
            <a:ext cx="72008" cy="1338229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5" grpId="1" animBg="1"/>
      <p:bldP spid="11" grpId="0" animBg="1"/>
      <p:bldP spid="11" grpId="1" animBg="1"/>
      <p:bldP spid="15" grpId="0" animBg="1"/>
      <p:bldP spid="15" grpId="1" animBg="1"/>
      <p:bldP spid="24" grpId="0" animBg="1"/>
      <p:bldP spid="24" grpId="1" animBg="1"/>
      <p:bldP spid="28" grpId="0" animBg="1"/>
      <p:bldP spid="28" grpId="1" animBg="1"/>
      <p:bldP spid="33" grpId="0" animBg="1"/>
      <p:bldP spid="33" grpId="1" animBg="1"/>
      <p:bldP spid="33" grpId="2" animBg="1"/>
      <p:bldP spid="39" grpId="0" animBg="1"/>
      <p:bldP spid="39" grpId="1" animBg="1"/>
      <p:bldP spid="39" grpId="2" animBg="1"/>
      <p:bldP spid="44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388" y="188913"/>
            <a:ext cx="8640762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0825" y="260350"/>
            <a:ext cx="84391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ATLAS detector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557338"/>
            <a:ext cx="7902575" cy="49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alorimetroTest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304368" cy="322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7504" y="992812"/>
            <a:ext cx="4304368" cy="32282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7504" y="4221088"/>
            <a:ext cx="4392265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1872" y="992812"/>
            <a:ext cx="1816089" cy="2868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1872" y="3465004"/>
            <a:ext cx="159781" cy="108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11872" y="4209004"/>
            <a:ext cx="1672073" cy="108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4372" y="3717032"/>
            <a:ext cx="309732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+mn-lt"/>
              </a:rPr>
              <a:t>Hadronic</a:t>
            </a:r>
            <a:r>
              <a:rPr lang="en-GB" dirty="0" smtClean="0">
                <a:latin typeface="+mn-lt"/>
              </a:rPr>
              <a:t> Calorimeter</a:t>
            </a:r>
            <a:endParaRPr lang="fr-CA" dirty="0">
              <a:latin typeface="+mn-lt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17755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88024" y="6063679"/>
            <a:ext cx="417755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C0000"/>
                </a:solidFill>
                <a:latin typeface="+mn-lt"/>
              </a:rPr>
              <a:t>Tile calorimeter module</a:t>
            </a:r>
            <a:endParaRPr lang="fr-CA" b="1" dirty="0">
              <a:solidFill>
                <a:srgbClr val="CC0000"/>
              </a:solidFill>
              <a:latin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259688" y="3356992"/>
            <a:ext cx="2761564" cy="2916564"/>
          </a:xfrm>
          <a:prstGeom prst="line">
            <a:avLst/>
          </a:prstGeom>
          <a:ln w="38100">
            <a:solidFill>
              <a:srgbClr val="CC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25456" r="14948" b="11409"/>
          <a:stretch>
            <a:fillRect/>
          </a:stretch>
        </p:blipFill>
        <p:spPr bwMode="auto">
          <a:xfrm>
            <a:off x="5135247" y="980728"/>
            <a:ext cx="3253177" cy="244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084440" y="3288177"/>
            <a:ext cx="330398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000099"/>
                </a:solidFill>
                <a:latin typeface="+mn-lt"/>
              </a:rPr>
              <a:t>Hadronic</a:t>
            </a:r>
            <a:r>
              <a:rPr lang="en-GB" b="1" dirty="0" smtClean="0">
                <a:solidFill>
                  <a:srgbClr val="000099"/>
                </a:solidFill>
                <a:latin typeface="+mn-lt"/>
              </a:rPr>
              <a:t> end-cap</a:t>
            </a:r>
            <a:endParaRPr lang="fr-CA" b="1" dirty="0"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491880" y="2594866"/>
            <a:ext cx="1756028" cy="87013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3096"/>
            <a:ext cx="4219575" cy="247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51520" y="6309320"/>
            <a:ext cx="417755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6600"/>
                </a:solidFill>
                <a:latin typeface="+mn-lt"/>
              </a:rPr>
              <a:t>Forward calorimeter</a:t>
            </a:r>
            <a:endParaRPr lang="fr-CA" b="1" dirty="0">
              <a:solidFill>
                <a:srgbClr val="006600"/>
              </a:solidFill>
              <a:latin typeface="+mn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755576" y="2348880"/>
            <a:ext cx="267821" cy="4131295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3" grpId="0" animBg="1"/>
      <p:bldP spid="29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9388" y="188913"/>
            <a:ext cx="8640762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0825" y="260350"/>
            <a:ext cx="84391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ATLAS detector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557338"/>
            <a:ext cx="7902575" cy="49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013933"/>
            <a:ext cx="3357135" cy="446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4" y="1556792"/>
            <a:ext cx="335713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CC0000"/>
                </a:solidFill>
                <a:latin typeface="+mn-lt"/>
              </a:rPr>
              <a:t>Muon</a:t>
            </a:r>
            <a:r>
              <a:rPr lang="en-GB" b="1" dirty="0" smtClean="0">
                <a:solidFill>
                  <a:srgbClr val="CC0000"/>
                </a:solidFill>
                <a:latin typeface="+mn-lt"/>
              </a:rPr>
              <a:t> spectrometer</a:t>
            </a:r>
            <a:endParaRPr lang="fr-CA" b="1" dirty="0">
              <a:solidFill>
                <a:srgbClr val="CC0000"/>
              </a:solidFill>
              <a:latin typeface="+mn-lt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0"/>
          <a:stretch/>
        </p:blipFill>
        <p:spPr bwMode="auto">
          <a:xfrm>
            <a:off x="3851920" y="2564904"/>
            <a:ext cx="526238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24677" y="5013176"/>
            <a:ext cx="528963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  <a:latin typeface="+mn-lt"/>
              </a:rPr>
              <a:t>Toroid magnet system</a:t>
            </a:r>
            <a:endParaRPr lang="fr-CA" b="1" dirty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19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46394F-ADA8-493B-BF77-D12F69EEFBBA}" type="slidenum">
              <a:rPr lang="en-US"/>
              <a:pPr/>
              <a:t>18</a:t>
            </a:fld>
            <a:endParaRPr lang="en-US"/>
          </a:p>
        </p:txBody>
      </p:sp>
      <p:sp>
        <p:nvSpPr>
          <p:cNvPr id="381957" name="Rectangle 5"/>
          <p:cNvSpPr>
            <a:spLocks noChangeArrowheads="1"/>
          </p:cNvSpPr>
          <p:nvPr/>
        </p:nvSpPr>
        <p:spPr bwMode="auto">
          <a:xfrm>
            <a:off x="0" y="836613"/>
            <a:ext cx="91440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130000"/>
              </a:spcBef>
            </a:pPr>
            <a:r>
              <a:rPr lang="en-GB" sz="5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look for new phenomena?</a:t>
            </a: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3- Understand the ATLAS detector and rediscover the Standard Model </a:t>
            </a:r>
            <a:b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D59205-F65C-452E-9BD8-F2D5F7C814E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96975"/>
            <a:ext cx="2808288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Each known “stable” particle gives a distinctive signal in the detector </a:t>
            </a:r>
          </a:p>
          <a:p>
            <a:pPr eaLnBrk="1" hangingPunct="1">
              <a:lnSpc>
                <a:spcPct val="90000"/>
              </a:lnSpc>
              <a:spcBef>
                <a:spcPts val="3000"/>
              </a:spcBef>
            </a:pP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SM and new physics properties are inferred from kinematic studies of known particles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6388" y="1341438"/>
            <a:ext cx="62738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0150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90152" name="Rectangle 8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Detecting known particles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7363" y="1792288"/>
            <a:ext cx="801687" cy="46196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Jets</a:t>
            </a:r>
            <a:endParaRPr lang="fr-CA" b="1" dirty="0"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5076825" y="2349500"/>
            <a:ext cx="1511300" cy="286226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03913" y="2254250"/>
            <a:ext cx="2555875" cy="3983038"/>
          </a:xfrm>
          <a:prstGeom prst="straightConnector1">
            <a:avLst/>
          </a:prstGeom>
          <a:ln w="38100">
            <a:solidFill>
              <a:schemeClr val="bg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83438" y="1395413"/>
            <a:ext cx="1844675" cy="83185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>
                <a:latin typeface="+mn-lt"/>
              </a:rPr>
              <a:t>Missing</a:t>
            </a:r>
          </a:p>
          <a:p>
            <a:pPr algn="ctr">
              <a:defRPr/>
            </a:pPr>
            <a:r>
              <a:rPr lang="en-GB" b="1" dirty="0">
                <a:latin typeface="+mn-lt"/>
              </a:rPr>
              <a:t>momentum</a:t>
            </a:r>
            <a:endParaRPr lang="fr-CA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2325" y="4014788"/>
            <a:ext cx="1416050" cy="46196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Electron</a:t>
            </a:r>
            <a:endParaRPr lang="fr-CA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9750" y="2214563"/>
            <a:ext cx="1003300" cy="4603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err="1">
                <a:latin typeface="+mn-lt"/>
              </a:rPr>
              <a:t>Muon</a:t>
            </a:r>
            <a:endParaRPr lang="fr-CA" b="1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588125" y="4476750"/>
            <a:ext cx="792163" cy="247650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083050" y="1916113"/>
            <a:ext cx="776288" cy="381000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78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4" grpId="0" animBg="1"/>
      <p:bldP spid="15" grpId="0" animBg="1"/>
      <p:bldP spid="15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4DBE87-8A31-4008-BBAB-125735707F94}" type="slidenum">
              <a:rPr lang="en-US"/>
              <a:pPr/>
              <a:t>2</a:t>
            </a:fld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74576"/>
            <a:ext cx="8507413" cy="5638800"/>
          </a:xfrm>
        </p:spPr>
        <p:txBody>
          <a:bodyPr/>
          <a:lstStyle/>
          <a:p>
            <a:r>
              <a:rPr lang="en-GB" dirty="0"/>
              <a:t>Introduction</a:t>
            </a:r>
          </a:p>
          <a:p>
            <a:pPr>
              <a:spcBef>
                <a:spcPts val="3000"/>
              </a:spcBef>
            </a:pPr>
            <a:r>
              <a:rPr lang="en-GB" dirty="0" smtClean="0"/>
              <a:t>How </a:t>
            </a:r>
            <a:r>
              <a:rPr lang="en-GB" dirty="0"/>
              <a:t>to look for new phenomena:</a:t>
            </a:r>
          </a:p>
          <a:p>
            <a:pPr lvl="1">
              <a:spcBef>
                <a:spcPts val="900"/>
              </a:spcBef>
              <a:buClr>
                <a:srgbClr val="0000CC"/>
              </a:buClr>
            </a:pPr>
            <a:r>
              <a:rPr lang="en-GB" dirty="0" smtClean="0">
                <a:solidFill>
                  <a:srgbClr val="0000CC"/>
                </a:solidFill>
                <a:effectLst/>
              </a:rPr>
              <a:t>In this section we will discuss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the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LHC, the ATLAS detector and performance studies, W/Z-Physics measurements</a:t>
            </a:r>
            <a:endParaRPr lang="en-GB" dirty="0">
              <a:solidFill>
                <a:srgbClr val="0000CC"/>
              </a:solidFill>
              <a:effectLst/>
            </a:endParaRPr>
          </a:p>
          <a:p>
            <a:pPr>
              <a:spcBef>
                <a:spcPts val="3000"/>
              </a:spcBef>
            </a:pPr>
            <a:r>
              <a:rPr lang="en-GB" dirty="0" smtClean="0"/>
              <a:t>Data-driven </a:t>
            </a:r>
            <a:r>
              <a:rPr lang="en-GB" dirty="0"/>
              <a:t>estimate of background in </a:t>
            </a:r>
            <a:r>
              <a:rPr lang="en-GB" dirty="0" err="1"/>
              <a:t>monojet</a:t>
            </a:r>
            <a:r>
              <a:rPr lang="en-GB" dirty="0"/>
              <a:t> events</a:t>
            </a:r>
            <a:endParaRPr lang="en-GB" b="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3000"/>
              </a:spcBef>
            </a:pPr>
            <a:r>
              <a:rPr lang="en-GB" dirty="0" smtClean="0"/>
              <a:t>Search </a:t>
            </a:r>
            <a:r>
              <a:rPr lang="en-GB" dirty="0"/>
              <a:t>for new physics with </a:t>
            </a:r>
            <a:r>
              <a:rPr lang="en-GB" dirty="0" err="1"/>
              <a:t>monojet</a:t>
            </a:r>
            <a:r>
              <a:rPr lang="en-GB" dirty="0"/>
              <a:t> events</a:t>
            </a:r>
          </a:p>
          <a:p>
            <a:pPr>
              <a:spcBef>
                <a:spcPts val="3000"/>
              </a:spcBef>
            </a:pPr>
            <a:r>
              <a:rPr lang="en-GB" dirty="0" smtClean="0"/>
              <a:t>Conclusion</a:t>
            </a:r>
            <a:endParaRPr lang="en-US" dirty="0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5025"/>
          </a:xfrm>
          <a:noFill/>
          <a:ln/>
        </p:spPr>
        <p:txBody>
          <a:bodyPr/>
          <a:lstStyle/>
          <a:p>
            <a:r>
              <a:rPr lang="en-US" sz="3400">
                <a:solidFill>
                  <a:srgbClr val="FBF89C"/>
                </a:solidFill>
              </a:rPr>
              <a:t>A signature-based search</a:t>
            </a:r>
            <a:endParaRPr lang="en-US"/>
          </a:p>
        </p:txBody>
      </p:sp>
      <p:sp>
        <p:nvSpPr>
          <p:cNvPr id="328709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28710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DA2188-5138-476A-BE48-35A3FCA658A0}" type="slidenum">
              <a:rPr lang="en-US"/>
              <a:pPr/>
              <a:t>20</a:t>
            </a:fld>
            <a:endParaRPr lang="en-US"/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196975"/>
            <a:ext cx="5329238" cy="2808288"/>
          </a:xfrm>
        </p:spPr>
        <p:txBody>
          <a:bodyPr/>
          <a:lstStyle/>
          <a:p>
            <a:r>
              <a:rPr lang="en-GB" sz="2200" dirty="0"/>
              <a:t>Precise </a:t>
            </a:r>
            <a:r>
              <a:rPr lang="en-GB" sz="2200" dirty="0" smtClean="0"/>
              <a:t>measurements </a:t>
            </a:r>
            <a:r>
              <a:rPr lang="en-GB" sz="2200" dirty="0"/>
              <a:t>of invariant masse of electron/photon pairs:</a:t>
            </a:r>
          </a:p>
          <a:p>
            <a:pPr marL="914400" lvl="1" indent="-457200">
              <a:spcBef>
                <a:spcPct val="65000"/>
              </a:spcBef>
              <a:buSzPct val="110000"/>
              <a:buFont typeface="+mj-lt"/>
              <a:buAutoNum type="arabicPeriod"/>
            </a:pPr>
            <a:r>
              <a:rPr lang="en-GB" dirty="0">
                <a:solidFill>
                  <a:srgbClr val="0000CC"/>
                </a:solidFill>
                <a:effectLst/>
              </a:rPr>
              <a:t>detector response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to electrons and photons </a:t>
            </a:r>
            <a:r>
              <a:rPr lang="en-GB" dirty="0">
                <a:solidFill>
                  <a:srgbClr val="0000CC"/>
                </a:solidFill>
                <a:effectLst/>
              </a:rPr>
              <a:t>well modelled by simulation</a:t>
            </a:r>
          </a:p>
          <a:p>
            <a:pPr marL="914400" lvl="1" indent="-457200">
              <a:spcBef>
                <a:spcPct val="75000"/>
              </a:spcBef>
              <a:buSzPct val="110000"/>
              <a:buFont typeface="+mj-lt"/>
              <a:buAutoNum type="arabicPeriod"/>
            </a:pPr>
            <a:r>
              <a:rPr lang="en-GB" dirty="0">
                <a:solidFill>
                  <a:srgbClr val="0000CC"/>
                </a:solidFill>
                <a:effectLst/>
              </a:rPr>
              <a:t>the reconstruction and identification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algorithms </a:t>
            </a:r>
            <a:r>
              <a:rPr lang="en-GB" dirty="0">
                <a:solidFill>
                  <a:srgbClr val="0000CC"/>
                </a:solidFill>
                <a:effectLst/>
              </a:rPr>
              <a:t>are efficient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5269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5270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Electrons and photons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5278" name="Text Box 14"/>
          <p:cNvSpPr txBox="1">
            <a:spLocks noChangeArrowheads="1"/>
          </p:cNvSpPr>
          <p:nvPr/>
        </p:nvSpPr>
        <p:spPr bwMode="auto">
          <a:xfrm>
            <a:off x="6804025" y="6381750"/>
            <a:ext cx="1117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Arial" charset="0"/>
              </a:rPr>
              <a:t>Z</a:t>
            </a:r>
            <a:r>
              <a:rPr lang="en-GB" sz="2000" b="1" baseline="30000">
                <a:solidFill>
                  <a:srgbClr val="FF0000"/>
                </a:solidFill>
                <a:latin typeface="Arial" charset="0"/>
              </a:rPr>
              <a:t>0</a:t>
            </a:r>
            <a:r>
              <a:rPr lang="en-GB" sz="2000" b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e</a:t>
            </a:r>
            <a:r>
              <a:rPr lang="en-GB" sz="2000" b="1" baseline="300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+</a:t>
            </a:r>
            <a:r>
              <a:rPr lang="en-GB" sz="2000" b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e</a:t>
            </a:r>
            <a:r>
              <a:rPr lang="en-GB" sz="2000" b="1" baseline="300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-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340768"/>
            <a:ext cx="3600400" cy="2551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005064"/>
            <a:ext cx="3168352" cy="2353257"/>
          </a:xfrm>
          <a:prstGeom prst="rect">
            <a:avLst/>
          </a:prstGeom>
        </p:spPr>
      </p:pic>
      <p:sp>
        <p:nvSpPr>
          <p:cNvPr id="16" name="Line 13"/>
          <p:cNvSpPr>
            <a:spLocks noChangeShapeType="1"/>
          </p:cNvSpPr>
          <p:nvPr/>
        </p:nvSpPr>
        <p:spPr bwMode="auto">
          <a:xfrm flipH="1">
            <a:off x="7451724" y="2492896"/>
            <a:ext cx="288627" cy="2088629"/>
          </a:xfrm>
          <a:prstGeom prst="line">
            <a:avLst/>
          </a:prstGeom>
          <a:noFill/>
          <a:ln w="31750">
            <a:solidFill>
              <a:srgbClr val="00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668927"/>
            <a:ext cx="4680520" cy="3126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5278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B36DFE-5C20-4F79-8876-135F7D20AAF1}" type="slidenum">
              <a:rPr lang="en-US"/>
              <a:pPr/>
              <a:t>21</a:t>
            </a:fld>
            <a:endParaRPr lang="en-US"/>
          </a:p>
        </p:txBody>
      </p:sp>
      <p:pic>
        <p:nvPicPr>
          <p:cNvPr id="399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8221"/>
            <a:ext cx="4254705" cy="305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0607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9369" name="Rectangle 9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Muons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9370" name="Line 10"/>
          <p:cNvSpPr>
            <a:spLocks noChangeShapeType="1"/>
          </p:cNvSpPr>
          <p:nvPr/>
        </p:nvSpPr>
        <p:spPr bwMode="auto">
          <a:xfrm flipH="1">
            <a:off x="3491880" y="3861049"/>
            <a:ext cx="4609802" cy="1008111"/>
          </a:xfrm>
          <a:prstGeom prst="line">
            <a:avLst/>
          </a:prstGeom>
          <a:noFill/>
          <a:ln w="31750">
            <a:solidFill>
              <a:srgbClr val="00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843168" cy="2374900"/>
          </a:xfrm>
          <a:noFill/>
          <a:ln/>
        </p:spPr>
        <p:txBody>
          <a:bodyPr/>
          <a:lstStyle/>
          <a:p>
            <a:r>
              <a:rPr lang="en-GB" sz="2300" dirty="0"/>
              <a:t>In </a:t>
            </a:r>
            <a:r>
              <a:rPr lang="en-GB" sz="2300" dirty="0" smtClean="0"/>
              <a:t>ATLAS has </a:t>
            </a:r>
            <a:r>
              <a:rPr lang="en-GB" sz="2300" dirty="0"/>
              <a:t>two distinct trackers </a:t>
            </a:r>
            <a:r>
              <a:rPr lang="en-GB" sz="2300" dirty="0" smtClean="0"/>
              <a:t>to measure </a:t>
            </a:r>
            <a:r>
              <a:rPr lang="en-GB" sz="2300" dirty="0" err="1" smtClean="0"/>
              <a:t>muons</a:t>
            </a:r>
            <a:r>
              <a:rPr lang="en-GB" sz="2300" dirty="0" smtClean="0"/>
              <a:t> </a:t>
            </a:r>
            <a:r>
              <a:rPr lang="en-GB" sz="2300" dirty="0"/>
              <a:t>momentum</a:t>
            </a:r>
          </a:p>
          <a:p>
            <a:pPr lvl="1">
              <a:spcBef>
                <a:spcPts val="6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Good </a:t>
            </a:r>
            <a:r>
              <a:rPr lang="en-GB" sz="2000" dirty="0" smtClean="0">
                <a:solidFill>
                  <a:srgbClr val="0000CC"/>
                </a:solidFill>
                <a:effectLst/>
              </a:rPr>
              <a:t>momentum resolution </a:t>
            </a:r>
            <a:r>
              <a:rPr lang="en-GB" sz="2000" dirty="0">
                <a:solidFill>
                  <a:srgbClr val="0000CC"/>
                </a:solidFill>
                <a:effectLst/>
              </a:rPr>
              <a:t>for a large range of P</a:t>
            </a:r>
            <a:r>
              <a:rPr lang="en-GB" sz="2000" baseline="-25000" dirty="0">
                <a:solidFill>
                  <a:srgbClr val="0000CC"/>
                </a:solidFill>
                <a:effectLst/>
              </a:rPr>
              <a:t>T</a:t>
            </a:r>
          </a:p>
          <a:p>
            <a:pPr lvl="1">
              <a:spcBef>
                <a:spcPct val="400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Reduce background</a:t>
            </a:r>
            <a:endParaRPr lang="en-US" sz="2000" dirty="0">
              <a:solidFill>
                <a:srgbClr val="0000C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4968875"/>
          </a:xfrm>
        </p:spPr>
        <p:txBody>
          <a:bodyPr/>
          <a:lstStyle/>
          <a:p>
            <a:r>
              <a:rPr lang="en-GB" sz="2300" dirty="0"/>
              <a:t>Understanding jets means that simulation successfully describes:</a:t>
            </a:r>
          </a:p>
          <a:p>
            <a:pPr marL="720000" lvl="1">
              <a:spcBef>
                <a:spcPts val="6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Jet </a:t>
            </a:r>
            <a:r>
              <a:rPr lang="en-GB" sz="2000" dirty="0" smtClean="0">
                <a:solidFill>
                  <a:srgbClr val="0000CC"/>
                </a:solidFill>
                <a:effectLst/>
              </a:rPr>
              <a:t>Energy </a:t>
            </a:r>
            <a:r>
              <a:rPr lang="en-GB" sz="2000" dirty="0">
                <a:solidFill>
                  <a:srgbClr val="0000CC"/>
                </a:solidFill>
                <a:effectLst/>
              </a:rPr>
              <a:t>R</a:t>
            </a:r>
            <a:r>
              <a:rPr lang="en-GB" sz="2000" dirty="0" smtClean="0">
                <a:solidFill>
                  <a:srgbClr val="0000CC"/>
                </a:solidFill>
                <a:effectLst/>
              </a:rPr>
              <a:t>esolution</a:t>
            </a:r>
          </a:p>
          <a:p>
            <a:pPr lvl="2"/>
            <a:r>
              <a:rPr lang="en-GB" sz="1700" dirty="0" smtClean="0">
                <a:solidFill>
                  <a:srgbClr val="006600"/>
                </a:solidFill>
                <a:effectLst/>
              </a:rPr>
              <a:t>Calorimeter </a:t>
            </a:r>
            <a:r>
              <a:rPr lang="en-GB" sz="1700" dirty="0">
                <a:solidFill>
                  <a:srgbClr val="006600"/>
                </a:solidFill>
                <a:effectLst/>
              </a:rPr>
              <a:t>r</a:t>
            </a:r>
            <a:r>
              <a:rPr lang="en-GB" sz="1700" dirty="0" smtClean="0">
                <a:solidFill>
                  <a:srgbClr val="006600"/>
                </a:solidFill>
                <a:effectLst/>
              </a:rPr>
              <a:t>esponse to jets of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GB" sz="1700" dirty="0">
                <a:solidFill>
                  <a:srgbClr val="006600"/>
                </a:solidFill>
                <a:effectLst/>
              </a:rPr>
              <a:t> </a:t>
            </a:r>
            <a:r>
              <a:rPr lang="en-GB" sz="1700" dirty="0" smtClean="0">
                <a:solidFill>
                  <a:srgbClr val="006600"/>
                </a:solidFill>
                <a:effectLst/>
              </a:rPr>
              <a:t>   hadrons</a:t>
            </a:r>
            <a:endParaRPr lang="en-GB" sz="1700" dirty="0">
              <a:solidFill>
                <a:srgbClr val="006600"/>
              </a:solidFill>
              <a:effectLst/>
            </a:endParaRPr>
          </a:p>
          <a:p>
            <a:pPr marL="720000" lvl="1">
              <a:spcBef>
                <a:spcPts val="600"/>
              </a:spcBef>
            </a:pPr>
            <a:r>
              <a:rPr lang="en-GB" sz="2000" dirty="0" smtClean="0">
                <a:solidFill>
                  <a:srgbClr val="0000CC"/>
                </a:solidFill>
                <a:effectLst/>
              </a:rPr>
              <a:t>Jet Energy Scale</a:t>
            </a:r>
            <a:endParaRPr lang="en-GB" sz="2000" dirty="0">
              <a:solidFill>
                <a:srgbClr val="0000CC"/>
              </a:solidFill>
              <a:effectLst/>
            </a:endParaRPr>
          </a:p>
          <a:p>
            <a:pPr lvl="2"/>
            <a:r>
              <a:rPr lang="en-GB" sz="1700" dirty="0" smtClean="0">
                <a:solidFill>
                  <a:srgbClr val="006600"/>
                </a:solidFill>
                <a:effectLst/>
              </a:rPr>
              <a:t>Difficult </a:t>
            </a:r>
            <a:r>
              <a:rPr lang="en-GB" sz="1700" dirty="0">
                <a:solidFill>
                  <a:srgbClr val="006600"/>
                </a:solidFill>
                <a:effectLst/>
              </a:rPr>
              <a:t>to </a:t>
            </a:r>
            <a:r>
              <a:rPr lang="en-GB" sz="1700" dirty="0" smtClean="0">
                <a:solidFill>
                  <a:srgbClr val="006600"/>
                </a:solidFill>
                <a:effectLst/>
              </a:rPr>
              <a:t>calibrate jets</a:t>
            </a:r>
          </a:p>
          <a:p>
            <a:pPr marL="457200" lvl="1" indent="0">
              <a:spcBef>
                <a:spcPts val="900"/>
              </a:spcBef>
              <a:buNone/>
            </a:pPr>
            <a:r>
              <a:rPr lang="en-GB" sz="2000" dirty="0" smtClean="0">
                <a:solidFill>
                  <a:srgbClr val="FF0000"/>
                </a:solidFill>
                <a:effectLst/>
                <a:sym typeface="Symbol"/>
              </a:rPr>
              <a:t> Largest systematic uncertainty</a:t>
            </a:r>
            <a:endParaRPr lang="en-GB" sz="2000" dirty="0">
              <a:solidFill>
                <a:srgbClr val="FF0000"/>
              </a:solidFill>
              <a:effectLst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/>
            <a:endParaRPr lang="en-US" dirty="0"/>
          </a:p>
        </p:txBody>
      </p:sp>
      <p:pic>
        <p:nvPicPr>
          <p:cNvPr id="400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8" y="4133182"/>
            <a:ext cx="3967938" cy="268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0394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0395" name="Rectangle 11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0396" name="Rectangle 12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Jets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5292080" y="4149080"/>
            <a:ext cx="3600400" cy="70788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Jet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energy 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scale 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obtained from MC</a:t>
            </a:r>
          </a:p>
        </p:txBody>
      </p:sp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6" y="4113043"/>
            <a:ext cx="3996500" cy="270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2079" y="4790768"/>
            <a:ext cx="3609483" cy="169277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0000FF"/>
              </a:buClr>
              <a:buSzPct val="75000"/>
            </a:pPr>
            <a:r>
              <a:rPr lang="en-GB" sz="2000" b="1" dirty="0">
                <a:solidFill>
                  <a:srgbClr val="FF0000"/>
                </a:solidFill>
                <a:latin typeface="Arial" charset="0"/>
                <a:sym typeface="Symbol"/>
              </a:rPr>
              <a:t></a:t>
            </a:r>
            <a:endParaRPr lang="en-GB" sz="2000" b="1" dirty="0">
              <a:solidFill>
                <a:srgbClr val="FF0000"/>
              </a:solidFill>
              <a:latin typeface="Arial" charset="0"/>
            </a:endParaRPr>
          </a:p>
          <a:p>
            <a:pPr lvl="0" algn="ctr">
              <a:spcBef>
                <a:spcPct val="20000"/>
              </a:spcBef>
              <a:buClr>
                <a:srgbClr val="0000FF"/>
              </a:buClr>
              <a:buSzPct val="75000"/>
            </a:pP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But </a:t>
            </a:r>
            <a:r>
              <a:rPr lang="en-GB" sz="2000" b="1" i="1" dirty="0">
                <a:solidFill>
                  <a:srgbClr val="FF0000"/>
                </a:solidFill>
                <a:latin typeface="Arial" charset="0"/>
              </a:rPr>
              <a:t>uncertainty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is constrained 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by 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single 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particle response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GB" sz="2000" b="1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sz="2000" b="1" dirty="0" err="1">
                <a:solidFill>
                  <a:srgbClr val="FF0000"/>
                </a:solidFill>
                <a:latin typeface="Arial" charset="0"/>
              </a:rPr>
              <a:t>+jets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, and </a:t>
            </a:r>
            <a:r>
              <a:rPr lang="en-GB" sz="2000" b="1" dirty="0" err="1">
                <a:solidFill>
                  <a:srgbClr val="FF0000"/>
                </a:solidFill>
                <a:latin typeface="Arial" charset="0"/>
              </a:rPr>
              <a:t>Z+</a:t>
            </a:r>
            <a:r>
              <a:rPr lang="en-GB" sz="2000" b="1" dirty="0" err="1" smtClean="0">
                <a:solidFill>
                  <a:srgbClr val="FF0000"/>
                </a:solidFill>
                <a:latin typeface="Arial" charset="0"/>
              </a:rPr>
              <a:t>jets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646932"/>
            <a:ext cx="4226655" cy="2430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00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8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639AF5-30F1-4D1C-BE89-D1E47A6B48D1}" type="slidenum">
              <a:rPr lang="en-US"/>
              <a:pPr/>
              <a:t>23</a:t>
            </a:fld>
            <a:endParaRPr 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1512888"/>
          </a:xfrm>
        </p:spPr>
        <p:txBody>
          <a:bodyPr/>
          <a:lstStyle/>
          <a:p>
            <a:r>
              <a:rPr lang="en-GB" sz="2300" dirty="0" err="1"/>
              <a:t>E</a:t>
            </a:r>
            <a:r>
              <a:rPr lang="en-GB" sz="2300" baseline="-25000" dirty="0" err="1"/>
              <a:t>T</a:t>
            </a:r>
            <a:r>
              <a:rPr lang="en-GB" sz="2300" baseline="30000" dirty="0" err="1"/>
              <a:t>miss</a:t>
            </a:r>
            <a:r>
              <a:rPr lang="en-GB" sz="2300" dirty="0"/>
              <a:t> is a global </a:t>
            </a:r>
            <a:r>
              <a:rPr lang="en-GB" sz="2300" dirty="0" smtClean="0"/>
              <a:t>quantity:</a:t>
            </a:r>
          </a:p>
          <a:p>
            <a:pPr marL="0" indent="0">
              <a:buNone/>
            </a:pPr>
            <a:r>
              <a:rPr lang="en-GB" sz="2300" dirty="0"/>
              <a:t> </a:t>
            </a:r>
            <a:r>
              <a:rPr lang="en-GB" sz="2300" dirty="0" smtClean="0"/>
              <a:t>  depends </a:t>
            </a:r>
            <a:r>
              <a:rPr lang="en-GB" sz="2300" dirty="0"/>
              <a:t>on the whole </a:t>
            </a:r>
            <a:r>
              <a:rPr lang="en-GB" sz="2300" dirty="0" smtClean="0"/>
              <a:t>calorimeter energy depositions</a:t>
            </a:r>
            <a:endParaRPr lang="en-GB" sz="2300" dirty="0"/>
          </a:p>
          <a:p>
            <a:pPr lvl="1">
              <a:spcBef>
                <a:spcPct val="60000"/>
              </a:spcBef>
            </a:pPr>
            <a:r>
              <a:rPr lang="en-GB" sz="2000" dirty="0">
                <a:solidFill>
                  <a:srgbClr val="0000CC"/>
                </a:solidFill>
              </a:rPr>
              <a:t>Good data to MC </a:t>
            </a:r>
            <a:r>
              <a:rPr lang="en-GB" sz="2000" dirty="0" smtClean="0">
                <a:solidFill>
                  <a:srgbClr val="0000CC"/>
                </a:solidFill>
              </a:rPr>
              <a:t>agreement  =  overall</a:t>
            </a:r>
            <a:r>
              <a:rPr lang="en-GB" sz="2000" dirty="0">
                <a:solidFill>
                  <a:srgbClr val="0000CC"/>
                </a:solidFill>
              </a:rPr>
              <a:t>, calorimeter </a:t>
            </a:r>
            <a:r>
              <a:rPr lang="en-GB" sz="2000" dirty="0" smtClean="0">
                <a:solidFill>
                  <a:srgbClr val="0000CC"/>
                </a:solidFill>
              </a:rPr>
              <a:t>behaves 				                          as </a:t>
            </a:r>
            <a:r>
              <a:rPr lang="en-GB" sz="2000" dirty="0">
                <a:solidFill>
                  <a:srgbClr val="0000CC"/>
                </a:solidFill>
              </a:rPr>
              <a:t>expected. 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4014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0865"/>
            <a:ext cx="399812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1416" name="Rectangle 8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1417" name="Rectangle 9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1418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Missing transverse energy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7743" y="3002875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800" b="1" dirty="0" err="1" smtClean="0">
                <a:latin typeface="+mj-lt"/>
              </a:rPr>
              <a:t>E</a:t>
            </a:r>
            <a:r>
              <a:rPr lang="fr-CA" sz="1800" b="1" baseline="-25000" dirty="0" err="1" smtClean="0">
                <a:latin typeface="+mj-lt"/>
              </a:rPr>
              <a:t>T</a:t>
            </a:r>
            <a:r>
              <a:rPr lang="fr-CA" sz="1800" b="1" baseline="30000" dirty="0" err="1" smtClean="0">
                <a:latin typeface="+mj-lt"/>
              </a:rPr>
              <a:t>miss</a:t>
            </a:r>
            <a:r>
              <a:rPr lang="fr-CA" sz="1800" b="1" dirty="0" smtClean="0">
                <a:latin typeface="+mj-lt"/>
              </a:rPr>
              <a:t> </a:t>
            </a:r>
            <a:r>
              <a:rPr lang="fr-CA" sz="1800" b="1" dirty="0" err="1" smtClean="0">
                <a:latin typeface="+mj-lt"/>
              </a:rPr>
              <a:t>resolution</a:t>
            </a:r>
            <a:endParaRPr lang="fr-CA" sz="1800" b="1" dirty="0">
              <a:latin typeface="+mj-lt"/>
            </a:endParaRPr>
          </a:p>
          <a:p>
            <a:pPr algn="ctr"/>
            <a:r>
              <a:rPr lang="fr-CA" sz="1800" b="1" dirty="0" smtClean="0">
                <a:latin typeface="+mj-lt"/>
              </a:rPr>
              <a:t>(</a:t>
            </a:r>
            <a:r>
              <a:rPr lang="fr-CA" sz="1800" b="1" dirty="0" err="1" smtClean="0">
                <a:latin typeface="+mj-lt"/>
              </a:rPr>
              <a:t>minbias</a:t>
            </a:r>
            <a:r>
              <a:rPr lang="fr-CA" sz="1800" b="1" dirty="0" smtClean="0">
                <a:latin typeface="+mj-lt"/>
              </a:rPr>
              <a:t> </a:t>
            </a:r>
            <a:r>
              <a:rPr lang="fr-CA" sz="1800" b="1" dirty="0" err="1" smtClean="0">
                <a:latin typeface="+mj-lt"/>
              </a:rPr>
              <a:t>events</a:t>
            </a:r>
            <a:r>
              <a:rPr lang="fr-CA" sz="1800" b="1" dirty="0" smtClean="0">
                <a:latin typeface="+mj-lt"/>
              </a:rPr>
              <a:t>)</a:t>
            </a:r>
            <a:endParaRPr lang="fr-CA" sz="18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4420" y="2998693"/>
            <a:ext cx="299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800" b="1" dirty="0" err="1" smtClean="0">
                <a:latin typeface="+mj-lt"/>
              </a:rPr>
              <a:t>E</a:t>
            </a:r>
            <a:r>
              <a:rPr lang="fr-CA" sz="1800" b="1" baseline="-25000" dirty="0" err="1" smtClean="0">
                <a:latin typeface="+mj-lt"/>
              </a:rPr>
              <a:t>T</a:t>
            </a:r>
            <a:r>
              <a:rPr lang="fr-CA" sz="1800" b="1" baseline="30000" dirty="0" err="1" smtClean="0">
                <a:latin typeface="+mj-lt"/>
              </a:rPr>
              <a:t>miss</a:t>
            </a:r>
            <a:r>
              <a:rPr lang="fr-CA" sz="1800" b="1" dirty="0" smtClean="0">
                <a:latin typeface="+mj-lt"/>
              </a:rPr>
              <a:t> distribution</a:t>
            </a:r>
            <a:endParaRPr lang="fr-CA" sz="1800" b="1" dirty="0">
              <a:latin typeface="+mj-lt"/>
            </a:endParaRPr>
          </a:p>
          <a:p>
            <a:pPr algn="ctr"/>
            <a:r>
              <a:rPr lang="fr-CA" sz="1800" b="1" dirty="0" smtClean="0">
                <a:latin typeface="+mj-lt"/>
              </a:rPr>
              <a:t>(</a:t>
            </a:r>
            <a:r>
              <a:rPr lang="fr-CA" sz="1800" b="1" dirty="0" err="1" smtClean="0">
                <a:latin typeface="+mj-lt"/>
              </a:rPr>
              <a:t>W→e</a:t>
            </a:r>
            <a:r>
              <a:rPr lang="fr-CA" sz="1800" b="1" dirty="0" err="1" smtClean="0">
                <a:latin typeface="Symbol" pitchFamily="18" charset="2"/>
              </a:rPr>
              <a:t>n</a:t>
            </a:r>
            <a:r>
              <a:rPr lang="fr-CA" sz="1800" b="1" dirty="0" smtClean="0">
                <a:latin typeface="+mj-lt"/>
              </a:rPr>
              <a:t> candidate </a:t>
            </a:r>
            <a:r>
              <a:rPr lang="fr-CA" sz="1800" b="1" dirty="0" err="1" smtClean="0">
                <a:latin typeface="+mj-lt"/>
              </a:rPr>
              <a:t>events</a:t>
            </a:r>
            <a:r>
              <a:rPr lang="fr-CA" sz="1800" b="1" dirty="0" smtClean="0">
                <a:latin typeface="+mj-lt"/>
              </a:rPr>
              <a:t>)</a:t>
            </a:r>
            <a:endParaRPr lang="fr-CA" sz="1800" b="1" dirty="0">
              <a:latin typeface="+mj-lt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42" y="3645024"/>
            <a:ext cx="3088082" cy="29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ATLAS can only keep ~0.005% of events yield in LHC collisions </a:t>
            </a:r>
          </a:p>
          <a:p>
            <a:pPr lvl="1">
              <a:spcBef>
                <a:spcPts val="1200"/>
              </a:spcBef>
              <a:buClr>
                <a:srgbClr val="006600"/>
              </a:buClr>
            </a:pPr>
            <a:r>
              <a:rPr lang="en-GB" dirty="0" smtClean="0">
                <a:solidFill>
                  <a:srgbClr val="006600"/>
                </a:solidFill>
              </a:rPr>
              <a:t>With luminosity of 1E33 cm</a:t>
            </a:r>
            <a:r>
              <a:rPr lang="en-GB" baseline="30000" dirty="0" smtClean="0">
                <a:solidFill>
                  <a:srgbClr val="006600"/>
                </a:solidFill>
              </a:rPr>
              <a:t>-2</a:t>
            </a:r>
            <a:r>
              <a:rPr lang="en-GB" dirty="0" smtClean="0">
                <a:solidFill>
                  <a:srgbClr val="006600"/>
                </a:solidFill>
              </a:rPr>
              <a:t>s</a:t>
            </a:r>
            <a:r>
              <a:rPr lang="en-GB" baseline="30000" dirty="0" smtClean="0">
                <a:solidFill>
                  <a:srgbClr val="006600"/>
                </a:solidFill>
              </a:rPr>
              <a:t>-1</a:t>
            </a:r>
            <a:r>
              <a:rPr lang="en-GB" dirty="0" smtClean="0">
                <a:solidFill>
                  <a:srgbClr val="006600"/>
                </a:solidFill>
              </a:rPr>
              <a:t> ≈ 100M events/second</a:t>
            </a:r>
          </a:p>
          <a:p>
            <a:pPr lvl="1">
              <a:spcBef>
                <a:spcPts val="600"/>
              </a:spcBef>
              <a:buClr>
                <a:srgbClr val="006600"/>
              </a:buClr>
            </a:pPr>
            <a:r>
              <a:rPr lang="en-GB" dirty="0" smtClean="0">
                <a:solidFill>
                  <a:srgbClr val="006600"/>
                </a:solidFill>
              </a:rPr>
              <a:t>Can write on disk and process (Tier0) ~200-400 events/second</a:t>
            </a:r>
          </a:p>
          <a:p>
            <a:pPr>
              <a:spcBef>
                <a:spcPts val="1800"/>
              </a:spcBef>
            </a:pPr>
            <a:r>
              <a:rPr lang="en-GB" dirty="0" smtClean="0"/>
              <a:t>Challenging to trigger on </a:t>
            </a:r>
            <a:r>
              <a:rPr lang="en-GB" dirty="0" err="1" smtClean="0"/>
              <a:t>monojet</a:t>
            </a:r>
            <a:r>
              <a:rPr lang="en-GB" dirty="0" smtClean="0"/>
              <a:t> events</a:t>
            </a:r>
          </a:p>
          <a:p>
            <a:pPr lvl="1">
              <a:spcBef>
                <a:spcPts val="1200"/>
              </a:spcBef>
            </a:pPr>
            <a:r>
              <a:rPr lang="en-GB" dirty="0" smtClean="0"/>
              <a:t>Jets trigger rate impose really P</a:t>
            </a:r>
            <a:r>
              <a:rPr lang="en-GB" baseline="-25000" dirty="0" smtClean="0"/>
              <a:t>T</a:t>
            </a:r>
            <a:r>
              <a:rPr lang="en-GB" dirty="0" smtClean="0"/>
              <a:t> threshold</a:t>
            </a:r>
          </a:p>
          <a:p>
            <a:pPr marL="457200" lvl="1" indent="0">
              <a:spcBef>
                <a:spcPct val="40000"/>
              </a:spcBef>
              <a:buClr>
                <a:srgbClr val="008000"/>
              </a:buClr>
              <a:buNone/>
            </a:pPr>
            <a:r>
              <a:rPr lang="en-GB" dirty="0" smtClean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25894"/>
            <a:ext cx="3384376" cy="400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347864" y="3573016"/>
            <a:ext cx="3240087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spcBef>
                <a:spcPct val="40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endParaRPr lang="en-US" sz="19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Trigger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0" name="Picture 8" descr="metef_j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5" y="3987706"/>
            <a:ext cx="3809095" cy="273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2610778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40000"/>
              </a:spcBef>
              <a:buClr>
                <a:srgbClr val="008000"/>
              </a:buClr>
              <a:buSzPct val="75000"/>
            </a:pPr>
            <a:r>
              <a:rPr lang="en-GB" sz="2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2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/>
              </a:rPr>
              <a:t> </a:t>
            </a:r>
            <a:r>
              <a:rPr lang="en-GB" sz="2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Use </a:t>
            </a:r>
            <a:r>
              <a:rPr lang="en-GB" sz="25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E</a:t>
            </a:r>
            <a:r>
              <a:rPr lang="en-GB" sz="2500" b="1" kern="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</a:t>
            </a:r>
            <a:r>
              <a:rPr lang="en-GB" sz="2500" b="1" kern="0" baseline="30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miss</a:t>
            </a:r>
            <a:r>
              <a:rPr lang="en-GB" sz="2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GB" sz="2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trigger!</a:t>
            </a:r>
            <a:endParaRPr lang="en-GB" sz="2500" b="1" kern="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1143000" lvl="2" indent="-228600">
              <a:spcBef>
                <a:spcPct val="40000"/>
              </a:spcBef>
              <a:buClr>
                <a:srgbClr val="0000CC"/>
              </a:buClr>
              <a:buSzPct val="75000"/>
              <a:buFont typeface="Wingdings" pitchFamily="2" charset="2"/>
              <a:buChar char="l"/>
            </a:pPr>
            <a:r>
              <a:rPr lang="en-GB" sz="2000" b="1" kern="0" dirty="0" smtClean="0">
                <a:solidFill>
                  <a:srgbClr val="0000CC"/>
                </a:solidFill>
                <a:latin typeface="Arial" charset="0"/>
              </a:rPr>
              <a:t>Well </a:t>
            </a:r>
            <a:r>
              <a:rPr lang="en-GB" sz="2000" b="1" kern="0" dirty="0">
                <a:solidFill>
                  <a:srgbClr val="0000CC"/>
                </a:solidFill>
                <a:latin typeface="Arial" charset="0"/>
              </a:rPr>
              <a:t>described in </a:t>
            </a:r>
            <a:r>
              <a:rPr lang="en-GB" sz="2000" b="1" kern="0" dirty="0" smtClean="0">
                <a:solidFill>
                  <a:srgbClr val="0000CC"/>
                </a:solidFill>
                <a:latin typeface="Arial" charset="0"/>
              </a:rPr>
              <a:t>MC</a:t>
            </a:r>
          </a:p>
          <a:p>
            <a:pPr marL="1143000" lvl="2" indent="-228600">
              <a:spcBef>
                <a:spcPct val="40000"/>
              </a:spcBef>
              <a:buClr>
                <a:srgbClr val="0000CC"/>
              </a:buClr>
              <a:buSzPct val="75000"/>
              <a:buFont typeface="Wingdings" pitchFamily="2" charset="2"/>
              <a:buChar char="l"/>
            </a:pPr>
            <a:r>
              <a:rPr lang="en-GB" sz="2000" b="1" kern="0" dirty="0" smtClean="0">
                <a:solidFill>
                  <a:srgbClr val="0000CC"/>
                </a:solidFill>
                <a:latin typeface="Arial" charset="0"/>
              </a:rPr>
              <a:t>Trigger </a:t>
            </a:r>
            <a:r>
              <a:rPr lang="en-GB" sz="2000" b="1" kern="0" dirty="0">
                <a:solidFill>
                  <a:srgbClr val="0000CC"/>
                </a:solidFill>
                <a:latin typeface="Arial" charset="0"/>
              </a:rPr>
              <a:t>algorithm highly efficient</a:t>
            </a:r>
          </a:p>
          <a:p>
            <a:pPr marL="1143000" lvl="2" indent="-228600">
              <a:spcBef>
                <a:spcPct val="40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endParaRPr lang="en-US" sz="2000" b="1" kern="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60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F83580-AEAC-420C-9966-6DDEE02E4CAD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42350" cy="432117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GB" dirty="0" smtClean="0"/>
              <a:t>Now that we know </a:t>
            </a:r>
            <a:r>
              <a:rPr lang="en-GB" dirty="0"/>
              <a:t>that all </a:t>
            </a:r>
            <a:r>
              <a:rPr lang="en-GB" dirty="0" smtClean="0"/>
              <a:t>individual </a:t>
            </a:r>
            <a:r>
              <a:rPr lang="en-GB" dirty="0"/>
              <a:t>ingredients needed for a </a:t>
            </a:r>
            <a:r>
              <a:rPr lang="en-GB" dirty="0" smtClean="0"/>
              <a:t>measurement with the ATLAS detector are understood, lets see if this is enough for </a:t>
            </a:r>
            <a:r>
              <a:rPr lang="en-GB" u="sng" dirty="0"/>
              <a:t>precise Standard Model </a:t>
            </a:r>
            <a:r>
              <a:rPr lang="en-GB" u="sng" dirty="0" smtClean="0"/>
              <a:t>measurements </a:t>
            </a:r>
            <a:r>
              <a:rPr lang="en-GB" sz="2400" dirty="0" smtClean="0">
                <a:solidFill>
                  <a:srgbClr val="FF0000"/>
                </a:solidFill>
              </a:rPr>
              <a:t>	  </a:t>
            </a:r>
          </a:p>
          <a:p>
            <a:pPr marL="0" indent="0">
              <a:spcBef>
                <a:spcPts val="1776"/>
              </a:spcBef>
              <a:buNone/>
              <a:defRPr/>
            </a:pPr>
            <a:r>
              <a:rPr lang="en-GB" sz="2400" dirty="0">
                <a:solidFill>
                  <a:srgbClr val="FF0000"/>
                </a:solidFill>
                <a:sym typeface="Symbol"/>
              </a:rPr>
              <a:t>	</a:t>
            </a:r>
            <a:r>
              <a:rPr lang="en-GB" sz="2400" dirty="0" smtClean="0">
                <a:solidFill>
                  <a:srgbClr val="FF0000"/>
                </a:solidFill>
                <a:sym typeface="Symbol"/>
              </a:rPr>
              <a:t>       </a:t>
            </a:r>
            <a:r>
              <a:rPr lang="en-GB" sz="2400" dirty="0" smtClean="0">
                <a:solidFill>
                  <a:srgbClr val="FF0000"/>
                </a:solidFill>
              </a:rPr>
              <a:t>Look at W and Z </a:t>
            </a:r>
            <a:r>
              <a:rPr lang="en-GB" sz="2400" dirty="0">
                <a:solidFill>
                  <a:srgbClr val="FF0000"/>
                </a:solidFill>
              </a:rPr>
              <a:t>measurements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409607" name="Rectangle 7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Z 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events (I)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9608" name="Picture 8"/>
          <p:cNvPicPr>
            <a:picLocks noChangeAspect="1" noChangeArrowheads="1"/>
          </p:cNvPicPr>
          <p:nvPr/>
        </p:nvPicPr>
        <p:blipFill>
          <a:blip r:embed="rId2"/>
          <a:srcRect l="6435" t="11462" r="18526" b="15471"/>
          <a:stretch>
            <a:fillRect/>
          </a:stretch>
        </p:blipFill>
        <p:spPr bwMode="auto">
          <a:xfrm>
            <a:off x="369888" y="4005263"/>
            <a:ext cx="412591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3971925"/>
            <a:ext cx="302895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140200" y="4191000"/>
            <a:ext cx="4318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Symbol" pitchFamily="18" charset="2"/>
              </a:rPr>
              <a:t>m</a:t>
            </a:r>
            <a:r>
              <a:rPr lang="en-GB" b="1" baseline="30000" dirty="0">
                <a:latin typeface="+mj-lt"/>
              </a:rPr>
              <a:t>-</a:t>
            </a:r>
            <a:endParaRPr lang="fr-CA" b="1" baseline="30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9400" y="5445125"/>
            <a:ext cx="482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Symbol" pitchFamily="18" charset="2"/>
              </a:rPr>
              <a:t>m</a:t>
            </a:r>
            <a:r>
              <a:rPr lang="en-GB" b="1" baseline="30000" dirty="0">
                <a:latin typeface="+mj-lt"/>
              </a:rPr>
              <a:t>+</a:t>
            </a:r>
            <a:endParaRPr lang="fr-CA" b="1" baseline="30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538" y="3429000"/>
            <a:ext cx="2105025" cy="461963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err="1">
                <a:latin typeface="+mn-lt"/>
              </a:rPr>
              <a:t>Z→</a:t>
            </a:r>
            <a:r>
              <a:rPr lang="en-GB" b="1" dirty="0" err="1">
                <a:latin typeface="Symbol" pitchFamily="18" charset="2"/>
              </a:rPr>
              <a:t>m</a:t>
            </a:r>
            <a:r>
              <a:rPr lang="en-GB" b="1" baseline="30000" dirty="0" err="1">
                <a:latin typeface="+mn-lt"/>
              </a:rPr>
              <a:t>+</a:t>
            </a:r>
            <a:r>
              <a:rPr lang="en-GB" b="1" dirty="0" err="1">
                <a:latin typeface="Symbol" pitchFamily="18" charset="2"/>
              </a:rPr>
              <a:t>m</a:t>
            </a:r>
            <a:r>
              <a:rPr lang="en-GB" b="1" baseline="30000" dirty="0">
                <a:latin typeface="+mn-lt"/>
              </a:rPr>
              <a:t>-</a:t>
            </a:r>
            <a:r>
              <a:rPr lang="en-GB" b="1" dirty="0">
                <a:latin typeface="+mn-lt"/>
              </a:rPr>
              <a:t> + jets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9563" y="3435350"/>
            <a:ext cx="1114425" cy="461963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err="1">
                <a:latin typeface="+mn-lt"/>
              </a:rPr>
              <a:t>W→e</a:t>
            </a:r>
            <a:r>
              <a:rPr lang="en-GB" b="1" dirty="0" err="1">
                <a:latin typeface="Symbol" pitchFamily="18" charset="2"/>
              </a:rPr>
              <a:t>n</a:t>
            </a:r>
            <a:endParaRPr lang="en-GB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4149080"/>
            <a:ext cx="792088" cy="2160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95536" y="5877272"/>
            <a:ext cx="1152128" cy="28803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3568" y="4005064"/>
            <a:ext cx="10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Proton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1560" y="5805264"/>
            <a:ext cx="10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Proton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2148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 animBg="1"/>
      <p:bldP spid="12" grpId="0" animBg="1"/>
      <p:bldP spid="4" grpId="0" animBg="1"/>
      <p:bldP spid="14" grpId="0" animBg="1"/>
      <p:bldP spid="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E9ACCE-0DFD-432D-BC48-30488D5BDBF4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405508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405510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Z 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events (II)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120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844675"/>
            <a:ext cx="6480175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64388" y="1325563"/>
            <a:ext cx="630237" cy="46196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Jet</a:t>
            </a:r>
            <a:endParaRPr lang="fr-CA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2750" y="4437063"/>
            <a:ext cx="630238" cy="46196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Jet</a:t>
            </a:r>
            <a:endParaRPr lang="fr-CA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525" y="4437063"/>
            <a:ext cx="630238" cy="46196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Jet</a:t>
            </a:r>
            <a:endParaRPr lang="fr-CA" b="1" dirty="0"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2225" y="1787525"/>
            <a:ext cx="1008063" cy="92075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11" name="Oval 10"/>
          <p:cNvSpPr/>
          <p:nvPr/>
        </p:nvSpPr>
        <p:spPr>
          <a:xfrm>
            <a:off x="6300788" y="3530600"/>
            <a:ext cx="863600" cy="103663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12" name="Oval 11"/>
          <p:cNvSpPr/>
          <p:nvPr/>
        </p:nvSpPr>
        <p:spPr>
          <a:xfrm>
            <a:off x="5508625" y="3530600"/>
            <a:ext cx="719138" cy="103663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4" name="TextBox 3"/>
          <p:cNvSpPr txBox="1"/>
          <p:nvPr/>
        </p:nvSpPr>
        <p:spPr>
          <a:xfrm>
            <a:off x="4495800" y="1385888"/>
            <a:ext cx="1003300" cy="46196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err="1">
                <a:latin typeface="+mn-lt"/>
              </a:rPr>
              <a:t>Muon</a:t>
            </a:r>
            <a:endParaRPr lang="fr-CA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6150" y="3357563"/>
            <a:ext cx="1004888" cy="4603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err="1">
                <a:latin typeface="+mn-lt"/>
              </a:rPr>
              <a:t>Muon</a:t>
            </a:r>
            <a:endParaRPr lang="fr-CA" b="1" dirty="0">
              <a:latin typeface="+mn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59338" y="1758950"/>
            <a:ext cx="649287" cy="66198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16" name="Oval 15"/>
          <p:cNvSpPr/>
          <p:nvPr/>
        </p:nvSpPr>
        <p:spPr>
          <a:xfrm>
            <a:off x="4364038" y="2997200"/>
            <a:ext cx="647700" cy="53340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5" name="Rectangle 4"/>
          <p:cNvSpPr/>
          <p:nvPr/>
        </p:nvSpPr>
        <p:spPr>
          <a:xfrm>
            <a:off x="1353500" y="2985777"/>
            <a:ext cx="2657038" cy="36004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>
              <a:ln w="38100">
                <a:solidFill>
                  <a:schemeClr val="bg2"/>
                </a:solidFill>
              </a:ln>
              <a:noFill/>
            </a:endParaRPr>
          </a:p>
        </p:txBody>
      </p:sp>
      <p:pic>
        <p:nvPicPr>
          <p:cNvPr id="51219" name="Picture 2"/>
          <p:cNvPicPr>
            <a:picLocks noChangeAspect="1" noChangeArrowheads="1"/>
          </p:cNvPicPr>
          <p:nvPr/>
        </p:nvPicPr>
        <p:blipFill>
          <a:blip r:embed="rId3"/>
          <a:srcRect t="64371"/>
          <a:stretch>
            <a:fillRect/>
          </a:stretch>
        </p:blipFill>
        <p:spPr bwMode="auto">
          <a:xfrm>
            <a:off x="161925" y="4464050"/>
            <a:ext cx="10969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2875" y="4438650"/>
            <a:ext cx="11906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9063" y="1847850"/>
            <a:ext cx="1008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762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37197-ADF2-418F-923D-B8FCD48B3C45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42350" cy="72072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No real jets in this </a:t>
            </a:r>
            <a:r>
              <a:rPr lang="en-GB" dirty="0" err="1" smtClean="0"/>
              <a:t>W→e</a:t>
            </a:r>
            <a:r>
              <a:rPr lang="en-GB" dirty="0" err="1" smtClean="0">
                <a:latin typeface="Symbol" pitchFamily="18" charset="2"/>
              </a:rPr>
              <a:t>n</a:t>
            </a:r>
            <a:r>
              <a:rPr lang="en-GB" dirty="0" smtClean="0"/>
              <a:t> event</a:t>
            </a:r>
            <a:endParaRPr lang="en-US" dirty="0"/>
          </a:p>
        </p:txBody>
      </p:sp>
      <p:sp>
        <p:nvSpPr>
          <p:cNvPr id="408580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408582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Z 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events (III)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935163"/>
            <a:ext cx="6624638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67175" y="2781300"/>
            <a:ext cx="1416050" cy="461963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Electron</a:t>
            </a:r>
            <a:endParaRPr lang="fr-CA" b="1" dirty="0">
              <a:latin typeface="+mn-lt"/>
            </a:endParaRPr>
          </a:p>
        </p:txBody>
      </p:sp>
      <p:sp>
        <p:nvSpPr>
          <p:cNvPr id="9" name="Oval 8"/>
          <p:cNvSpPr/>
          <p:nvPr/>
        </p:nvSpPr>
        <p:spPr>
          <a:xfrm rot="20741120">
            <a:off x="3635375" y="3289300"/>
            <a:ext cx="1847850" cy="549275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2" name="TextBox 1"/>
          <p:cNvSpPr txBox="1"/>
          <p:nvPr/>
        </p:nvSpPr>
        <p:spPr>
          <a:xfrm>
            <a:off x="1331913" y="6165850"/>
            <a:ext cx="463867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Large 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GB" b="1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GB" b="1" baseline="30000" dirty="0" err="1">
                <a:solidFill>
                  <a:srgbClr val="FF0000"/>
                </a:solidFill>
                <a:latin typeface="+mn-lt"/>
              </a:rPr>
              <a:t>miss</a:t>
            </a:r>
            <a:r>
              <a:rPr lang="en-GB" b="1" dirty="0">
                <a:latin typeface="+mn-lt"/>
              </a:rPr>
              <a:t> indicates neutrino</a:t>
            </a:r>
            <a:endParaRPr lang="fr-CA" b="1" dirty="0">
              <a:latin typeface="+mn-lt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2393950" y="5445125"/>
            <a:ext cx="215900" cy="7381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051050" y="3906838"/>
            <a:ext cx="1225550" cy="1970087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6" name="Picture 2"/>
          <p:cNvPicPr>
            <a:picLocks noChangeAspect="1" noChangeArrowheads="1"/>
          </p:cNvPicPr>
          <p:nvPr/>
        </p:nvPicPr>
        <p:blipFill>
          <a:blip r:embed="rId3"/>
          <a:srcRect t="64371"/>
          <a:stretch>
            <a:fillRect/>
          </a:stretch>
        </p:blipFill>
        <p:spPr bwMode="auto">
          <a:xfrm>
            <a:off x="7827963" y="3906838"/>
            <a:ext cx="10953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1613" y="1935163"/>
            <a:ext cx="119062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935163"/>
            <a:ext cx="1008062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621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37"/>
            <a:ext cx="8642350" cy="4968875"/>
          </a:xfrm>
        </p:spPr>
        <p:txBody>
          <a:bodyPr/>
          <a:lstStyle/>
          <a:p>
            <a:r>
              <a:rPr lang="en-GB" dirty="0"/>
              <a:t>To have a good agreement between </a:t>
            </a:r>
            <a:r>
              <a:rPr lang="en-GB" dirty="0" smtClean="0"/>
              <a:t>W</a:t>
            </a:r>
            <a:r>
              <a:rPr lang="en-GB" dirty="0"/>
              <a:t> </a:t>
            </a:r>
            <a:r>
              <a:rPr lang="en-GB" dirty="0" smtClean="0"/>
              <a:t>and Z (differential) cross </a:t>
            </a:r>
            <a:r>
              <a:rPr lang="en-GB" dirty="0"/>
              <a:t>section </a:t>
            </a:r>
            <a:r>
              <a:rPr lang="en-GB" dirty="0" smtClean="0"/>
              <a:t>measurements </a:t>
            </a:r>
            <a:r>
              <a:rPr lang="en-GB" dirty="0"/>
              <a:t>and theoretical predictions:</a:t>
            </a:r>
          </a:p>
          <a:p>
            <a:pPr lvl="1">
              <a:spcBef>
                <a:spcPct val="40000"/>
              </a:spcBef>
            </a:pPr>
            <a:r>
              <a:rPr lang="en-GB" dirty="0"/>
              <a:t>Good description of detector response to jets, leptons and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 </a:t>
            </a:r>
            <a:endParaRPr lang="en-GB" dirty="0"/>
          </a:p>
          <a:p>
            <a:pPr lvl="1">
              <a:spcBef>
                <a:spcPts val="1200"/>
              </a:spcBef>
              <a:buFont typeface="Wingdings" pitchFamily="2" charset="2"/>
              <a:buNone/>
            </a:pPr>
            <a:r>
              <a:rPr lang="en-GB" dirty="0">
                <a:solidFill>
                  <a:schemeClr val="hlink"/>
                </a:solidFill>
                <a:effectLst/>
              </a:rPr>
              <a:t>		  </a:t>
            </a:r>
            <a:r>
              <a:rPr lang="en-GB" dirty="0">
                <a:solidFill>
                  <a:srgbClr val="0000CC"/>
                </a:solidFill>
                <a:effectLst/>
                <a:latin typeface="Century Gothic" pitchFamily="34" charset="0"/>
              </a:rPr>
              <a:t>► </a:t>
            </a:r>
            <a:r>
              <a:rPr lang="en-GB" dirty="0">
                <a:solidFill>
                  <a:srgbClr val="0000CC"/>
                </a:solidFill>
                <a:effectLst/>
              </a:rPr>
              <a:t>Unfolding</a:t>
            </a:r>
          </a:p>
          <a:p>
            <a:pPr lvl="1">
              <a:spcBef>
                <a:spcPts val="1800"/>
              </a:spcBef>
            </a:pPr>
            <a:r>
              <a:rPr lang="en-GB" dirty="0"/>
              <a:t>Precise estimate of the lepton reconstruction and identification algorithms</a:t>
            </a:r>
          </a:p>
          <a:p>
            <a:pPr lvl="1">
              <a:spcBef>
                <a:spcPts val="1200"/>
              </a:spcBef>
              <a:buFont typeface="Wingdings" pitchFamily="2" charset="2"/>
              <a:buNone/>
            </a:pPr>
            <a:r>
              <a:rPr lang="en-GB" dirty="0">
                <a:solidFill>
                  <a:schemeClr val="hlink"/>
                </a:solidFill>
                <a:effectLst/>
              </a:rPr>
              <a:t>	</a:t>
            </a:r>
            <a:r>
              <a:rPr lang="en-GB" dirty="0">
                <a:solidFill>
                  <a:srgbClr val="0000CC"/>
                </a:solidFill>
                <a:effectLst/>
              </a:rPr>
              <a:t>	</a:t>
            </a:r>
            <a:r>
              <a:rPr lang="en-GB" dirty="0">
                <a:solidFill>
                  <a:srgbClr val="0000CC"/>
                </a:solidFill>
                <a:effectLst/>
                <a:latin typeface="Century Gothic" pitchFamily="34" charset="0"/>
              </a:rPr>
              <a:t>► </a:t>
            </a:r>
            <a:r>
              <a:rPr lang="en-GB" dirty="0">
                <a:solidFill>
                  <a:srgbClr val="0000CC"/>
                </a:solidFill>
                <a:effectLst/>
              </a:rPr>
              <a:t>Efficiency estimates</a:t>
            </a:r>
          </a:p>
          <a:p>
            <a:pPr lvl="1">
              <a:spcBef>
                <a:spcPts val="2400"/>
              </a:spcBef>
            </a:pPr>
            <a:r>
              <a:rPr lang="en-GB" dirty="0"/>
              <a:t>Good background </a:t>
            </a:r>
            <a:r>
              <a:rPr lang="en-GB" dirty="0" smtClean="0"/>
              <a:t>predictions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GB" dirty="0"/>
              <a:t>	</a:t>
            </a:r>
            <a:r>
              <a:rPr lang="en-GB" dirty="0" smtClean="0">
                <a:solidFill>
                  <a:srgbClr val="0000CC"/>
                </a:solidFill>
              </a:rPr>
              <a:t>► Data-driven estimate of QCD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GB" dirty="0">
                <a:solidFill>
                  <a:srgbClr val="0000CC"/>
                </a:solidFill>
              </a:rPr>
              <a:t> </a:t>
            </a:r>
            <a:r>
              <a:rPr lang="en-GB" dirty="0" smtClean="0">
                <a:solidFill>
                  <a:srgbClr val="0000CC"/>
                </a:solidFill>
              </a:rPr>
              <a:t>          background to </a:t>
            </a:r>
            <a:r>
              <a:rPr lang="en-GB" dirty="0" err="1" smtClean="0">
                <a:solidFill>
                  <a:srgbClr val="0000CC"/>
                </a:solidFill>
              </a:rPr>
              <a:t>W→e</a:t>
            </a:r>
            <a:r>
              <a:rPr lang="en-GB" dirty="0" err="1" smtClean="0">
                <a:solidFill>
                  <a:srgbClr val="0000CC"/>
                </a:solidFill>
                <a:latin typeface="Symbol" pitchFamily="18" charset="2"/>
              </a:rPr>
              <a:t>n</a:t>
            </a:r>
            <a:endParaRPr lang="en-GB" dirty="0">
              <a:solidFill>
                <a:srgbClr val="0000CC"/>
              </a:solidFill>
              <a:latin typeface="Symbol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402442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2443" name="Rectangle 11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2444" name="Rectangle 12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Z measurements (I)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501007"/>
            <a:ext cx="3456384" cy="325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37"/>
            <a:ext cx="8642350" cy="4968875"/>
          </a:xfrm>
        </p:spPr>
        <p:txBody>
          <a:bodyPr/>
          <a:lstStyle/>
          <a:p>
            <a:r>
              <a:rPr lang="en-GB" dirty="0" smtClean="0"/>
              <a:t>W and Z total inclusive cross section measurements:</a:t>
            </a:r>
            <a:endParaRPr lang="en-GB" dirty="0"/>
          </a:p>
          <a:p>
            <a:pPr lvl="1">
              <a:spcBef>
                <a:spcPct val="40000"/>
              </a:spcBef>
            </a:pPr>
            <a:r>
              <a:rPr lang="en-GB" dirty="0" smtClean="0">
                <a:solidFill>
                  <a:srgbClr val="0000CC"/>
                </a:solidFill>
              </a:rPr>
              <a:t>Precision of the results depends on:</a:t>
            </a:r>
          </a:p>
          <a:p>
            <a:pPr lvl="2">
              <a:spcBef>
                <a:spcPct val="40000"/>
              </a:spcBef>
            </a:pPr>
            <a:r>
              <a:rPr lang="en-GB" dirty="0">
                <a:solidFill>
                  <a:srgbClr val="006600"/>
                </a:solidFill>
              </a:rPr>
              <a:t>G</a:t>
            </a:r>
            <a:r>
              <a:rPr lang="en-GB" dirty="0" smtClean="0">
                <a:solidFill>
                  <a:srgbClr val="006600"/>
                </a:solidFill>
              </a:rPr>
              <a:t>ood </a:t>
            </a:r>
            <a:r>
              <a:rPr lang="en-GB" dirty="0">
                <a:solidFill>
                  <a:srgbClr val="006600"/>
                </a:solidFill>
              </a:rPr>
              <a:t>estimate of the lepton reconstruction and </a:t>
            </a:r>
            <a:r>
              <a:rPr lang="en-GB" dirty="0" smtClean="0">
                <a:solidFill>
                  <a:srgbClr val="006600"/>
                </a:solidFill>
              </a:rPr>
              <a:t>identification efficiencies</a:t>
            </a:r>
            <a:endParaRPr lang="en-GB" dirty="0">
              <a:solidFill>
                <a:srgbClr val="006600"/>
              </a:solidFill>
            </a:endParaRPr>
          </a:p>
          <a:p>
            <a:pPr lvl="2">
              <a:spcBef>
                <a:spcPts val="1200"/>
              </a:spcBef>
            </a:pPr>
            <a:r>
              <a:rPr lang="en-GB" dirty="0" smtClean="0">
                <a:solidFill>
                  <a:srgbClr val="006600"/>
                </a:solidFill>
              </a:rPr>
              <a:t>Good </a:t>
            </a:r>
            <a:r>
              <a:rPr lang="en-GB" dirty="0">
                <a:solidFill>
                  <a:srgbClr val="006600"/>
                </a:solidFill>
              </a:rPr>
              <a:t>background </a:t>
            </a:r>
            <a:r>
              <a:rPr lang="en-GB" dirty="0" smtClean="0">
                <a:solidFill>
                  <a:srgbClr val="006600"/>
                </a:solidFill>
              </a:rPr>
              <a:t>predictions</a:t>
            </a:r>
          </a:p>
          <a:p>
            <a:pPr lvl="1">
              <a:spcBef>
                <a:spcPts val="2400"/>
              </a:spcBef>
            </a:pPr>
            <a:endParaRPr lang="en-GB" dirty="0"/>
          </a:p>
        </p:txBody>
      </p:sp>
      <p:sp>
        <p:nvSpPr>
          <p:cNvPr id="402442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2443" name="Rectangle 11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2444" name="Rectangle 12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Z measurements (II)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7" name="Object 3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144160"/>
              </p:ext>
            </p:extLst>
          </p:nvPr>
        </p:nvGraphicFramePr>
        <p:xfrm>
          <a:off x="971600" y="3140968"/>
          <a:ext cx="213042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58" name="Equation" r:id="rId3" imgW="1295400" imgH="457200" progId="Equation.3">
                  <p:embed/>
                </p:oleObj>
              </mc:Choice>
              <mc:Fallback>
                <p:oleObj name="Equation" r:id="rId3" imgW="1295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40968"/>
                        <a:ext cx="2130425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2492896"/>
            <a:ext cx="3960440" cy="3654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55467"/>
          <a:stretch/>
        </p:blipFill>
        <p:spPr>
          <a:xfrm>
            <a:off x="467544" y="4437112"/>
            <a:ext cx="3672408" cy="1144815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t="85179"/>
          <a:stretch/>
        </p:blipFill>
        <p:spPr>
          <a:xfrm>
            <a:off x="467544" y="5517232"/>
            <a:ext cx="3672408" cy="381005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467544" y="4437112"/>
            <a:ext cx="3672408" cy="144016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1560" y="4365104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σ</a:t>
            </a:r>
            <a:endParaRPr lang="en-US" sz="1600" dirty="0"/>
          </a:p>
        </p:txBody>
      </p:sp>
      <p:sp>
        <p:nvSpPr>
          <p:cNvPr id="19" name="Right Arrow 18"/>
          <p:cNvSpPr/>
          <p:nvPr/>
        </p:nvSpPr>
        <p:spPr>
          <a:xfrm>
            <a:off x="539552" y="6237312"/>
            <a:ext cx="504056" cy="2880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59632" y="6093296"/>
            <a:ext cx="228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1.2% precision!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547664" y="3501008"/>
            <a:ext cx="1152128" cy="432048"/>
          </a:xfrm>
          <a:prstGeom prst="ellipse">
            <a:avLst/>
          </a:prstGeom>
          <a:noFill/>
          <a:ln w="38100" cmpd="sng">
            <a:solidFill>
              <a:srgbClr val="00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339752" y="3140968"/>
            <a:ext cx="720080" cy="360040"/>
          </a:xfrm>
          <a:prstGeom prst="ellipse">
            <a:avLst/>
          </a:prstGeom>
          <a:noFill/>
          <a:ln w="38100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62183" y="6165304"/>
            <a:ext cx="3676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Reduce PDF uncertainty and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</a:rPr>
              <a:t>odify central value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7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/>
      <p:bldP spid="22" grpId="0" animBg="1"/>
      <p:bldP spid="22" grpId="1" animBg="1"/>
      <p:bldP spid="23" grpId="0" animBg="1"/>
      <p:bldP spid="23" grpId="1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497D1-7498-4BC9-927C-588D75779792}" type="slidenum">
              <a:rPr lang="en-US"/>
              <a:pPr/>
              <a:t>3</a:t>
            </a:fld>
            <a:endParaRPr lang="en-US"/>
          </a:p>
        </p:txBody>
      </p:sp>
      <p:sp>
        <p:nvSpPr>
          <p:cNvPr id="285708" name="Rectangle 12"/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229600" cy="1139825"/>
          </a:xfrm>
          <a:noFill/>
          <a:ln/>
        </p:spPr>
        <p:txBody>
          <a:bodyPr/>
          <a:lstStyle/>
          <a:p>
            <a:r>
              <a:rPr lang="en-US" dirty="0"/>
              <a:t>INTRODUCTION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37"/>
            <a:ext cx="8642350" cy="4968875"/>
          </a:xfrm>
        </p:spPr>
        <p:txBody>
          <a:bodyPr/>
          <a:lstStyle/>
          <a:p>
            <a:r>
              <a:rPr lang="en-GB" dirty="0" smtClean="0"/>
              <a:t>W and Z P</a:t>
            </a:r>
            <a:r>
              <a:rPr lang="en-GB" baseline="-25000" dirty="0" smtClean="0"/>
              <a:t>T</a:t>
            </a:r>
            <a:r>
              <a:rPr lang="en-GB" dirty="0" smtClean="0"/>
              <a:t> measurements:</a:t>
            </a:r>
            <a:endParaRPr lang="en-GB" dirty="0"/>
          </a:p>
          <a:p>
            <a:pPr lvl="1">
              <a:spcBef>
                <a:spcPct val="40000"/>
              </a:spcBef>
            </a:pPr>
            <a:r>
              <a:rPr lang="en-GB" dirty="0" smtClean="0">
                <a:solidFill>
                  <a:srgbClr val="0000CC"/>
                </a:solidFill>
              </a:rPr>
              <a:t>Precision of the results depends on stable unfolding of lepton momentum and </a:t>
            </a:r>
            <a:r>
              <a:rPr lang="en-GB" dirty="0" err="1" smtClean="0">
                <a:solidFill>
                  <a:srgbClr val="0000CC"/>
                </a:solidFill>
              </a:rPr>
              <a:t>hadronic</a:t>
            </a:r>
            <a:r>
              <a:rPr lang="en-GB" dirty="0" smtClean="0">
                <a:solidFill>
                  <a:srgbClr val="0000CC"/>
                </a:solidFill>
              </a:rPr>
              <a:t> recoil (</a:t>
            </a:r>
            <a:r>
              <a:rPr lang="en-GB" dirty="0" err="1" smtClean="0">
                <a:solidFill>
                  <a:srgbClr val="0000CC"/>
                </a:solidFill>
              </a:rPr>
              <a:t>E</a:t>
            </a:r>
            <a:r>
              <a:rPr lang="en-GB" baseline="-25000" dirty="0" err="1" smtClean="0">
                <a:solidFill>
                  <a:srgbClr val="0000CC"/>
                </a:solidFill>
              </a:rPr>
              <a:t>T</a:t>
            </a:r>
            <a:r>
              <a:rPr lang="en-GB" baseline="30000" dirty="0" err="1" smtClean="0">
                <a:solidFill>
                  <a:srgbClr val="0000CC"/>
                </a:solidFill>
              </a:rPr>
              <a:t>miss</a:t>
            </a:r>
            <a:r>
              <a:rPr lang="en-GB" dirty="0" smtClean="0">
                <a:solidFill>
                  <a:srgbClr val="0000CC"/>
                </a:solidFill>
              </a:rPr>
              <a:t>)</a:t>
            </a:r>
            <a:endParaRPr lang="en-GB" dirty="0">
              <a:solidFill>
                <a:srgbClr val="0000CC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GB" dirty="0" smtClean="0">
                <a:solidFill>
                  <a:srgbClr val="0000CC"/>
                </a:solidFill>
              </a:rPr>
              <a:t>Proper combination techniques</a:t>
            </a:r>
          </a:p>
          <a:p>
            <a:pPr lvl="1">
              <a:spcBef>
                <a:spcPts val="2400"/>
              </a:spcBef>
            </a:pPr>
            <a:endParaRPr lang="en-GB" dirty="0"/>
          </a:p>
        </p:txBody>
      </p:sp>
      <p:sp>
        <p:nvSpPr>
          <p:cNvPr id="402442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2443" name="Rectangle 11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2444" name="Rectangle 12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Z measurements (III)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3888" y="3068960"/>
            <a:ext cx="1819228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precision:</a:t>
            </a:r>
          </a:p>
          <a:p>
            <a:pPr algn="ctr">
              <a:spcBef>
                <a:spcPts val="12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Z: 1.5%-5.4%</a:t>
            </a: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W: 1.9%-9.2%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4088" y="5949280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Multiple </a:t>
            </a:r>
            <a:r>
              <a:rPr lang="en-US" dirty="0" err="1" smtClean="0">
                <a:solidFill>
                  <a:srgbClr val="FF0000"/>
                </a:solidFill>
              </a:rPr>
              <a:t>parton</a:t>
            </a:r>
            <a:r>
              <a:rPr lang="en-US" dirty="0" smtClean="0">
                <a:solidFill>
                  <a:srgbClr val="FF0000"/>
                </a:solidFill>
              </a:rPr>
              <a:t> emission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Needed to model high P</a:t>
            </a:r>
            <a:r>
              <a:rPr lang="en-US" baseline="-25000" dirty="0" smtClean="0">
                <a:solidFill>
                  <a:srgbClr val="FF0000"/>
                </a:solidFill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56477"/>
            <a:ext cx="3314824" cy="3260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538617"/>
            <a:ext cx="3635896" cy="34106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6027003"/>
            <a:ext cx="345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Resummation</a:t>
            </a:r>
            <a:r>
              <a:rPr lang="en-US" dirty="0" smtClean="0">
                <a:solidFill>
                  <a:srgbClr val="FF0000"/>
                </a:solidFill>
              </a:rPr>
              <a:t> important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even at high P</a:t>
            </a:r>
            <a:r>
              <a:rPr lang="en-US" baseline="-25000" dirty="0" smtClean="0">
                <a:solidFill>
                  <a:srgbClr val="FF0000"/>
                </a:solidFill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2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268413"/>
            <a:ext cx="8642350" cy="4968875"/>
          </a:xfrm>
        </p:spPr>
        <p:txBody>
          <a:bodyPr/>
          <a:lstStyle/>
          <a:p>
            <a:r>
              <a:rPr lang="en-GB" dirty="0" smtClean="0"/>
              <a:t>W/</a:t>
            </a:r>
            <a:r>
              <a:rPr lang="en-GB" dirty="0" err="1" smtClean="0"/>
              <a:t>Z+jets</a:t>
            </a:r>
            <a:r>
              <a:rPr lang="en-GB" dirty="0" smtClean="0"/>
              <a:t> measurements:</a:t>
            </a:r>
          </a:p>
          <a:p>
            <a:pPr lvl="1"/>
            <a:r>
              <a:rPr lang="en-GB" dirty="0" smtClean="0">
                <a:solidFill>
                  <a:srgbClr val="0000CC"/>
                </a:solidFill>
              </a:rPr>
              <a:t>Need to understand jets</a:t>
            </a:r>
          </a:p>
          <a:p>
            <a:pPr lvl="1"/>
            <a:r>
              <a:rPr lang="en-GB" dirty="0" smtClean="0">
                <a:solidFill>
                  <a:srgbClr val="0000CC"/>
                </a:solidFill>
              </a:rPr>
              <a:t>Varying kinematic and event topology affect above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 and Z measurements (V)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9pPr>
          </a:lstStyle>
          <a:p>
            <a:pPr>
              <a:defRPr/>
            </a:pPr>
            <a:fld id="{20AA0109-2D63-424D-ABBA-E0897D49315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868" y="2421214"/>
            <a:ext cx="3593612" cy="3967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95422"/>
            <a:ext cx="3024336" cy="4093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6372036"/>
            <a:ext cx="421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Strong interaction similar in W and Z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6381328"/>
            <a:ext cx="349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Need higher order corrections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708920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Systematics at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t</a:t>
            </a:r>
            <a:r>
              <a:rPr lang="en-US" sz="1800" b="1" dirty="0" smtClean="0">
                <a:solidFill>
                  <a:srgbClr val="FF0000"/>
                </a:solidFill>
              </a:rPr>
              <a:t>he level of theory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u</a:t>
            </a:r>
            <a:r>
              <a:rPr lang="en-US" sz="1800" b="1" dirty="0" smtClean="0">
                <a:solidFill>
                  <a:srgbClr val="FF0000"/>
                </a:solidFill>
              </a:rPr>
              <a:t>ncertainty.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3" name="Bent-Up Arrow 22"/>
          <p:cNvSpPr/>
          <p:nvPr/>
        </p:nvSpPr>
        <p:spPr>
          <a:xfrm rot="5400000">
            <a:off x="4247964" y="3753036"/>
            <a:ext cx="360040" cy="432048"/>
          </a:xfrm>
          <a:prstGeom prst="bent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347864" y="4581128"/>
            <a:ext cx="1800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Limited by </a:t>
            </a:r>
          </a:p>
          <a:p>
            <a:pPr algn="ctr"/>
            <a:r>
              <a:rPr lang="en-US" sz="1800" b="1" dirty="0">
                <a:solidFill>
                  <a:srgbClr val="0000CC"/>
                </a:solidFill>
              </a:rPr>
              <a:t>u</a:t>
            </a:r>
            <a:r>
              <a:rPr lang="en-US" sz="1800" b="1" dirty="0" smtClean="0">
                <a:solidFill>
                  <a:srgbClr val="0000CC"/>
                </a:solidFill>
              </a:rPr>
              <a:t>ncertainty on</a:t>
            </a:r>
          </a:p>
          <a:p>
            <a:pPr algn="ctr"/>
            <a:r>
              <a:rPr lang="en-US" sz="1800" b="1" dirty="0">
                <a:solidFill>
                  <a:srgbClr val="0000CC"/>
                </a:solidFill>
              </a:rPr>
              <a:t>j</a:t>
            </a:r>
            <a:r>
              <a:rPr lang="en-US" sz="1800" b="1" dirty="0" smtClean="0">
                <a:solidFill>
                  <a:srgbClr val="0000CC"/>
                </a:solidFill>
              </a:rPr>
              <a:t>et calibration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25" name="Bent Arrow 24"/>
          <p:cNvSpPr/>
          <p:nvPr/>
        </p:nvSpPr>
        <p:spPr>
          <a:xfrm rot="10800000">
            <a:off x="3995937" y="5589240"/>
            <a:ext cx="360040" cy="432048"/>
          </a:xfrm>
          <a:prstGeom prst="bentArrow">
            <a:avLst/>
          </a:prstGeom>
          <a:solidFill>
            <a:srgbClr val="0000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13" grpId="0"/>
      <p:bldP spid="23" grpId="0" animBg="1"/>
      <p:bldP spid="24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auto">
          <a:xfrm>
            <a:off x="611560" y="1628800"/>
            <a:ext cx="7625357" cy="187220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1750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27584" y="1772816"/>
            <a:ext cx="7488832" cy="146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300" dirty="0">
                <a:solidFill>
                  <a:srgbClr val="000066"/>
                </a:solidFill>
                <a:latin typeface="Arial" charset="0"/>
              </a:rPr>
              <a:t>ATLAS rediscovered the Standard Model with </a:t>
            </a:r>
            <a:r>
              <a:rPr lang="en-GB" sz="2300" dirty="0" smtClean="0">
                <a:solidFill>
                  <a:srgbClr val="000066"/>
                </a:solidFill>
                <a:latin typeface="Arial" charset="0"/>
              </a:rPr>
              <a:t>precision </a:t>
            </a:r>
            <a:endParaRPr lang="en-GB" sz="2300" dirty="0">
              <a:solidFill>
                <a:srgbClr val="000066"/>
              </a:solidFill>
              <a:latin typeface="Arial" charset="0"/>
            </a:endParaRPr>
          </a:p>
          <a:p>
            <a:pPr>
              <a:spcBef>
                <a:spcPct val="75000"/>
              </a:spcBef>
              <a:buFont typeface="Symbol" pitchFamily="18" charset="2"/>
              <a:buChar char="Þ"/>
            </a:pPr>
            <a:r>
              <a:rPr lang="en-GB" b="1" dirty="0">
                <a:solidFill>
                  <a:srgbClr val="000066"/>
                </a:solidFill>
                <a:latin typeface="Arial" charset="0"/>
              </a:rPr>
              <a:t> These SM results </a:t>
            </a:r>
            <a:r>
              <a:rPr lang="en-GB" b="1" dirty="0" smtClean="0">
                <a:solidFill>
                  <a:srgbClr val="000066"/>
                </a:solidFill>
                <a:latin typeface="Arial" charset="0"/>
              </a:rPr>
              <a:t>can </a:t>
            </a:r>
            <a:r>
              <a:rPr lang="en-GB" b="1" dirty="0">
                <a:solidFill>
                  <a:srgbClr val="000066"/>
                </a:solidFill>
                <a:latin typeface="Arial" charset="0"/>
              </a:rPr>
              <a:t>be used to </a:t>
            </a:r>
            <a:r>
              <a:rPr lang="en-GB" b="1" dirty="0" smtClean="0">
                <a:solidFill>
                  <a:srgbClr val="000066"/>
                </a:solidFill>
                <a:latin typeface="Arial" charset="0"/>
              </a:rPr>
              <a:t>find</a:t>
            </a:r>
          </a:p>
          <a:p>
            <a:pPr>
              <a:buFont typeface="Symbol" pitchFamily="18" charset="2"/>
              <a:buNone/>
            </a:pPr>
            <a:r>
              <a:rPr lang="en-GB" b="1" dirty="0" smtClean="0">
                <a:solidFill>
                  <a:srgbClr val="000066"/>
                </a:solidFill>
                <a:latin typeface="Arial" charset="0"/>
              </a:rPr>
              <a:t>    		new physics</a:t>
            </a:r>
            <a:endParaRPr lang="en-US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Rediscover Standard Model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611560" y="4005064"/>
            <a:ext cx="7625357" cy="2376264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827584" y="4149080"/>
            <a:ext cx="7488832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300" dirty="0" smtClean="0">
                <a:solidFill>
                  <a:srgbClr val="FF0000"/>
                </a:solidFill>
                <a:latin typeface="Arial" charset="0"/>
              </a:rPr>
              <a:t>More than a rediscovery of what we knew showing that the apparatus work well:</a:t>
            </a:r>
            <a:endParaRPr lang="en-GB" sz="2300" dirty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75000"/>
              </a:spcBef>
              <a:buFont typeface="Symbol" pitchFamily="18" charset="2"/>
              <a:buChar char="Þ"/>
            </a:pPr>
            <a:r>
              <a:rPr lang="en-GB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Arial" charset="0"/>
              </a:rPr>
              <a:t>Extension of this knowledge to new regime</a:t>
            </a:r>
          </a:p>
          <a:p>
            <a:pPr>
              <a:spcBef>
                <a:spcPct val="75000"/>
              </a:spcBef>
              <a:buFont typeface="Symbol" pitchFamily="18" charset="2"/>
              <a:buChar char="Þ"/>
            </a:pPr>
            <a:r>
              <a:rPr lang="en-GB" b="1" dirty="0" smtClean="0">
                <a:solidFill>
                  <a:srgbClr val="FF0000"/>
                </a:solidFill>
                <a:latin typeface="Arial" charset="0"/>
              </a:rPr>
              <a:t>Improvement of overall understanding of SM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3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1" animBg="1"/>
      <p:bldP spid="1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1C0CAB-F124-4CEC-9878-CFFD170546B2}" type="slidenum">
              <a:rPr lang="en-US"/>
              <a:pPr/>
              <a:t>33</a:t>
            </a:fld>
            <a:endParaRPr lang="en-US"/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130000"/>
              </a:spcBef>
            </a:pPr>
            <a:r>
              <a:rPr lang="en-GB" sz="5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look for new phenomena?</a:t>
            </a: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4- Observe deviations with respect to Standard Model predictions</a:t>
            </a: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791618-496F-4F8F-ACCF-E34F1B7DCBD5}" type="slidenum">
              <a:rPr lang="en-US"/>
              <a:pPr/>
              <a:t>34</a:t>
            </a:fld>
            <a:endParaRPr lang="en-US"/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68760"/>
            <a:ext cx="8856663" cy="4202166"/>
          </a:xfrm>
        </p:spPr>
        <p:txBody>
          <a:bodyPr/>
          <a:lstStyle/>
          <a:p>
            <a:r>
              <a:rPr lang="en-GB" sz="2200" dirty="0" smtClean="0">
                <a:latin typeface="Arial" charset="0"/>
              </a:rPr>
              <a:t>The </a:t>
            </a:r>
            <a:r>
              <a:rPr lang="en-GB" sz="2200" dirty="0">
                <a:latin typeface="Arial" charset="0"/>
              </a:rPr>
              <a:t>simplest approach to look for deviations and find new physics is to perform counting experiments</a:t>
            </a:r>
            <a:endParaRPr lang="en-US" sz="2200" dirty="0">
              <a:latin typeface="Arial" charset="0"/>
            </a:endParaRPr>
          </a:p>
          <a:p>
            <a:pPr>
              <a:spcBef>
                <a:spcPts val="1200"/>
              </a:spcBef>
            </a:pPr>
            <a:r>
              <a:rPr lang="en-GB" sz="2200" dirty="0" smtClean="0"/>
              <a:t>To determine </a:t>
            </a:r>
            <a:r>
              <a:rPr lang="en-GB" sz="2200" dirty="0"/>
              <a:t>how many SM events should pass the selections </a:t>
            </a:r>
            <a:r>
              <a:rPr lang="en-GB" sz="2200" dirty="0" smtClean="0"/>
              <a:t>defining </a:t>
            </a:r>
            <a:r>
              <a:rPr lang="en-GB" sz="2200" dirty="0"/>
              <a:t>the chosen final </a:t>
            </a:r>
            <a:r>
              <a:rPr lang="en-GB" sz="2200" dirty="0" smtClean="0"/>
              <a:t>state (e.g. </a:t>
            </a:r>
            <a:r>
              <a:rPr lang="en-GB" sz="2200" dirty="0" err="1" smtClean="0"/>
              <a:t>monojet</a:t>
            </a:r>
            <a:r>
              <a:rPr lang="en-GB" sz="2200" dirty="0" smtClean="0"/>
              <a:t>):</a:t>
            </a:r>
            <a:endParaRPr lang="en-GB" sz="2200" dirty="0"/>
          </a:p>
          <a:p>
            <a:pPr>
              <a:spcBef>
                <a:spcPct val="120000"/>
              </a:spcBef>
              <a:buFont typeface="Wingdings" pitchFamily="2" charset="2"/>
              <a:buNone/>
            </a:pPr>
            <a:r>
              <a:rPr lang="en-GB" sz="2200" dirty="0">
                <a:solidFill>
                  <a:srgbClr val="0000CC"/>
                </a:solidFill>
                <a:effectLst/>
                <a:sym typeface="Symbol" pitchFamily="18" charset="2"/>
              </a:rPr>
              <a:t>       </a:t>
            </a:r>
            <a:r>
              <a:rPr lang="en-GB" sz="2200" dirty="0" smtClean="0">
                <a:solidFill>
                  <a:srgbClr val="0000CC"/>
                </a:solidFill>
                <a:effectLst/>
                <a:sym typeface="Symbol" pitchFamily="18" charset="2"/>
              </a:rPr>
              <a:t> </a:t>
            </a:r>
            <a:r>
              <a:rPr lang="en-GB" sz="2200" dirty="0">
                <a:solidFill>
                  <a:srgbClr val="0000CC"/>
                </a:solidFill>
                <a:effectLst/>
                <a:sym typeface="Symbol" pitchFamily="18" charset="2"/>
              </a:rPr>
              <a:t>predict production rate:</a:t>
            </a:r>
          </a:p>
          <a:p>
            <a:pPr>
              <a:buFont typeface="Wingdings" pitchFamily="2" charset="2"/>
              <a:buNone/>
            </a:pPr>
            <a:endParaRPr lang="en-GB" sz="22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n-GB" sz="2200" dirty="0">
              <a:sym typeface="Symbol" pitchFamily="18" charset="2"/>
            </a:endParaRPr>
          </a:p>
          <a:p>
            <a:pPr>
              <a:spcBef>
                <a:spcPct val="75000"/>
              </a:spcBef>
              <a:buFont typeface="Wingdings" pitchFamily="2" charset="2"/>
              <a:buNone/>
            </a:pPr>
            <a:r>
              <a:rPr lang="en-GB" sz="2200" dirty="0">
                <a:solidFill>
                  <a:srgbClr val="0000CC"/>
                </a:solidFill>
                <a:effectLst/>
                <a:sym typeface="Symbol" pitchFamily="18" charset="2"/>
              </a:rPr>
              <a:t>	  </a:t>
            </a:r>
            <a:r>
              <a:rPr lang="en-GB" sz="2200" dirty="0" smtClean="0">
                <a:solidFill>
                  <a:srgbClr val="0000CC"/>
                </a:solidFill>
                <a:effectLst/>
                <a:sym typeface="Symbol" pitchFamily="18" charset="2"/>
              </a:rPr>
              <a:t> </a:t>
            </a:r>
            <a:r>
              <a:rPr lang="en-GB" sz="2200" dirty="0">
                <a:solidFill>
                  <a:srgbClr val="0000CC"/>
                </a:solidFill>
                <a:effectLst/>
                <a:sym typeface="Symbol" pitchFamily="18" charset="2"/>
              </a:rPr>
              <a:t>predict selection </a:t>
            </a:r>
            <a:r>
              <a:rPr lang="en-GB" sz="2200" dirty="0" smtClean="0">
                <a:solidFill>
                  <a:srgbClr val="0000CC"/>
                </a:solidFill>
                <a:effectLst/>
                <a:sym typeface="Symbol" pitchFamily="18" charset="2"/>
              </a:rPr>
              <a:t>efficiency</a:t>
            </a: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en-GB" sz="2200" dirty="0">
                <a:solidFill>
                  <a:srgbClr val="0000CC"/>
                </a:solidFill>
                <a:effectLst/>
                <a:sym typeface="Symbol" pitchFamily="18" charset="2"/>
              </a:rPr>
              <a:t> </a:t>
            </a:r>
            <a:r>
              <a:rPr lang="en-GB" sz="2200" dirty="0" smtClean="0">
                <a:solidFill>
                  <a:srgbClr val="0000CC"/>
                </a:solidFill>
                <a:effectLst/>
                <a:sym typeface="Symbol" pitchFamily="18" charset="2"/>
              </a:rPr>
              <a:t>             and acceptance:</a:t>
            </a:r>
            <a:endParaRPr lang="en-GB" sz="2200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n-GB" sz="22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8101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8103" name="Rectangle 7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SM prediction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107504" y="5805860"/>
            <a:ext cx="8642350" cy="115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75000"/>
              <a:buFont typeface="Wingdings" pitchFamily="2" charset="2"/>
              <a:buChar char="l"/>
            </a:pPr>
            <a:r>
              <a:rPr lang="en-GB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 sensitivity to new phenomena depends on:</a:t>
            </a:r>
          </a:p>
          <a:p>
            <a:pPr marL="742950" lvl="1" indent="-285750">
              <a:lnSpc>
                <a:spcPct val="80000"/>
              </a:lnSpc>
              <a:spcBef>
                <a:spcPts val="900"/>
              </a:spcBef>
              <a:buClr>
                <a:srgbClr val="0000CC"/>
              </a:buClr>
              <a:buSzPct val="75000"/>
              <a:buFont typeface="Wingdings" pitchFamily="2" charset="2"/>
              <a:buChar char="l"/>
            </a:pPr>
            <a:r>
              <a:rPr lang="en-GB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 relative amount of new physics and SM contribution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rgbClr val="0000CC"/>
              </a:buClr>
              <a:buSzPct val="75000"/>
              <a:buFont typeface="Wingdings" pitchFamily="2" charset="2"/>
              <a:buChar char="l"/>
            </a:pPr>
            <a:r>
              <a:rPr lang="en-GB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 systematic uncertainty on the SM </a:t>
            </a:r>
            <a:r>
              <a:rPr lang="en-GB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expectations</a:t>
            </a:r>
            <a:endParaRPr lang="en-GB" sz="2000" b="1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388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1462" r="18526" b="15471"/>
          <a:stretch>
            <a:fillRect/>
          </a:stretch>
        </p:blipFill>
        <p:spPr bwMode="auto">
          <a:xfrm>
            <a:off x="4643438" y="3045226"/>
            <a:ext cx="1655762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06" name="Text Box 10"/>
          <p:cNvSpPr txBox="1">
            <a:spLocks noChangeArrowheads="1"/>
          </p:cNvSpPr>
          <p:nvPr/>
        </p:nvSpPr>
        <p:spPr bwMode="auto">
          <a:xfrm>
            <a:off x="6084888" y="3015064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388107" name="Text Box 11"/>
          <p:cNvSpPr txBox="1">
            <a:spLocks noChangeArrowheads="1"/>
          </p:cNvSpPr>
          <p:nvPr/>
        </p:nvSpPr>
        <p:spPr bwMode="auto">
          <a:xfrm>
            <a:off x="6084888" y="3591326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388108" name="Text Box 12"/>
          <p:cNvSpPr txBox="1">
            <a:spLocks noChangeArrowheads="1"/>
          </p:cNvSpPr>
          <p:nvPr/>
        </p:nvSpPr>
        <p:spPr bwMode="auto">
          <a:xfrm>
            <a:off x="6515100" y="3269064"/>
            <a:ext cx="392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b="1">
                <a:latin typeface="Arial" charset="0"/>
              </a:rPr>
              <a:t>+</a:t>
            </a:r>
            <a:endParaRPr lang="en-US" sz="2800" b="1">
              <a:latin typeface="Arial" charset="0"/>
            </a:endParaRPr>
          </a:p>
        </p:txBody>
      </p:sp>
      <p:sp>
        <p:nvSpPr>
          <p:cNvPr id="388109" name="Text Box 13"/>
          <p:cNvSpPr txBox="1">
            <a:spLocks noChangeArrowheads="1"/>
          </p:cNvSpPr>
          <p:nvPr/>
        </p:nvSpPr>
        <p:spPr bwMode="auto">
          <a:xfrm>
            <a:off x="4695825" y="3938989"/>
            <a:ext cx="1698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>
                <a:latin typeface="Arial" charset="0"/>
              </a:rPr>
              <a:t>Irreducible bkg.</a:t>
            </a:r>
            <a:endParaRPr lang="en-US" sz="1600" b="1">
              <a:latin typeface="Arial" charset="0"/>
            </a:endParaRPr>
          </a:p>
        </p:txBody>
      </p:sp>
      <p:pic>
        <p:nvPicPr>
          <p:cNvPr id="388115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2336" r="35036" b="20479"/>
          <a:stretch>
            <a:fillRect/>
          </a:stretch>
        </p:blipFill>
        <p:spPr bwMode="auto">
          <a:xfrm>
            <a:off x="7018338" y="3032526"/>
            <a:ext cx="1655762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16" name="Rectangle 20"/>
          <p:cNvSpPr>
            <a:spLocks noChangeArrowheads="1"/>
          </p:cNvSpPr>
          <p:nvPr/>
        </p:nvSpPr>
        <p:spPr bwMode="auto">
          <a:xfrm>
            <a:off x="8459788" y="3248426"/>
            <a:ext cx="76200" cy="142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8117" name="Rectangle 21"/>
          <p:cNvSpPr>
            <a:spLocks noChangeArrowheads="1"/>
          </p:cNvSpPr>
          <p:nvPr/>
        </p:nvSpPr>
        <p:spPr bwMode="auto">
          <a:xfrm>
            <a:off x="8459788" y="3607201"/>
            <a:ext cx="73025" cy="2174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8118" name="Text Box 22"/>
          <p:cNvSpPr txBox="1">
            <a:spLocks noChangeArrowheads="1"/>
          </p:cNvSpPr>
          <p:nvPr/>
        </p:nvSpPr>
        <p:spPr bwMode="auto">
          <a:xfrm>
            <a:off x="8456613" y="3015064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Arial" charset="0"/>
              </a:rPr>
              <a:t>q</a:t>
            </a:r>
            <a:endParaRPr lang="en-US" sz="1400" b="1">
              <a:latin typeface="Arial" charset="0"/>
            </a:endParaRPr>
          </a:p>
        </p:txBody>
      </p:sp>
      <p:sp>
        <p:nvSpPr>
          <p:cNvPr id="388119" name="Text Box 23"/>
          <p:cNvSpPr txBox="1">
            <a:spLocks noChangeArrowheads="1"/>
          </p:cNvSpPr>
          <p:nvPr/>
        </p:nvSpPr>
        <p:spPr bwMode="auto">
          <a:xfrm>
            <a:off x="8388350" y="3607201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Arial Bar" pitchFamily="80" charset="0"/>
              </a:rPr>
              <a:t>q</a:t>
            </a:r>
            <a:endParaRPr lang="en-US" sz="1400" b="1">
              <a:latin typeface="Arial Bar" pitchFamily="80" charset="0"/>
            </a:endParaRPr>
          </a:p>
        </p:txBody>
      </p:sp>
      <p:sp>
        <p:nvSpPr>
          <p:cNvPr id="388121" name="AutoShape 25"/>
          <p:cNvSpPr>
            <a:spLocks noChangeArrowheads="1"/>
          </p:cNvSpPr>
          <p:nvPr/>
        </p:nvSpPr>
        <p:spPr bwMode="auto">
          <a:xfrm>
            <a:off x="8459788" y="3535764"/>
            <a:ext cx="215900" cy="215900"/>
          </a:xfrm>
          <a:prstGeom prst="flowChartSummingJunction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8122" name="Text Box 26"/>
          <p:cNvSpPr txBox="1">
            <a:spLocks noChangeArrowheads="1"/>
          </p:cNvSpPr>
          <p:nvPr/>
        </p:nvSpPr>
        <p:spPr bwMode="auto">
          <a:xfrm>
            <a:off x="7042150" y="3991376"/>
            <a:ext cx="1562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>
                <a:latin typeface="Arial" charset="0"/>
              </a:rPr>
              <a:t>reducible bkg.</a:t>
            </a:r>
            <a:endParaRPr lang="en-US" sz="1600" b="1">
              <a:latin typeface="Arial" charset="0"/>
            </a:endParaRPr>
          </a:p>
        </p:txBody>
      </p:sp>
      <p:pic>
        <p:nvPicPr>
          <p:cNvPr id="388123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 r="11243"/>
          <a:stretch>
            <a:fillRect/>
          </a:stretch>
        </p:blipFill>
        <p:spPr bwMode="auto">
          <a:xfrm>
            <a:off x="5364163" y="4543648"/>
            <a:ext cx="1655762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24" name="Text Box 28"/>
          <p:cNvSpPr txBox="1">
            <a:spLocks noChangeArrowheads="1"/>
          </p:cNvSpPr>
          <p:nvPr/>
        </p:nvSpPr>
        <p:spPr bwMode="auto">
          <a:xfrm>
            <a:off x="7372361" y="4543380"/>
            <a:ext cx="1771639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900" b="1" dirty="0">
                <a:solidFill>
                  <a:srgbClr val="800080"/>
                </a:solidFill>
                <a:latin typeface="Arial" charset="0"/>
              </a:rPr>
              <a:t>understand</a:t>
            </a:r>
          </a:p>
          <a:p>
            <a:pPr algn="ctr"/>
            <a:r>
              <a:rPr lang="en-GB" sz="1900" b="1" dirty="0">
                <a:solidFill>
                  <a:srgbClr val="800080"/>
                </a:solidFill>
                <a:latin typeface="Arial" charset="0"/>
              </a:rPr>
              <a:t>d</a:t>
            </a:r>
            <a:r>
              <a:rPr lang="en-GB" sz="1900" b="1" dirty="0" smtClean="0">
                <a:solidFill>
                  <a:srgbClr val="800080"/>
                </a:solidFill>
                <a:latin typeface="Arial" charset="0"/>
              </a:rPr>
              <a:t>istributions </a:t>
            </a:r>
          </a:p>
          <a:p>
            <a:pPr algn="ctr"/>
            <a:r>
              <a:rPr lang="en-GB" sz="1900" b="1" dirty="0" smtClean="0">
                <a:solidFill>
                  <a:srgbClr val="800080"/>
                </a:solidFill>
                <a:latin typeface="Arial" charset="0"/>
              </a:rPr>
              <a:t>with detector </a:t>
            </a:r>
          </a:p>
          <a:p>
            <a:pPr algn="ctr"/>
            <a:r>
              <a:rPr lang="en-GB" sz="1900" b="1" dirty="0" smtClean="0">
                <a:solidFill>
                  <a:srgbClr val="800080"/>
                </a:solidFill>
                <a:latin typeface="Arial" charset="0"/>
              </a:rPr>
              <a:t>effects</a:t>
            </a:r>
            <a:endParaRPr lang="en-US" sz="1900" b="1" dirty="0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388125" name="Text Box 29"/>
          <p:cNvSpPr txBox="1">
            <a:spLocks noChangeArrowheads="1"/>
          </p:cNvSpPr>
          <p:nvPr/>
        </p:nvSpPr>
        <p:spPr bwMode="auto">
          <a:xfrm>
            <a:off x="7019925" y="4894217"/>
            <a:ext cx="44474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900" b="1" dirty="0" smtClean="0">
                <a:solidFill>
                  <a:srgbClr val="80008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900" b="1" dirty="0">
              <a:solidFill>
                <a:srgbClr val="800080"/>
              </a:solidFill>
              <a:latin typeface="Arial" charset="0"/>
              <a:sym typeface="Euclid Symbol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3619" y="3591326"/>
            <a:ext cx="6964362" cy="1200150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rgbClr val="FF0000"/>
                </a:solidFill>
                <a:latin typeface="+mn-lt"/>
              </a:rPr>
              <a:t>THE KEY IS TO CONTROL </a:t>
            </a:r>
          </a:p>
          <a:p>
            <a:pPr algn="ctr">
              <a:defRPr/>
            </a:pPr>
            <a:r>
              <a:rPr lang="en-GB" sz="3600" b="1" dirty="0">
                <a:solidFill>
                  <a:srgbClr val="FF0000"/>
                </a:solidFill>
                <a:latin typeface="+mn-lt"/>
              </a:rPr>
              <a:t>SYSTEMATIC UNCERTAINTIES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8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8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8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8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8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8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8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8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8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8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8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8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8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8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8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8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8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8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8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8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8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8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8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8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8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8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8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8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8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8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8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8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8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8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8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8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88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88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8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6" grpId="0"/>
      <p:bldP spid="388107" grpId="0"/>
      <p:bldP spid="388108" grpId="0"/>
      <p:bldP spid="388109" grpId="0"/>
      <p:bldP spid="388116" grpId="0" animBg="1"/>
      <p:bldP spid="388117" grpId="0" animBg="1"/>
      <p:bldP spid="388118" grpId="0"/>
      <p:bldP spid="388119" grpId="0"/>
      <p:bldP spid="388121" grpId="0" animBg="1"/>
      <p:bldP spid="388122" grpId="0"/>
      <p:bldP spid="388124" grpId="0"/>
      <p:bldP spid="388125" grpId="0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CA4683-5919-4725-BE3C-B8DED7628147}" type="slidenum">
              <a:rPr lang="en-US"/>
              <a:pPr/>
              <a:t>35</a:t>
            </a:fld>
            <a:endParaRPr lang="en-US"/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68413"/>
            <a:ext cx="8856663" cy="5589587"/>
          </a:xfrm>
        </p:spPr>
        <p:txBody>
          <a:bodyPr/>
          <a:lstStyle/>
          <a:p>
            <a:pPr>
              <a:buSzPct val="200000"/>
              <a:buFontTx/>
              <a:buChar char="•"/>
            </a:pPr>
            <a:r>
              <a:rPr lang="en-GB" sz="2300" dirty="0">
                <a:sym typeface="Symbol" pitchFamily="18" charset="2"/>
              </a:rPr>
              <a:t>Use theory / simulations to estimate production rate and model detector effects on efficiency of events selections </a:t>
            </a:r>
          </a:p>
          <a:p>
            <a:pPr>
              <a:buSzPct val="200000"/>
              <a:buFontTx/>
              <a:buNone/>
            </a:pPr>
            <a:r>
              <a:rPr lang="en-US" sz="2600" dirty="0">
                <a:sym typeface="Symbol" pitchFamily="18" charset="2"/>
              </a:rPr>
              <a:t>  </a:t>
            </a:r>
            <a:r>
              <a:rPr lang="en-US" sz="2600" dirty="0">
                <a:solidFill>
                  <a:srgbClr val="FF0000"/>
                </a:solidFill>
                <a:sym typeface="Symbol" pitchFamily="18" charset="2"/>
              </a:rPr>
              <a:t> Systematic uncertainty from approximation and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600" dirty="0">
                <a:solidFill>
                  <a:srgbClr val="FF0000"/>
                </a:solidFill>
                <a:sym typeface="Symbol" pitchFamily="18" charset="2"/>
              </a:rPr>
              <a:t>       inaccuracy in modeling of:</a:t>
            </a:r>
          </a:p>
          <a:p>
            <a:pPr lvl="1">
              <a:spcBef>
                <a:spcPts val="2400"/>
              </a:spcBef>
            </a:pP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Jet and </a:t>
            </a:r>
            <a:r>
              <a:rPr lang="en-US" dirty="0" err="1">
                <a:solidFill>
                  <a:srgbClr val="0000CC"/>
                </a:solidFill>
                <a:effectLst/>
                <a:sym typeface="Symbol" pitchFamily="18" charset="2"/>
              </a:rPr>
              <a:t>E</a:t>
            </a:r>
            <a:r>
              <a:rPr lang="en-US" baseline="-25000" dirty="0" err="1">
                <a:solidFill>
                  <a:srgbClr val="0000CC"/>
                </a:solidFill>
                <a:effectLst/>
                <a:sym typeface="Symbol" pitchFamily="18" charset="2"/>
              </a:rPr>
              <a:t>T</a:t>
            </a:r>
            <a:r>
              <a:rPr lang="en-US" baseline="30000" dirty="0" err="1">
                <a:solidFill>
                  <a:srgbClr val="0000CC"/>
                </a:solidFill>
                <a:effectLst/>
                <a:sym typeface="Symbol" pitchFamily="18" charset="2"/>
              </a:rPr>
              <a:t>miss</a:t>
            </a: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 energy scale and resolution</a:t>
            </a:r>
          </a:p>
          <a:p>
            <a:pPr lvl="1">
              <a:spcBef>
                <a:spcPct val="50000"/>
              </a:spcBef>
            </a:pPr>
            <a:r>
              <a:rPr lang="en-GB" dirty="0">
                <a:solidFill>
                  <a:srgbClr val="0000CC"/>
                </a:solidFill>
                <a:effectLst/>
                <a:sym typeface="Symbol" pitchFamily="18" charset="2"/>
              </a:rPr>
              <a:t>Lepton energy scale and resolution</a:t>
            </a:r>
            <a:endParaRPr lang="en-US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pPr lvl="1">
              <a:spcBef>
                <a:spcPct val="50000"/>
              </a:spcBef>
            </a:pPr>
            <a:r>
              <a:rPr lang="en-US" dirty="0" smtClean="0">
                <a:solidFill>
                  <a:srgbClr val="0000CC"/>
                </a:solidFill>
                <a:effectLst/>
                <a:sym typeface="Symbol" pitchFamily="18" charset="2"/>
              </a:rPr>
              <a:t>ISR/FSR effects </a:t>
            </a:r>
          </a:p>
          <a:p>
            <a:pPr lvl="1">
              <a:spcBef>
                <a:spcPct val="50000"/>
              </a:spcBef>
            </a:pPr>
            <a:r>
              <a:rPr lang="en-US" dirty="0" smtClean="0">
                <a:solidFill>
                  <a:srgbClr val="0000CC"/>
                </a:solidFill>
                <a:effectLst/>
                <a:sym typeface="Symbol" pitchFamily="18" charset="2"/>
              </a:rPr>
              <a:t>Fragmentation/</a:t>
            </a:r>
            <a:r>
              <a:rPr lang="en-US" dirty="0" err="1" smtClean="0">
                <a:solidFill>
                  <a:srgbClr val="0000CC"/>
                </a:solidFill>
                <a:effectLst/>
                <a:sym typeface="Symbol" pitchFamily="18" charset="2"/>
              </a:rPr>
              <a:t>hadronization</a:t>
            </a:r>
            <a:endParaRPr lang="en-US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Underlying events</a:t>
            </a:r>
          </a:p>
          <a:p>
            <a:pPr lvl="1">
              <a:spcBef>
                <a:spcPct val="50000"/>
              </a:spcBef>
            </a:pPr>
            <a:r>
              <a:rPr lang="en-US" dirty="0" smtClean="0">
                <a:solidFill>
                  <a:srgbClr val="0000CC"/>
                </a:solidFill>
                <a:effectLst/>
                <a:sym typeface="Symbol" pitchFamily="18" charset="2"/>
              </a:rPr>
              <a:t>Parton Distribution Function</a:t>
            </a:r>
            <a:endParaRPr lang="en-US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Trigger, Pile up and luminosity</a:t>
            </a:r>
          </a:p>
          <a:p>
            <a:pPr lvl="1">
              <a:spcBef>
                <a:spcPct val="50000"/>
              </a:spcBef>
            </a:pPr>
            <a:r>
              <a:rPr lang="en-US" dirty="0" smtClean="0">
                <a:solidFill>
                  <a:srgbClr val="0000CC"/>
                </a:solidFill>
                <a:effectLst/>
                <a:sym typeface="Symbol" pitchFamily="18" charset="2"/>
              </a:rPr>
              <a:t>Matrix Element calculation</a:t>
            </a:r>
            <a:endParaRPr lang="en-US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endParaRPr lang="en-US" dirty="0"/>
          </a:p>
        </p:txBody>
      </p:sp>
      <p:sp>
        <p:nvSpPr>
          <p:cNvPr id="389126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9127" name="Rectangle 7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9128" name="Rectangle 8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Monte Carlo based estimate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89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2708275"/>
            <a:ext cx="27178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34" name="AutoShape 14"/>
          <p:cNvSpPr>
            <a:spLocks/>
          </p:cNvSpPr>
          <p:nvPr/>
        </p:nvSpPr>
        <p:spPr bwMode="auto">
          <a:xfrm>
            <a:off x="5580063" y="2924175"/>
            <a:ext cx="792162" cy="792163"/>
          </a:xfrm>
          <a:prstGeom prst="rightBrace">
            <a:avLst>
              <a:gd name="adj1" fmla="val 8333"/>
              <a:gd name="adj2" fmla="val 50000"/>
            </a:avLst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9135" name="Line 15"/>
          <p:cNvSpPr>
            <a:spLocks noChangeShapeType="1"/>
          </p:cNvSpPr>
          <p:nvPr/>
        </p:nvSpPr>
        <p:spPr bwMode="auto">
          <a:xfrm flipV="1">
            <a:off x="4427537" y="4580818"/>
            <a:ext cx="2808287" cy="72318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89136" name="Line 16"/>
          <p:cNvSpPr>
            <a:spLocks noChangeShapeType="1"/>
          </p:cNvSpPr>
          <p:nvPr/>
        </p:nvSpPr>
        <p:spPr bwMode="auto">
          <a:xfrm>
            <a:off x="2771800" y="4221088"/>
            <a:ext cx="4537049" cy="1296144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89137" name="Line 17"/>
          <p:cNvSpPr>
            <a:spLocks noChangeShapeType="1"/>
          </p:cNvSpPr>
          <p:nvPr/>
        </p:nvSpPr>
        <p:spPr bwMode="auto">
          <a:xfrm>
            <a:off x="3059832" y="5085184"/>
            <a:ext cx="4249019" cy="1512466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89138" name="Line 18"/>
          <p:cNvSpPr>
            <a:spLocks noChangeShapeType="1"/>
          </p:cNvSpPr>
          <p:nvPr/>
        </p:nvSpPr>
        <p:spPr bwMode="auto">
          <a:xfrm>
            <a:off x="4283968" y="5589240"/>
            <a:ext cx="1943795" cy="503585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89139" name="Line 19"/>
          <p:cNvSpPr>
            <a:spLocks noChangeShapeType="1"/>
          </p:cNvSpPr>
          <p:nvPr/>
        </p:nvSpPr>
        <p:spPr bwMode="auto">
          <a:xfrm flipV="1">
            <a:off x="4139952" y="6165850"/>
            <a:ext cx="3095873" cy="215478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4" grpId="0" animBg="1"/>
      <p:bldP spid="389135" grpId="0" animBg="1"/>
      <p:bldP spid="389136" grpId="0" animBg="1"/>
      <p:bldP spid="389137" grpId="0" animBg="1"/>
      <p:bldP spid="389138" grpId="0" animBg="1"/>
      <p:bldP spid="3891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2E908C-C4B1-4F96-8657-4DFE5E22B040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13684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300" dirty="0"/>
              <a:t>	Reduce systematic uncertainty by replacing MC distribution with well understood data distribution </a:t>
            </a:r>
            <a:r>
              <a:rPr lang="en-GB" sz="2300" dirty="0" smtClean="0"/>
              <a:t>similar to </a:t>
            </a:r>
            <a:r>
              <a:rPr lang="en-GB" sz="2300" dirty="0"/>
              <a:t>the process of interest to avoid bias</a:t>
            </a:r>
            <a:endParaRPr lang="en-GB" sz="1900" dirty="0"/>
          </a:p>
        </p:txBody>
      </p:sp>
      <p:sp>
        <p:nvSpPr>
          <p:cNvPr id="391172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91174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Data-driven technique 101 (I)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911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3644900"/>
            <a:ext cx="25193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789363"/>
            <a:ext cx="28813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8" name="Picture 10"/>
          <p:cNvPicPr>
            <a:picLocks noChangeAspect="1" noChangeArrowheads="1"/>
          </p:cNvPicPr>
          <p:nvPr/>
        </p:nvPicPr>
        <p:blipFill>
          <a:blip r:embed="rId4"/>
          <a:srcRect t="8624" r="9473"/>
          <a:stretch>
            <a:fillRect/>
          </a:stretch>
        </p:blipFill>
        <p:spPr bwMode="auto">
          <a:xfrm>
            <a:off x="3276600" y="3500438"/>
            <a:ext cx="316706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9" name="Picture 11"/>
          <p:cNvPicPr>
            <a:picLocks noChangeAspect="1" noChangeArrowheads="1"/>
          </p:cNvPicPr>
          <p:nvPr/>
        </p:nvPicPr>
        <p:blipFill>
          <a:blip r:embed="rId5"/>
          <a:srcRect t="8235" r="9222"/>
          <a:stretch>
            <a:fillRect/>
          </a:stretch>
        </p:blipFill>
        <p:spPr bwMode="auto">
          <a:xfrm>
            <a:off x="3276600" y="3506788"/>
            <a:ext cx="31670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83" name="Picture 15"/>
          <p:cNvPicPr>
            <a:picLocks noChangeAspect="1" noChangeArrowheads="1"/>
          </p:cNvPicPr>
          <p:nvPr/>
        </p:nvPicPr>
        <p:blipFill>
          <a:blip r:embed="rId6"/>
          <a:srcRect l="6435" t="11462" r="18526" b="15471"/>
          <a:stretch>
            <a:fillRect/>
          </a:stretch>
        </p:blipFill>
        <p:spPr bwMode="auto">
          <a:xfrm>
            <a:off x="4068763" y="2522538"/>
            <a:ext cx="1728787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1184" name="Text Box 16"/>
          <p:cNvSpPr txBox="1">
            <a:spLocks noChangeArrowheads="1"/>
          </p:cNvSpPr>
          <p:nvPr/>
        </p:nvSpPr>
        <p:spPr bwMode="auto">
          <a:xfrm>
            <a:off x="5510213" y="2492375"/>
            <a:ext cx="276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391185" name="Text Box 17"/>
          <p:cNvSpPr txBox="1">
            <a:spLocks noChangeArrowheads="1"/>
          </p:cNvSpPr>
          <p:nvPr/>
        </p:nvSpPr>
        <p:spPr bwMode="auto">
          <a:xfrm>
            <a:off x="5510213" y="3068638"/>
            <a:ext cx="276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pic>
        <p:nvPicPr>
          <p:cNvPr id="391188" name="Picture 20"/>
          <p:cNvPicPr>
            <a:picLocks noChangeAspect="1" noChangeArrowheads="1"/>
          </p:cNvPicPr>
          <p:nvPr/>
        </p:nvPicPr>
        <p:blipFill>
          <a:blip r:embed="rId6"/>
          <a:srcRect l="6435" t="11462" r="18526" b="15471"/>
          <a:stretch>
            <a:fillRect/>
          </a:stretch>
        </p:blipFill>
        <p:spPr bwMode="auto">
          <a:xfrm>
            <a:off x="4140200" y="5810250"/>
            <a:ext cx="1728788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1189" name="Text Box 21"/>
          <p:cNvSpPr txBox="1">
            <a:spLocks noChangeArrowheads="1"/>
          </p:cNvSpPr>
          <p:nvPr/>
        </p:nvSpPr>
        <p:spPr bwMode="auto">
          <a:xfrm>
            <a:off x="5581650" y="5780088"/>
            <a:ext cx="276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391190" name="Text Box 22"/>
          <p:cNvSpPr txBox="1">
            <a:spLocks noChangeArrowheads="1"/>
          </p:cNvSpPr>
          <p:nvPr/>
        </p:nvSpPr>
        <p:spPr bwMode="auto">
          <a:xfrm>
            <a:off x="5581650" y="6356350"/>
            <a:ext cx="276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61456" name="Rectangle 25"/>
          <p:cNvSpPr>
            <a:spLocks noChangeArrowheads="1"/>
          </p:cNvSpPr>
          <p:nvPr/>
        </p:nvSpPr>
        <p:spPr bwMode="auto">
          <a:xfrm>
            <a:off x="5076825" y="4441825"/>
            <a:ext cx="936625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91194" name="Text Box 26"/>
          <p:cNvSpPr txBox="1">
            <a:spLocks noChangeArrowheads="1"/>
          </p:cNvSpPr>
          <p:nvPr/>
        </p:nvSpPr>
        <p:spPr bwMode="auto">
          <a:xfrm>
            <a:off x="4787900" y="4441825"/>
            <a:ext cx="1225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>
                <a:latin typeface="Arial" charset="0"/>
              </a:rPr>
              <a:t>Stat error only</a:t>
            </a:r>
            <a:endParaRPr lang="en-US" sz="1200" b="1">
              <a:latin typeface="Arial" charset="0"/>
            </a:endParaRPr>
          </a:p>
        </p:txBody>
      </p:sp>
      <p:sp>
        <p:nvSpPr>
          <p:cNvPr id="391196" name="Line 28"/>
          <p:cNvSpPr>
            <a:spLocks noChangeShapeType="1"/>
          </p:cNvSpPr>
          <p:nvPr/>
        </p:nvSpPr>
        <p:spPr bwMode="auto">
          <a:xfrm flipV="1">
            <a:off x="1692275" y="2924175"/>
            <a:ext cx="2303463" cy="865188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1197" name="Line 29"/>
          <p:cNvSpPr>
            <a:spLocks noChangeShapeType="1"/>
          </p:cNvSpPr>
          <p:nvPr/>
        </p:nvSpPr>
        <p:spPr bwMode="auto">
          <a:xfrm flipH="1">
            <a:off x="3851275" y="3429000"/>
            <a:ext cx="792163" cy="936625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1198" name="Line 30"/>
          <p:cNvSpPr>
            <a:spLocks noChangeShapeType="1"/>
          </p:cNvSpPr>
          <p:nvPr/>
        </p:nvSpPr>
        <p:spPr bwMode="auto">
          <a:xfrm flipH="1">
            <a:off x="5867400" y="5589588"/>
            <a:ext cx="1225550" cy="647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1199" name="Line 31"/>
          <p:cNvSpPr>
            <a:spLocks noChangeShapeType="1"/>
          </p:cNvSpPr>
          <p:nvPr/>
        </p:nvSpPr>
        <p:spPr bwMode="auto">
          <a:xfrm flipH="1" flipV="1">
            <a:off x="4067175" y="4797425"/>
            <a:ext cx="504825" cy="10080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1200" name="Text Box 32"/>
          <p:cNvSpPr txBox="1">
            <a:spLocks noChangeArrowheads="1"/>
          </p:cNvSpPr>
          <p:nvPr/>
        </p:nvSpPr>
        <p:spPr bwMode="auto">
          <a:xfrm>
            <a:off x="755650" y="5324475"/>
            <a:ext cx="16144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b="1">
                <a:latin typeface="Arial" charset="0"/>
              </a:rPr>
              <a:t>Simulation</a:t>
            </a:r>
            <a:endParaRPr lang="en-US" sz="2200" b="1">
              <a:latin typeface="Arial" charset="0"/>
            </a:endParaRPr>
          </a:p>
        </p:txBody>
      </p:sp>
      <p:sp>
        <p:nvSpPr>
          <p:cNvPr id="391201" name="Text Box 33"/>
          <p:cNvSpPr txBox="1">
            <a:spLocks noChangeArrowheads="1"/>
          </p:cNvSpPr>
          <p:nvPr/>
        </p:nvSpPr>
        <p:spPr bwMode="auto">
          <a:xfrm>
            <a:off x="7308850" y="5516563"/>
            <a:ext cx="7905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b="1">
                <a:latin typeface="Arial" charset="0"/>
              </a:rPr>
              <a:t>Data</a:t>
            </a:r>
            <a:endParaRPr lang="en-US" sz="2200" b="1">
              <a:latin typeface="Arial" charset="0"/>
            </a:endParaRPr>
          </a:p>
        </p:txBody>
      </p:sp>
      <p:sp>
        <p:nvSpPr>
          <p:cNvPr id="391202" name="AutoShape 34"/>
          <p:cNvSpPr>
            <a:spLocks noChangeArrowheads="1"/>
          </p:cNvSpPr>
          <p:nvPr/>
        </p:nvSpPr>
        <p:spPr bwMode="auto">
          <a:xfrm>
            <a:off x="755650" y="3644900"/>
            <a:ext cx="1655763" cy="1728788"/>
          </a:xfrm>
          <a:custGeom>
            <a:avLst/>
            <a:gdLst>
              <a:gd name="T0" fmla="*/ 827882 w 21600"/>
              <a:gd name="T1" fmla="*/ 0 h 21600"/>
              <a:gd name="T2" fmla="*/ 242462 w 21600"/>
              <a:gd name="T3" fmla="*/ 253155 h 21600"/>
              <a:gd name="T4" fmla="*/ 0 w 21600"/>
              <a:gd name="T5" fmla="*/ 864394 h 21600"/>
              <a:gd name="T6" fmla="*/ 242462 w 21600"/>
              <a:gd name="T7" fmla="*/ 1475633 h 21600"/>
              <a:gd name="T8" fmla="*/ 827882 w 21600"/>
              <a:gd name="T9" fmla="*/ 1728788 h 21600"/>
              <a:gd name="T10" fmla="*/ 1413301 w 21600"/>
              <a:gd name="T11" fmla="*/ 1475633 h 21600"/>
              <a:gd name="T12" fmla="*/ 1655763 w 21600"/>
              <a:gd name="T13" fmla="*/ 864394 h 21600"/>
              <a:gd name="T14" fmla="*/ 1413301 w 21600"/>
              <a:gd name="T15" fmla="*/ 2531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2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5" name="Rectangle 35"/>
          <p:cNvSpPr>
            <a:spLocks noChangeArrowheads="1"/>
          </p:cNvSpPr>
          <p:nvPr/>
        </p:nvSpPr>
        <p:spPr bwMode="auto">
          <a:xfrm>
            <a:off x="5003800" y="4149725"/>
            <a:ext cx="1223963" cy="142875"/>
          </a:xfrm>
          <a:prstGeom prst="rect">
            <a:avLst/>
          </a:prstGeom>
          <a:solidFill>
            <a:schemeClr val="bg2"/>
          </a:solidFill>
          <a:ln w="444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pic>
        <p:nvPicPr>
          <p:cNvPr id="391204" name="Picture 36"/>
          <p:cNvPicPr>
            <a:picLocks noChangeAspect="1" noChangeArrowheads="1"/>
          </p:cNvPicPr>
          <p:nvPr/>
        </p:nvPicPr>
        <p:blipFill>
          <a:blip r:embed="rId6"/>
          <a:srcRect l="6435" t="11462" r="18526" b="15471"/>
          <a:stretch>
            <a:fillRect/>
          </a:stretch>
        </p:blipFill>
        <p:spPr bwMode="auto">
          <a:xfrm>
            <a:off x="4067175" y="2492375"/>
            <a:ext cx="17272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1205" name="Text Box 37"/>
          <p:cNvSpPr txBox="1">
            <a:spLocks noChangeArrowheads="1"/>
          </p:cNvSpPr>
          <p:nvPr/>
        </p:nvSpPr>
        <p:spPr bwMode="auto">
          <a:xfrm>
            <a:off x="5508625" y="2465388"/>
            <a:ext cx="32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latin typeface="Arial" charset="0"/>
              </a:rPr>
              <a:t>e</a:t>
            </a:r>
            <a:r>
              <a:rPr lang="en-GB" sz="1400" b="1" baseline="30000">
                <a:latin typeface="Arial" charset="0"/>
              </a:rPr>
              <a:t>-</a:t>
            </a:r>
            <a:endParaRPr lang="en-US" sz="1400" b="1" baseline="30000">
              <a:latin typeface="Arial" charset="0"/>
            </a:endParaRPr>
          </a:p>
        </p:txBody>
      </p:sp>
      <p:sp>
        <p:nvSpPr>
          <p:cNvPr id="391206" name="Text Box 38"/>
          <p:cNvSpPr txBox="1">
            <a:spLocks noChangeArrowheads="1"/>
          </p:cNvSpPr>
          <p:nvPr/>
        </p:nvSpPr>
        <p:spPr bwMode="auto">
          <a:xfrm>
            <a:off x="5508625" y="3041650"/>
            <a:ext cx="349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latin typeface="Arial" charset="0"/>
              </a:rPr>
              <a:t>e</a:t>
            </a:r>
            <a:r>
              <a:rPr lang="en-GB" sz="1400" b="1" baseline="30000">
                <a:latin typeface="Arial" charset="0"/>
              </a:rPr>
              <a:t>+</a:t>
            </a:r>
            <a:endParaRPr lang="en-US" sz="1400" b="1" baseline="30000">
              <a:latin typeface="Arial" charset="0"/>
            </a:endParaRPr>
          </a:p>
        </p:txBody>
      </p:sp>
      <p:sp>
        <p:nvSpPr>
          <p:cNvPr id="391207" name="Line 39"/>
          <p:cNvSpPr>
            <a:spLocks noChangeShapeType="1"/>
          </p:cNvSpPr>
          <p:nvPr/>
        </p:nvSpPr>
        <p:spPr bwMode="auto">
          <a:xfrm flipV="1">
            <a:off x="5507038" y="2779713"/>
            <a:ext cx="287337" cy="144462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08" name="Line 40"/>
          <p:cNvSpPr>
            <a:spLocks noChangeShapeType="1"/>
          </p:cNvSpPr>
          <p:nvPr/>
        </p:nvSpPr>
        <p:spPr bwMode="auto">
          <a:xfrm>
            <a:off x="5507038" y="2924175"/>
            <a:ext cx="287337" cy="215900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09" name="Line 41"/>
          <p:cNvSpPr>
            <a:spLocks noChangeShapeType="1"/>
          </p:cNvSpPr>
          <p:nvPr/>
        </p:nvSpPr>
        <p:spPr bwMode="auto">
          <a:xfrm flipH="1" flipV="1">
            <a:off x="6011863" y="2852738"/>
            <a:ext cx="2089150" cy="576262"/>
          </a:xfrm>
          <a:prstGeom prst="line">
            <a:avLst/>
          </a:prstGeom>
          <a:noFill/>
          <a:ln w="31750">
            <a:solidFill>
              <a:srgbClr val="F2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1210" name="Line 42"/>
          <p:cNvSpPr>
            <a:spLocks noChangeShapeType="1"/>
          </p:cNvSpPr>
          <p:nvPr/>
        </p:nvSpPr>
        <p:spPr bwMode="auto">
          <a:xfrm flipH="1">
            <a:off x="3924300" y="3429000"/>
            <a:ext cx="792163" cy="863600"/>
          </a:xfrm>
          <a:prstGeom prst="line">
            <a:avLst/>
          </a:prstGeom>
          <a:noFill/>
          <a:ln w="31750">
            <a:solidFill>
              <a:srgbClr val="F2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5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91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91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91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391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91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2" dur="500"/>
                                        <p:tgtEl>
                                          <p:spTgt spid="391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5" dur="500"/>
                                        <p:tgtEl>
                                          <p:spTgt spid="391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8" dur="500"/>
                                        <p:tgtEl>
                                          <p:spTgt spid="39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91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84" grpId="0"/>
      <p:bldP spid="391185" grpId="0"/>
      <p:bldP spid="391189" grpId="0"/>
      <p:bldP spid="391190" grpId="0"/>
      <p:bldP spid="391194" grpId="0"/>
      <p:bldP spid="391194" grpId="1"/>
      <p:bldP spid="391196" grpId="0" animBg="1"/>
      <p:bldP spid="391197" grpId="0" animBg="1"/>
      <p:bldP spid="391198" grpId="0" animBg="1"/>
      <p:bldP spid="391199" grpId="0" animBg="1"/>
      <p:bldP spid="391200" grpId="0"/>
      <p:bldP spid="391201" grpId="0"/>
      <p:bldP spid="391202" grpId="0" animBg="1"/>
      <p:bldP spid="391202" grpId="1" animBg="1"/>
      <p:bldP spid="391205" grpId="0"/>
      <p:bldP spid="391206" grpId="0"/>
      <p:bldP spid="391207" grpId="0" animBg="1"/>
      <p:bldP spid="391208" grpId="0" animBg="1"/>
      <p:bldP spid="391209" grpId="0" animBg="1"/>
      <p:bldP spid="3912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B0792A-152F-4079-84F5-D968BCB65F86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8497887" cy="2146300"/>
          </a:xfrm>
        </p:spPr>
        <p:txBody>
          <a:bodyPr/>
          <a:lstStyle/>
          <a:p>
            <a:pPr eaLnBrk="1" hangingPunct="1">
              <a:spcBef>
                <a:spcPct val="45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US" sz="2200" dirty="0">
                <a:sym typeface="Symbol" pitchFamily="18" charset="2"/>
              </a:rPr>
              <a:t>In practice, to produce a data-driven predictions, we </a:t>
            </a:r>
            <a:r>
              <a:rPr lang="en-US" sz="2200" dirty="0" smtClean="0">
                <a:sym typeface="Symbol" pitchFamily="18" charset="2"/>
              </a:rPr>
              <a:t>can:</a:t>
            </a:r>
          </a:p>
          <a:p>
            <a:pPr lvl="1" eaLnBrk="1" hangingPunct="1">
              <a:spcBef>
                <a:spcPct val="45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sz="2000" dirty="0" smtClean="0">
                <a:solidFill>
                  <a:srgbClr val="000099"/>
                </a:solidFill>
                <a:effectLst/>
                <a:sym typeface="Symbol" pitchFamily="18" charset="2"/>
              </a:rPr>
              <a:t>1- </a:t>
            </a:r>
            <a:r>
              <a:rPr lang="en-GB" sz="2000" dirty="0" smtClean="0">
                <a:solidFill>
                  <a:srgbClr val="0000CC"/>
                </a:solidFill>
                <a:effectLst/>
                <a:sym typeface="Symbol" pitchFamily="18" charset="2"/>
              </a:rPr>
              <a:t>Reverse one (few) signal selection(s)</a:t>
            </a:r>
            <a:r>
              <a:rPr lang="en-GB" sz="2000" dirty="0" smtClean="0">
                <a:solidFill>
                  <a:srgbClr val="000099"/>
                </a:solidFill>
                <a:effectLst/>
                <a:sym typeface="Symbol" pitchFamily="18" charset="2"/>
              </a:rPr>
              <a:t>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SzPct val="135000"/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rgbClr val="006600"/>
                </a:solidFill>
                <a:effectLst/>
                <a:sym typeface="Symbol" pitchFamily="18" charset="2"/>
              </a:rPr>
              <a:t>A</a:t>
            </a:r>
            <a:r>
              <a:rPr lang="en-GB" sz="1800" dirty="0" smtClean="0">
                <a:solidFill>
                  <a:srgbClr val="006600"/>
                </a:solidFill>
                <a:effectLst/>
                <a:sym typeface="Symbol" pitchFamily="18" charset="2"/>
              </a:rPr>
              <a:t>void signal contamination </a:t>
            </a:r>
            <a:endParaRPr lang="en-GB" sz="1800" dirty="0">
              <a:solidFill>
                <a:srgbClr val="006600"/>
              </a:solidFill>
              <a:effectLst/>
              <a:sym typeface="Symbol" pitchFamily="18" charset="2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23850" y="152400"/>
            <a:ext cx="8351838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294917" name="Rectangle 5"/>
          <p:cNvSpPr>
            <a:spLocks noChangeArrowheads="1"/>
          </p:cNvSpPr>
          <p:nvPr/>
        </p:nvSpPr>
        <p:spPr bwMode="auto">
          <a:xfrm>
            <a:off x="304800" y="228600"/>
            <a:ext cx="8370888" cy="655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Data-driven techniques 101 (II)</a:t>
            </a:r>
          </a:p>
        </p:txBody>
      </p:sp>
      <p:sp>
        <p:nvSpPr>
          <p:cNvPr id="294926" name="AutoShape 14"/>
          <p:cNvSpPr>
            <a:spLocks/>
          </p:cNvSpPr>
          <p:nvPr/>
        </p:nvSpPr>
        <p:spPr bwMode="auto">
          <a:xfrm rot="10800000">
            <a:off x="7415213" y="4221163"/>
            <a:ext cx="201612" cy="323850"/>
          </a:xfrm>
          <a:prstGeom prst="leftBrace">
            <a:avLst>
              <a:gd name="adj1" fmla="val 2082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294930" name="AutoShape 18"/>
          <p:cNvSpPr>
            <a:spLocks/>
          </p:cNvSpPr>
          <p:nvPr/>
        </p:nvSpPr>
        <p:spPr bwMode="auto">
          <a:xfrm rot="10800000">
            <a:off x="7378700" y="3054350"/>
            <a:ext cx="304800" cy="1052513"/>
          </a:xfrm>
          <a:prstGeom prst="leftBrace">
            <a:avLst>
              <a:gd name="adj1" fmla="val 4086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7605713" y="4198938"/>
            <a:ext cx="444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X: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1581150" y="50307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20000"/>
                </a:solidFill>
                <a:latin typeface="Arial" charset="0"/>
              </a:rPr>
              <a:t>Z </a:t>
            </a:r>
            <a:r>
              <a:rPr lang="en-US" sz="1800" b="1">
                <a:solidFill>
                  <a:srgbClr val="F20000"/>
                </a:solidFill>
                <a:latin typeface="Arial" charset="0"/>
                <a:sym typeface="Symbol" pitchFamily="18" charset="2"/>
              </a:rPr>
              <a:t> </a:t>
            </a:r>
            <a:r>
              <a:rPr lang="en-US" sz="1800" b="1">
                <a:solidFill>
                  <a:srgbClr val="F20000"/>
                </a:solidFill>
                <a:latin typeface="Arial" charset="0"/>
              </a:rPr>
              <a:t>¬X</a:t>
            </a:r>
          </a:p>
        </p:txBody>
      </p:sp>
      <p:sp>
        <p:nvSpPr>
          <p:cNvPr id="294933" name="AutoShape 21"/>
          <p:cNvSpPr>
            <a:spLocks/>
          </p:cNvSpPr>
          <p:nvPr/>
        </p:nvSpPr>
        <p:spPr bwMode="auto">
          <a:xfrm rot="-5400000">
            <a:off x="3185319" y="4318794"/>
            <a:ext cx="222250" cy="1179512"/>
          </a:xfrm>
          <a:prstGeom prst="leftBrace">
            <a:avLst>
              <a:gd name="adj1" fmla="val 6464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294941" name="Rectangle 29"/>
          <p:cNvSpPr>
            <a:spLocks noChangeArrowheads="1"/>
          </p:cNvSpPr>
          <p:nvPr/>
        </p:nvSpPr>
        <p:spPr bwMode="auto">
          <a:xfrm>
            <a:off x="304800" y="5518150"/>
            <a:ext cx="86423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75000"/>
              </a:spcBef>
              <a:spcAft>
                <a:spcPct val="20000"/>
              </a:spcAft>
              <a:buClr>
                <a:srgbClr val="008000"/>
              </a:buClr>
              <a:buSzPct val="75000"/>
              <a:buFont typeface="Wingdings" pitchFamily="2" charset="2"/>
              <a:buNone/>
            </a:pPr>
            <a:r>
              <a:rPr lang="en-US" sz="2000" b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2- Count the number of events in the YZ (Z  ¬X) sample </a:t>
            </a:r>
          </a:p>
          <a:p>
            <a:pPr marL="742950" lvl="1" indent="-285750">
              <a:lnSpc>
                <a:spcPct val="90000"/>
              </a:lnSpc>
              <a:spcBef>
                <a:spcPct val="75000"/>
              </a:spcBef>
              <a:spcAft>
                <a:spcPct val="20000"/>
              </a:spcAft>
              <a:buClr>
                <a:srgbClr val="008000"/>
              </a:buClr>
              <a:buSzPct val="75000"/>
              <a:buFont typeface="Wingdings" pitchFamily="2" charset="2"/>
              <a:buNone/>
            </a:pPr>
            <a:r>
              <a:rPr lang="en-US" sz="2000" b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3- Compute the mapping factor giving the right normalization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71550" y="3213100"/>
            <a:ext cx="2978150" cy="15636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4" name="TextBox 3"/>
          <p:cNvSpPr txBox="1"/>
          <p:nvPr/>
        </p:nvSpPr>
        <p:spPr>
          <a:xfrm>
            <a:off x="971600" y="2771775"/>
            <a:ext cx="291618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dirty="0" smtClean="0">
                <a:latin typeface="+mj-lt"/>
              </a:rPr>
              <a:t>All events </a:t>
            </a:r>
            <a:r>
              <a:rPr lang="en-GB" sz="1800" b="1" dirty="0">
                <a:latin typeface="+mj-lt"/>
              </a:rPr>
              <a:t>from a </a:t>
            </a:r>
            <a:r>
              <a:rPr lang="en-GB" sz="1800" b="1" dirty="0" smtClean="0">
                <a:latin typeface="+mj-lt"/>
              </a:rPr>
              <a:t>dataset</a:t>
            </a:r>
            <a:endParaRPr lang="fr-CA" sz="1800" b="1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51488" y="2919413"/>
            <a:ext cx="1827212" cy="1776412"/>
          </a:xfrm>
          <a:prstGeom prst="roundRect">
            <a:avLst/>
          </a:prstGeom>
          <a:solidFill>
            <a:schemeClr val="bg2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Event cut 1</a:t>
            </a:r>
          </a:p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Event cut 2</a:t>
            </a:r>
          </a:p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…</a:t>
            </a:r>
          </a:p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Event cut N-1</a:t>
            </a:r>
          </a:p>
          <a:p>
            <a:pPr algn="ctr">
              <a:defRPr/>
            </a:pPr>
            <a:r>
              <a:rPr lang="en-GB" sz="1800" b="1" dirty="0">
                <a:solidFill>
                  <a:srgbClr val="800080"/>
                </a:solidFill>
              </a:rPr>
              <a:t>Event cut N</a:t>
            </a:r>
            <a:endParaRPr lang="fr-CA" sz="1800" b="1" dirty="0">
              <a:solidFill>
                <a:srgbClr val="80008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03788" y="2227263"/>
            <a:ext cx="3044825" cy="64611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800" b="1" dirty="0">
                <a:latin typeface="+mj-lt"/>
              </a:rPr>
              <a:t>Set of selections defining </a:t>
            </a:r>
          </a:p>
          <a:p>
            <a:pPr algn="ctr">
              <a:defRPr/>
            </a:pPr>
            <a:r>
              <a:rPr lang="en-GB" sz="1800" b="1" dirty="0">
                <a:latin typeface="+mj-lt"/>
              </a:rPr>
              <a:t>signal </a:t>
            </a:r>
            <a:r>
              <a:rPr lang="en-GB" sz="1800" b="1" dirty="0">
                <a:solidFill>
                  <a:srgbClr val="800080"/>
                </a:solidFill>
                <a:latin typeface="+mj-lt"/>
              </a:rPr>
              <a:t>(</a:t>
            </a:r>
            <a:r>
              <a:rPr lang="en-GB" sz="1800" b="1" dirty="0" err="1">
                <a:solidFill>
                  <a:srgbClr val="800080"/>
                </a:solidFill>
                <a:latin typeface="+mj-lt"/>
              </a:rPr>
              <a:t>eg</a:t>
            </a:r>
            <a:r>
              <a:rPr lang="en-GB" sz="1800" b="1" dirty="0">
                <a:solidFill>
                  <a:srgbClr val="800080"/>
                </a:solidFill>
                <a:latin typeface="+mj-lt"/>
              </a:rPr>
              <a:t>: </a:t>
            </a:r>
            <a:r>
              <a:rPr lang="en-GB" sz="1800" b="1" dirty="0" err="1">
                <a:solidFill>
                  <a:srgbClr val="800080"/>
                </a:solidFill>
                <a:latin typeface="+mj-lt"/>
              </a:rPr>
              <a:t>monojet</a:t>
            </a:r>
            <a:r>
              <a:rPr lang="en-GB" sz="1800" b="1" dirty="0">
                <a:solidFill>
                  <a:srgbClr val="800080"/>
                </a:solidFill>
                <a:latin typeface="+mj-lt"/>
              </a:rPr>
              <a:t>)</a:t>
            </a:r>
            <a:endParaRPr lang="fr-CA" sz="1800" b="1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2871788" y="3968750"/>
            <a:ext cx="908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800080"/>
                </a:solidFill>
                <a:latin typeface="Arial" charset="0"/>
              </a:rPr>
              <a:t>Signal</a:t>
            </a:r>
          </a:p>
          <a:p>
            <a:r>
              <a:rPr lang="en-US" sz="1800" b="1">
                <a:solidFill>
                  <a:srgbClr val="800080"/>
                </a:solidFill>
                <a:latin typeface="Arial" charset="0"/>
              </a:rPr>
              <a:t>events</a:t>
            </a:r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 flipV="1">
            <a:off x="3886200" y="3873500"/>
            <a:ext cx="1736725" cy="3476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706688" y="3902075"/>
            <a:ext cx="12430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06688" y="3902075"/>
            <a:ext cx="0" cy="88741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7969250" y="4090988"/>
            <a:ext cx="1211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Selections</a:t>
            </a:r>
          </a:p>
          <a:p>
            <a:r>
              <a:rPr lang="en-US" sz="1600" b="1">
                <a:latin typeface="Arial" charset="0"/>
              </a:rPr>
              <a:t>to reverse</a:t>
            </a: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7708900" y="3395663"/>
            <a:ext cx="444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Y:</a:t>
            </a: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8020050" y="3316288"/>
            <a:ext cx="11874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Arial" charset="0"/>
              </a:rPr>
              <a:t>All other</a:t>
            </a:r>
          </a:p>
          <a:p>
            <a:pPr algn="ctr"/>
            <a:r>
              <a:rPr lang="en-US" sz="1600" b="1">
                <a:latin typeface="Arial" charset="0"/>
              </a:rPr>
              <a:t>selections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132138" y="4999038"/>
            <a:ext cx="444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X</a:t>
            </a: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4386263" y="41767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Arial" charset="0"/>
              </a:rPr>
              <a:t>Y</a:t>
            </a:r>
            <a:endParaRPr lang="en-US" sz="1800">
              <a:latin typeface="Arial" charset="0"/>
            </a:endParaRPr>
          </a:p>
        </p:txBody>
      </p:sp>
      <p:sp>
        <p:nvSpPr>
          <p:cNvPr id="54" name="AutoShape 18"/>
          <p:cNvSpPr>
            <a:spLocks/>
          </p:cNvSpPr>
          <p:nvPr/>
        </p:nvSpPr>
        <p:spPr bwMode="auto">
          <a:xfrm rot="10800000">
            <a:off x="4067175" y="3943350"/>
            <a:ext cx="304800" cy="781050"/>
          </a:xfrm>
          <a:prstGeom prst="leftBrace">
            <a:avLst>
              <a:gd name="adj1" fmla="val 4079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403350" y="3902075"/>
            <a:ext cx="13033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03350" y="3902075"/>
            <a:ext cx="0" cy="874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AutoShape 21"/>
          <p:cNvSpPr>
            <a:spLocks/>
          </p:cNvSpPr>
          <p:nvPr/>
        </p:nvSpPr>
        <p:spPr bwMode="auto">
          <a:xfrm rot="-5400000">
            <a:off x="1913731" y="4325144"/>
            <a:ext cx="223838" cy="1244600"/>
          </a:xfrm>
          <a:prstGeom prst="leftBrace">
            <a:avLst>
              <a:gd name="adj1" fmla="val 64444"/>
              <a:gd name="adj2" fmla="val 50000"/>
            </a:avLst>
          </a:prstGeom>
          <a:ln w="28575">
            <a:solidFill>
              <a:srgbClr val="FF0000"/>
            </a:solidFill>
            <a:headEnd/>
            <a:tailEnd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fr-C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0" name="Text Box 37"/>
          <p:cNvSpPr txBox="1">
            <a:spLocks noChangeArrowheads="1"/>
          </p:cNvSpPr>
          <p:nvPr/>
        </p:nvSpPr>
        <p:spPr bwMode="auto">
          <a:xfrm>
            <a:off x="1341438" y="4025900"/>
            <a:ext cx="1393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20000"/>
                </a:solidFill>
                <a:latin typeface="Arial" charset="0"/>
              </a:rPr>
              <a:t>Data model</a:t>
            </a:r>
          </a:p>
          <a:p>
            <a:pPr algn="ctr"/>
            <a:r>
              <a:rPr lang="en-US" sz="1600" b="1">
                <a:solidFill>
                  <a:srgbClr val="F20000"/>
                </a:solidFill>
                <a:latin typeface="Arial" charset="0"/>
              </a:rPr>
              <a:t>of the signal</a:t>
            </a:r>
          </a:p>
        </p:txBody>
      </p:sp>
      <p:sp>
        <p:nvSpPr>
          <p:cNvPr id="61" name="Rectangle 27"/>
          <p:cNvSpPr>
            <a:spLocks noChangeArrowheads="1"/>
          </p:cNvSpPr>
          <p:nvPr/>
        </p:nvSpPr>
        <p:spPr bwMode="auto">
          <a:xfrm>
            <a:off x="858838" y="5575300"/>
            <a:ext cx="7600950" cy="1093788"/>
          </a:xfrm>
          <a:prstGeom prst="rect">
            <a:avLst/>
          </a:prstGeom>
          <a:solidFill>
            <a:schemeClr val="accent1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922338" y="5573713"/>
            <a:ext cx="75374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Arial" charset="0"/>
              </a:rPr>
              <a:t>If X is unbiased with respect to Y, </a:t>
            </a:r>
          </a:p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Arial" charset="0"/>
              </a:rPr>
              <a:t>then Y</a:t>
            </a:r>
            <a:r>
              <a:rPr lang="en-US" b="1">
                <a:solidFill>
                  <a:srgbClr val="CC0000"/>
                </a:solidFill>
                <a:latin typeface="Arial" charset="0"/>
                <a:sym typeface="Symbol" pitchFamily="18" charset="2"/>
              </a:rPr>
              <a:t>Z provides a good model for YX</a:t>
            </a:r>
            <a:endParaRPr lang="en-US" b="1">
              <a:solidFill>
                <a:srgbClr val="CC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6" grpId="0" animBg="1"/>
      <p:bldP spid="294930" grpId="0" animBg="1"/>
      <p:bldP spid="294931" grpId="0"/>
      <p:bldP spid="294932" grpId="0"/>
      <p:bldP spid="294933" grpId="0" animBg="1"/>
      <p:bldP spid="3" grpId="0" animBg="1"/>
      <p:bldP spid="4" grpId="0" animBg="1"/>
      <p:bldP spid="5" grpId="0" animBg="1"/>
      <p:bldP spid="33" grpId="0" animBg="1"/>
      <p:bldP spid="38" grpId="0"/>
      <p:bldP spid="39" grpId="0" animBg="1"/>
      <p:bldP spid="47" grpId="0"/>
      <p:bldP spid="48" grpId="0"/>
      <p:bldP spid="49" grpId="0"/>
      <p:bldP spid="50" grpId="0"/>
      <p:bldP spid="53" grpId="0"/>
      <p:bldP spid="54" grpId="0" animBg="1"/>
      <p:bldP spid="59" grpId="0" animBg="1"/>
      <p:bldP spid="60" grpId="0"/>
      <p:bldP spid="61" grpId="0" animBg="1"/>
      <p:bldP spid="61" grpId="1" animBg="1"/>
      <p:bldP spid="62" grpId="0"/>
      <p:bldP spid="6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2D88F0-C17F-41BD-993A-93EEAAE13E4B}" type="slidenum">
              <a:rPr lang="en-US"/>
              <a:pPr/>
              <a:t>38</a:t>
            </a:fld>
            <a:endParaRPr lang="en-US"/>
          </a:p>
        </p:txBody>
      </p:sp>
      <p:sp>
        <p:nvSpPr>
          <p:cNvPr id="39219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2565400"/>
            <a:ext cx="8229600" cy="1139825"/>
          </a:xfrm>
          <a:noFill/>
          <a:ln/>
        </p:spPr>
        <p:txBody>
          <a:bodyPr/>
          <a:lstStyle/>
          <a:p>
            <a:r>
              <a:rPr lang="en-GB" sz="4000"/>
              <a:t>Data-driven estimate of backgrounds in monojet events</a:t>
            </a:r>
            <a:endParaRPr lang="en-US" sz="4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7051B6-B1F7-4BF1-AC3D-92962B2345F9}" type="slidenum">
              <a:rPr lang="en-US"/>
              <a:pPr/>
              <a:t>39</a:t>
            </a:fld>
            <a:endParaRPr lang="en-US"/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268760"/>
            <a:ext cx="8583613" cy="5444778"/>
          </a:xfrm>
          <a:noFill/>
          <a:ln/>
        </p:spPr>
        <p:txBody>
          <a:bodyPr/>
          <a:lstStyle/>
          <a:p>
            <a:pPr>
              <a:spcBef>
                <a:spcPct val="7500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en-US" sz="2400" dirty="0" smtClean="0">
                <a:sym typeface="Symbol" pitchFamily="18" charset="2"/>
              </a:rPr>
              <a:t>Electroweak background:</a:t>
            </a:r>
            <a:endParaRPr lang="en-US" sz="2400" dirty="0">
              <a:sym typeface="Symbol" pitchFamily="18" charset="2"/>
            </a:endParaRPr>
          </a:p>
          <a:p>
            <a:pPr lvl="1"/>
            <a:r>
              <a:rPr lang="en-US" sz="2000" dirty="0" err="1">
                <a:solidFill>
                  <a:srgbClr val="0000CC"/>
                </a:solidFill>
                <a:sym typeface="Symbol" pitchFamily="18" charset="2"/>
              </a:rPr>
              <a:t>Z</a:t>
            </a:r>
            <a:r>
              <a:rPr lang="en-US" sz="2000" dirty="0" err="1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nn</a:t>
            </a:r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 + jets (largest and irreducible background)</a:t>
            </a:r>
          </a:p>
          <a:p>
            <a:pPr lvl="1"/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W  </a:t>
            </a:r>
            <a:r>
              <a:rPr lang="en-US" sz="2000" dirty="0" err="1">
                <a:solidFill>
                  <a:srgbClr val="0000CC"/>
                </a:solidFill>
                <a:latin typeface="Script MT Bold" pitchFamily="66" charset="0"/>
                <a:sym typeface="MT Extra" pitchFamily="18" charset="2"/>
              </a:rPr>
              <a:t>l</a:t>
            </a:r>
            <a:r>
              <a:rPr lang="en-US" sz="2000" dirty="0" err="1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sz="2000" dirty="0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+ jets where </a:t>
            </a:r>
            <a:r>
              <a:rPr lang="en-US" sz="2000" u="sng" dirty="0">
                <a:solidFill>
                  <a:srgbClr val="0000CC"/>
                </a:solidFill>
                <a:effectLst/>
                <a:sym typeface="Symbol" pitchFamily="18" charset="2"/>
              </a:rPr>
              <a:t>the lepton is not observed</a:t>
            </a:r>
            <a:r>
              <a:rPr lang="en-US" sz="2000" u="sng" dirty="0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in the detector</a:t>
            </a:r>
            <a:endParaRPr lang="en-GB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spcBef>
                <a:spcPct val="75000"/>
              </a:spcBef>
              <a:buFont typeface="Wingdings" pitchFamily="2" charset="2"/>
              <a:buNone/>
            </a:pP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lvl="1">
              <a:spcBef>
                <a:spcPts val="4200"/>
              </a:spcBef>
              <a:buFont typeface="Wingdings" pitchFamily="2" charset="2"/>
              <a:buNone/>
            </a:pP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	      In this case, the reversed cut 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X</a:t>
            </a:r>
            <a:r>
              <a:rPr lang="en-US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is the lepton veto</a:t>
            </a:r>
          </a:p>
          <a:p>
            <a:pPr>
              <a:buFont typeface="Wingdings" pitchFamily="2" charset="2"/>
              <a:buNone/>
            </a:pPr>
            <a:endParaRPr lang="en-US" sz="2400" dirty="0">
              <a:sym typeface="Symbol" pitchFamily="18" charset="2"/>
            </a:endParaRPr>
          </a:p>
          <a:p>
            <a:pPr>
              <a:spcBef>
                <a:spcPct val="10000"/>
              </a:spcBef>
              <a:buFont typeface="Wingdings" pitchFamily="2" charset="2"/>
              <a:buNone/>
            </a:pPr>
            <a:r>
              <a:rPr lang="en-US" sz="2400" dirty="0">
                <a:sym typeface="Symbol" pitchFamily="18" charset="2"/>
              </a:rPr>
              <a:t>QCD: </a:t>
            </a:r>
          </a:p>
          <a:p>
            <a:pPr lvl="1"/>
            <a:r>
              <a:rPr lang="en-US" sz="2000" dirty="0" err="1" smtClean="0">
                <a:solidFill>
                  <a:srgbClr val="0000CC"/>
                </a:solidFill>
                <a:sym typeface="Symbol" pitchFamily="18" charset="2"/>
              </a:rPr>
              <a:t>E</a:t>
            </a:r>
            <a:r>
              <a:rPr lang="en-US" sz="2000" baseline="-25000" dirty="0" err="1" smtClean="0">
                <a:solidFill>
                  <a:srgbClr val="0000CC"/>
                </a:solidFill>
                <a:sym typeface="Symbol" pitchFamily="18" charset="2"/>
              </a:rPr>
              <a:t>T</a:t>
            </a:r>
            <a:r>
              <a:rPr lang="en-US" sz="2000" baseline="30000" dirty="0" err="1" smtClean="0">
                <a:solidFill>
                  <a:srgbClr val="0000CC"/>
                </a:solidFill>
                <a:sym typeface="Symbol" pitchFamily="18" charset="2"/>
              </a:rPr>
              <a:t>miss</a:t>
            </a:r>
            <a:r>
              <a:rPr lang="en-US" sz="2000" dirty="0" smtClean="0">
                <a:solidFill>
                  <a:srgbClr val="0000CC"/>
                </a:solidFill>
                <a:sym typeface="Symbol" pitchFamily="18" charset="2"/>
              </a:rPr>
              <a:t> originating </a:t>
            </a:r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from </a:t>
            </a:r>
            <a:r>
              <a:rPr lang="en-US" sz="2000" dirty="0" err="1">
                <a:solidFill>
                  <a:srgbClr val="0000CC"/>
                </a:solidFill>
                <a:sym typeface="Symbol" pitchFamily="18" charset="2"/>
              </a:rPr>
              <a:t>mismeasured</a:t>
            </a:r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 jet energies</a:t>
            </a:r>
          </a:p>
          <a:p>
            <a:pPr>
              <a:spcBef>
                <a:spcPct val="75000"/>
              </a:spcBef>
              <a:buFont typeface="Wingdings" pitchFamily="2" charset="2"/>
              <a:buNone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	</a:t>
            </a:r>
          </a:p>
          <a:p>
            <a:pPr>
              <a:spcBef>
                <a:spcPts val="4800"/>
              </a:spcBef>
              <a:buFont typeface="Wingdings" pitchFamily="2" charset="2"/>
              <a:buNone/>
            </a:pPr>
            <a:r>
              <a:rPr lang="en-GB" sz="19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		In this case, the reverse cut </a:t>
            </a:r>
            <a:r>
              <a:rPr lang="en-GB" sz="19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X</a:t>
            </a:r>
            <a:r>
              <a:rPr lang="en-GB" sz="1900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is the </a:t>
            </a:r>
            <a:r>
              <a:rPr lang="en-GB" sz="1900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number of jets in the event</a:t>
            </a:r>
            <a:endParaRPr lang="en-US" sz="19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381000" y="0"/>
            <a:ext cx="8511480" cy="126876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611188" y="156592"/>
            <a:ext cx="8064500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SM background to </a:t>
            </a:r>
            <a:r>
              <a:rPr lang="en-US" sz="4400" b="1" dirty="0" err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Monojet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events</a:t>
            </a:r>
          </a:p>
        </p:txBody>
      </p:sp>
      <p:sp>
        <p:nvSpPr>
          <p:cNvPr id="295949" name="Rectangle 13"/>
          <p:cNvSpPr>
            <a:spLocks noChangeArrowheads="1"/>
          </p:cNvSpPr>
          <p:nvPr/>
        </p:nvSpPr>
        <p:spPr bwMode="auto">
          <a:xfrm>
            <a:off x="827584" y="2708275"/>
            <a:ext cx="7273925" cy="720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We can use Z </a:t>
            </a:r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 </a:t>
            </a:r>
            <a:r>
              <a:rPr lang="en-US" sz="2100" b="1" dirty="0" err="1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cript MT Bold" pitchFamily="66" charset="0"/>
                <a:sym typeface="MT Extra" pitchFamily="18" charset="2"/>
              </a:rPr>
              <a:t>ll</a:t>
            </a:r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MT Extra" pitchFamily="18" charset="2"/>
              </a:rPr>
              <a:t> </a:t>
            </a:r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+ jets and W  </a:t>
            </a:r>
            <a:r>
              <a:rPr lang="en-US" sz="2100" b="1" dirty="0" err="1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cript MT Bold" pitchFamily="66" charset="0"/>
                <a:sym typeface="MT Extra" pitchFamily="18" charset="2"/>
              </a:rPr>
              <a:t>l</a:t>
            </a:r>
            <a:r>
              <a:rPr lang="en-US" sz="2100" b="1" dirty="0" err="1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n</a:t>
            </a:r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 + jets events with </a:t>
            </a:r>
          </a:p>
          <a:p>
            <a:pPr algn="ctr"/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reconstructed leptons to estimate these backgrounds</a:t>
            </a: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827584" y="5300563"/>
            <a:ext cx="7273925" cy="720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75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Estimated using multi-jet events in which </a:t>
            </a:r>
            <a:r>
              <a:rPr lang="en-GB" sz="2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E</a:t>
            </a:r>
            <a:r>
              <a:rPr lang="en-GB" sz="21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T</a:t>
            </a:r>
            <a:r>
              <a:rPr lang="en-GB" sz="2100" b="1" baseline="30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miss</a:t>
            </a:r>
            <a:r>
              <a:rPr lang="en-GB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 </a:t>
            </a: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points </a:t>
            </a:r>
          </a:p>
          <a:p>
            <a:pPr algn="ctr"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along the direction of one of the jets</a:t>
            </a:r>
            <a:endParaRPr lang="en-US" sz="2100" b="1" dirty="0">
              <a:solidFill>
                <a:srgbClr val="F2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sym typeface="Symbol" pitchFamily="18" charset="2"/>
            </a:endParaRPr>
          </a:p>
        </p:txBody>
      </p:sp>
      <p:sp>
        <p:nvSpPr>
          <p:cNvPr id="295952" name="AutoShape 16"/>
          <p:cNvSpPr>
            <a:spLocks noChangeArrowheads="1"/>
          </p:cNvSpPr>
          <p:nvPr/>
        </p:nvSpPr>
        <p:spPr bwMode="auto">
          <a:xfrm>
            <a:off x="1403350" y="3501827"/>
            <a:ext cx="5832475" cy="503237"/>
          </a:xfrm>
          <a:prstGeom prst="roundRect">
            <a:avLst>
              <a:gd name="adj" fmla="val 16667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5953" name="AutoShape 17"/>
          <p:cNvSpPr>
            <a:spLocks noChangeArrowheads="1"/>
          </p:cNvSpPr>
          <p:nvPr/>
        </p:nvSpPr>
        <p:spPr bwMode="auto">
          <a:xfrm>
            <a:off x="1042988" y="6165304"/>
            <a:ext cx="7632700" cy="504056"/>
          </a:xfrm>
          <a:prstGeom prst="roundRect">
            <a:avLst>
              <a:gd name="adj" fmla="val 16667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9" grpId="0" animBg="1"/>
      <p:bldP spid="295951" grpId="0" animBg="1"/>
      <p:bldP spid="295952" grpId="0" animBg="1"/>
      <p:bldP spid="2959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CC079-A241-4939-8907-5ECAB47D7580}" type="slidenum">
              <a:rPr lang="en-US"/>
              <a:pPr/>
              <a:t>4</a:t>
            </a:fld>
            <a:endParaRPr lang="en-US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858250" cy="10588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500"/>
              <a:t>SM provides an accurate description of the HEP data collected … so far!</a:t>
            </a:r>
            <a:endParaRPr lang="en-US" sz="2500"/>
          </a:p>
        </p:txBody>
      </p:sp>
      <p:pic>
        <p:nvPicPr>
          <p:cNvPr id="330761" name="Picture 9" descr="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16200"/>
            <a:ext cx="4284663" cy="29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365625"/>
            <a:ext cx="2232025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65" name="Picture 13" descr="ck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5289">
            <a:off x="684213" y="3933825"/>
            <a:ext cx="2663825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66" name="Rectangle 14"/>
          <p:cNvSpPr>
            <a:spLocks noChangeArrowheads="1"/>
          </p:cNvSpPr>
          <p:nvPr/>
        </p:nvSpPr>
        <p:spPr bwMode="auto">
          <a:xfrm rot="1401247">
            <a:off x="3708400" y="2616200"/>
            <a:ext cx="2736850" cy="2609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pic>
        <p:nvPicPr>
          <p:cNvPr id="330767" name="Picture 15" descr="w09_mt_mw_contou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 b="4907"/>
          <a:stretch>
            <a:fillRect/>
          </a:stretch>
        </p:blipFill>
        <p:spPr bwMode="auto">
          <a:xfrm rot="1423120">
            <a:off x="3708400" y="2543175"/>
            <a:ext cx="2808288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2111375"/>
            <a:ext cx="2916237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69" name="Picture 17" descr="lep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90818">
            <a:off x="6299200" y="4221163"/>
            <a:ext cx="2233613" cy="22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70" name="Text Box 18"/>
          <p:cNvSpPr txBox="1">
            <a:spLocks noChangeArrowheads="1"/>
          </p:cNvSpPr>
          <p:nvPr/>
        </p:nvSpPr>
        <p:spPr bwMode="auto">
          <a:xfrm>
            <a:off x="250825" y="2255838"/>
            <a:ext cx="38163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Anomalous magnetic moment (g-2) 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1" name="Text Box 19"/>
          <p:cNvSpPr txBox="1">
            <a:spLocks noChangeArrowheads="1"/>
          </p:cNvSpPr>
          <p:nvPr/>
        </p:nvSpPr>
        <p:spPr bwMode="auto">
          <a:xfrm rot="-1013208">
            <a:off x="1624013" y="6273800"/>
            <a:ext cx="14287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CKM angles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2" name="Text Box 20"/>
          <p:cNvSpPr txBox="1">
            <a:spLocks noChangeArrowheads="1"/>
          </p:cNvSpPr>
          <p:nvPr/>
        </p:nvSpPr>
        <p:spPr bwMode="auto">
          <a:xfrm>
            <a:off x="3851275" y="6446838"/>
            <a:ext cx="1230313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Symbol" pitchFamily="18" charset="2"/>
              </a:rPr>
              <a:t>a</a:t>
            </a:r>
            <a:r>
              <a:rPr lang="en-GB" sz="1800" baseline="-25000">
                <a:solidFill>
                  <a:srgbClr val="CC0000"/>
                </a:solidFill>
                <a:latin typeface="Arial" charset="0"/>
              </a:rPr>
              <a:t>s</a:t>
            </a:r>
            <a:r>
              <a:rPr lang="en-GB" sz="1800">
                <a:solidFill>
                  <a:srgbClr val="CC0000"/>
                </a:solidFill>
                <a:latin typeface="Arial" charset="0"/>
              </a:rPr>
              <a:t> running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3" name="Text Box 21"/>
          <p:cNvSpPr txBox="1">
            <a:spLocks noChangeArrowheads="1"/>
          </p:cNvSpPr>
          <p:nvPr/>
        </p:nvSpPr>
        <p:spPr bwMode="auto">
          <a:xfrm>
            <a:off x="6804025" y="1889125"/>
            <a:ext cx="19240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EWK parameters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4" name="Text Box 22"/>
          <p:cNvSpPr txBox="1">
            <a:spLocks noChangeArrowheads="1"/>
          </p:cNvSpPr>
          <p:nvPr/>
        </p:nvSpPr>
        <p:spPr bwMode="auto">
          <a:xfrm rot="1578129">
            <a:off x="6375400" y="6237288"/>
            <a:ext cx="1004888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Z</a:t>
            </a:r>
            <a:r>
              <a:rPr lang="en-GB" sz="1800" baseline="30000">
                <a:solidFill>
                  <a:srgbClr val="CC0000"/>
                </a:solidFill>
                <a:latin typeface="Arial" charset="0"/>
              </a:rPr>
              <a:t>0</a:t>
            </a:r>
            <a:r>
              <a:rPr lang="en-GB" sz="1800">
                <a:solidFill>
                  <a:srgbClr val="CC0000"/>
                </a:solidFill>
                <a:latin typeface="Arial" charset="0"/>
              </a:rPr>
              <a:t> width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5" name="Text Box 23"/>
          <p:cNvSpPr txBox="1">
            <a:spLocks noChangeArrowheads="1"/>
          </p:cNvSpPr>
          <p:nvPr/>
        </p:nvSpPr>
        <p:spPr bwMode="auto">
          <a:xfrm rot="1427809">
            <a:off x="4316413" y="2320925"/>
            <a:ext cx="19113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Top and W mass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6" name="Rectangle 2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0777" name="Rectangle 2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0778" name="Rectangle 2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Standard Model success…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0780" name="AutoShape 28"/>
          <p:cNvSpPr>
            <a:spLocks noChangeArrowheads="1"/>
          </p:cNvSpPr>
          <p:nvPr/>
        </p:nvSpPr>
        <p:spPr bwMode="auto">
          <a:xfrm>
            <a:off x="250825" y="2349500"/>
            <a:ext cx="8640763" cy="2303463"/>
          </a:xfrm>
          <a:prstGeom prst="roundRect">
            <a:avLst>
              <a:gd name="adj" fmla="val 16667"/>
            </a:avLst>
          </a:prstGeom>
          <a:pattFill prst="pct90">
            <a:fgClr>
              <a:schemeClr val="bg2"/>
            </a:fgClr>
            <a:bgClr>
              <a:schemeClr val="bg1"/>
            </a:bgClr>
          </a:pattFill>
          <a:ln>
            <a:solidFill>
              <a:schemeClr val="bg2">
                <a:alpha val="24000"/>
              </a:schemeClr>
            </a:solidFill>
          </a:ln>
          <a:effectLst>
            <a:glow rad="127000">
              <a:schemeClr val="accent1"/>
            </a:glow>
            <a:outerShdw blurRad="50800" dist="50800" dir="180000" sx="19000" sy="19000" algn="ctr" rotWithShape="0">
              <a:srgbClr val="000000">
                <a:alpha val="91000"/>
              </a:srgbClr>
            </a:outerShdw>
          </a:effectLst>
          <a:scene3d>
            <a:camera prst="legacyPerspectiveBottom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FFFFFF"/>
            </a:extrusionClr>
          </a:sp3d>
          <a:extLst/>
        </p:spPr>
        <p:txBody>
          <a:bodyPr wrap="none" anchor="ctr">
            <a:flatTx/>
          </a:bodyPr>
          <a:lstStyle/>
          <a:p>
            <a:endParaRPr lang="fr-CA"/>
          </a:p>
        </p:txBody>
      </p:sp>
      <p:sp>
        <p:nvSpPr>
          <p:cNvPr id="330781" name="Rectangle 29"/>
          <p:cNvSpPr>
            <a:spLocks noChangeArrowheads="1"/>
          </p:cNvSpPr>
          <p:nvPr/>
        </p:nvSpPr>
        <p:spPr bwMode="auto">
          <a:xfrm>
            <a:off x="250825" y="2492375"/>
            <a:ext cx="87137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	The Standard Model has </a:t>
            </a:r>
            <a:r>
              <a:rPr lang="en-GB" sz="25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stood </a:t>
            </a: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against the large spectrum of really precise experiments that tested it:</a:t>
            </a:r>
          </a:p>
          <a:p>
            <a:pPr marL="742950" lvl="1" indent="-285750">
              <a:spcBef>
                <a:spcPct val="60000"/>
              </a:spcBef>
              <a:buClr>
                <a:srgbClr val="FF0000"/>
              </a:buClr>
              <a:buSzPct val="130000"/>
              <a:buFont typeface="Symbol" pitchFamily="18" charset="2"/>
              <a:buChar char="Þ"/>
            </a:pPr>
            <a:r>
              <a:rPr lang="en-GB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 Hard constrains on what can be beyond the SM </a:t>
            </a:r>
          </a:p>
          <a:p>
            <a:pPr marL="742950" lvl="1" indent="-285750">
              <a:spcBef>
                <a:spcPct val="40000"/>
              </a:spcBef>
              <a:buClr>
                <a:srgbClr val="FF0000"/>
              </a:buClr>
              <a:buSzPct val="130000"/>
              <a:buFont typeface="Symbol" pitchFamily="18" charset="2"/>
              <a:buChar char="Þ"/>
            </a:pPr>
            <a:r>
              <a:rPr lang="en-GB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 SM constitutes a powerful tool to allow to go beyond it…</a:t>
            </a:r>
          </a:p>
        </p:txBody>
      </p:sp>
      <p:sp>
        <p:nvSpPr>
          <p:cNvPr id="330782" name="AutoShape 30"/>
          <p:cNvSpPr>
            <a:spLocks noChangeArrowheads="1"/>
          </p:cNvSpPr>
          <p:nvPr/>
        </p:nvSpPr>
        <p:spPr bwMode="auto">
          <a:xfrm>
            <a:off x="250825" y="2349500"/>
            <a:ext cx="8642350" cy="23034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ransition xmlns:p14="http://schemas.microsoft.com/office/powerpoint/2010/main">
    <p:pull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3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0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0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0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0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0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33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5" dur="500"/>
                                        <p:tgtEl>
                                          <p:spTgt spid="33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33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6" grpId="0" animBg="1"/>
      <p:bldP spid="330766" grpId="1" animBg="1"/>
      <p:bldP spid="330770" grpId="0" animBg="1"/>
      <p:bldP spid="330770" grpId="1" animBg="1"/>
      <p:bldP spid="330771" grpId="1" animBg="1"/>
      <p:bldP spid="330771" grpId="2" animBg="1"/>
      <p:bldP spid="330772" grpId="0" animBg="1"/>
      <p:bldP spid="330772" grpId="1" animBg="1"/>
      <p:bldP spid="330773" grpId="0" animBg="1"/>
      <p:bldP spid="330773" grpId="1" animBg="1"/>
      <p:bldP spid="330774" grpId="0" animBg="1"/>
      <p:bldP spid="330774" grpId="1" animBg="1"/>
      <p:bldP spid="330775" grpId="0" animBg="1"/>
      <p:bldP spid="330775" grpId="1" animBg="1"/>
      <p:bldP spid="330780" grpId="0" animBg="1"/>
      <p:bldP spid="330781" grpId="0"/>
      <p:bldP spid="33078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E54EF4-DEBD-40E9-A4D4-04C6A7A036EA}" type="slidenum">
              <a:rPr lang="en-US"/>
              <a:pPr/>
              <a:t>40</a:t>
            </a:fld>
            <a:endParaRPr lang="en-US"/>
          </a:p>
        </p:txBody>
      </p:sp>
      <p:sp>
        <p:nvSpPr>
          <p:cNvPr id="286724" name="Oval 4"/>
          <p:cNvSpPr>
            <a:spLocks noChangeArrowheads="1"/>
          </p:cNvSpPr>
          <p:nvPr/>
        </p:nvSpPr>
        <p:spPr bwMode="auto">
          <a:xfrm>
            <a:off x="1098550" y="1631950"/>
            <a:ext cx="2971800" cy="2514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sz="1800">
              <a:latin typeface="Arial" charset="0"/>
            </a:endParaRPr>
          </a:p>
        </p:txBody>
      </p:sp>
      <p:sp>
        <p:nvSpPr>
          <p:cNvPr id="286727" name="Freeform 7"/>
          <p:cNvSpPr>
            <a:spLocks/>
          </p:cNvSpPr>
          <p:nvPr/>
        </p:nvSpPr>
        <p:spPr bwMode="auto">
          <a:xfrm>
            <a:off x="1631950" y="1898650"/>
            <a:ext cx="914400" cy="800100"/>
          </a:xfrm>
          <a:custGeom>
            <a:avLst/>
            <a:gdLst>
              <a:gd name="T0" fmla="*/ 576 w 576"/>
              <a:gd name="T1" fmla="*/ 504 h 504"/>
              <a:gd name="T2" fmla="*/ 432 w 576"/>
              <a:gd name="T3" fmla="*/ 168 h 504"/>
              <a:gd name="T4" fmla="*/ 240 w 576"/>
              <a:gd name="T5" fmla="*/ 24 h 504"/>
              <a:gd name="T6" fmla="*/ 0 w 576"/>
              <a:gd name="T7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504">
                <a:moveTo>
                  <a:pt x="576" y="504"/>
                </a:moveTo>
                <a:cubicBezTo>
                  <a:pt x="532" y="376"/>
                  <a:pt x="488" y="248"/>
                  <a:pt x="432" y="168"/>
                </a:cubicBezTo>
                <a:cubicBezTo>
                  <a:pt x="376" y="88"/>
                  <a:pt x="312" y="48"/>
                  <a:pt x="240" y="24"/>
                </a:cubicBezTo>
                <a:cubicBezTo>
                  <a:pt x="168" y="0"/>
                  <a:pt x="84" y="12"/>
                  <a:pt x="0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28" name="Freeform 8"/>
          <p:cNvSpPr>
            <a:spLocks/>
          </p:cNvSpPr>
          <p:nvPr/>
        </p:nvSpPr>
        <p:spPr bwMode="auto">
          <a:xfrm>
            <a:off x="1708150" y="1860550"/>
            <a:ext cx="838200" cy="838200"/>
          </a:xfrm>
          <a:custGeom>
            <a:avLst/>
            <a:gdLst>
              <a:gd name="T0" fmla="*/ 528 w 528"/>
              <a:gd name="T1" fmla="*/ 528 h 528"/>
              <a:gd name="T2" fmla="*/ 288 w 528"/>
              <a:gd name="T3" fmla="*/ 192 h 528"/>
              <a:gd name="T4" fmla="*/ 96 w 528"/>
              <a:gd name="T5" fmla="*/ 48 h 528"/>
              <a:gd name="T6" fmla="*/ 0 w 528"/>
              <a:gd name="T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8" h="528">
                <a:moveTo>
                  <a:pt x="528" y="528"/>
                </a:moveTo>
                <a:cubicBezTo>
                  <a:pt x="444" y="400"/>
                  <a:pt x="360" y="272"/>
                  <a:pt x="288" y="192"/>
                </a:cubicBezTo>
                <a:cubicBezTo>
                  <a:pt x="216" y="112"/>
                  <a:pt x="144" y="80"/>
                  <a:pt x="96" y="48"/>
                </a:cubicBezTo>
                <a:cubicBezTo>
                  <a:pt x="48" y="16"/>
                  <a:pt x="24" y="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29" name="Freeform 9"/>
          <p:cNvSpPr>
            <a:spLocks/>
          </p:cNvSpPr>
          <p:nvPr/>
        </p:nvSpPr>
        <p:spPr bwMode="auto">
          <a:xfrm>
            <a:off x="2000250" y="1708150"/>
            <a:ext cx="546100" cy="990600"/>
          </a:xfrm>
          <a:custGeom>
            <a:avLst/>
            <a:gdLst>
              <a:gd name="T0" fmla="*/ 344 w 344"/>
              <a:gd name="T1" fmla="*/ 624 h 624"/>
              <a:gd name="T2" fmla="*/ 56 w 344"/>
              <a:gd name="T3" fmla="*/ 144 h 624"/>
              <a:gd name="T4" fmla="*/ 8 w 344"/>
              <a:gd name="T5" fmla="*/ 0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4" h="624">
                <a:moveTo>
                  <a:pt x="344" y="624"/>
                </a:moveTo>
                <a:cubicBezTo>
                  <a:pt x="228" y="436"/>
                  <a:pt x="112" y="248"/>
                  <a:pt x="56" y="144"/>
                </a:cubicBezTo>
                <a:cubicBezTo>
                  <a:pt x="0" y="40"/>
                  <a:pt x="4" y="20"/>
                  <a:pt x="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0" name="Freeform 10"/>
          <p:cNvSpPr>
            <a:spLocks/>
          </p:cNvSpPr>
          <p:nvPr/>
        </p:nvSpPr>
        <p:spPr bwMode="auto">
          <a:xfrm>
            <a:off x="2190750" y="1631950"/>
            <a:ext cx="355600" cy="1066800"/>
          </a:xfrm>
          <a:custGeom>
            <a:avLst/>
            <a:gdLst>
              <a:gd name="T0" fmla="*/ 224 w 224"/>
              <a:gd name="T1" fmla="*/ 672 h 672"/>
              <a:gd name="T2" fmla="*/ 32 w 224"/>
              <a:gd name="T3" fmla="*/ 192 h 672"/>
              <a:gd name="T4" fmla="*/ 32 w 224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4" h="672">
                <a:moveTo>
                  <a:pt x="224" y="672"/>
                </a:moveTo>
                <a:cubicBezTo>
                  <a:pt x="144" y="488"/>
                  <a:pt x="64" y="304"/>
                  <a:pt x="32" y="192"/>
                </a:cubicBezTo>
                <a:cubicBezTo>
                  <a:pt x="0" y="80"/>
                  <a:pt x="16" y="40"/>
                  <a:pt x="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1" name="Freeform 11"/>
          <p:cNvSpPr>
            <a:spLocks/>
          </p:cNvSpPr>
          <p:nvPr/>
        </p:nvSpPr>
        <p:spPr bwMode="auto">
          <a:xfrm>
            <a:off x="1479550" y="2063750"/>
            <a:ext cx="1066800" cy="635000"/>
          </a:xfrm>
          <a:custGeom>
            <a:avLst/>
            <a:gdLst>
              <a:gd name="T0" fmla="*/ 672 w 672"/>
              <a:gd name="T1" fmla="*/ 400 h 400"/>
              <a:gd name="T2" fmla="*/ 336 w 672"/>
              <a:gd name="T3" fmla="*/ 64 h 400"/>
              <a:gd name="T4" fmla="*/ 144 w 672"/>
              <a:gd name="T5" fmla="*/ 16 h 400"/>
              <a:gd name="T6" fmla="*/ 0 w 672"/>
              <a:gd name="T7" fmla="*/ 1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400">
                <a:moveTo>
                  <a:pt x="672" y="400"/>
                </a:moveTo>
                <a:cubicBezTo>
                  <a:pt x="548" y="264"/>
                  <a:pt x="424" y="128"/>
                  <a:pt x="336" y="64"/>
                </a:cubicBezTo>
                <a:cubicBezTo>
                  <a:pt x="248" y="0"/>
                  <a:pt x="200" y="24"/>
                  <a:pt x="144" y="16"/>
                </a:cubicBezTo>
                <a:cubicBezTo>
                  <a:pt x="88" y="8"/>
                  <a:pt x="44" y="12"/>
                  <a:pt x="0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4" name="Freeform 14"/>
          <p:cNvSpPr>
            <a:spLocks/>
          </p:cNvSpPr>
          <p:nvPr/>
        </p:nvSpPr>
        <p:spPr bwMode="auto">
          <a:xfrm>
            <a:off x="2089150" y="1708150"/>
            <a:ext cx="533400" cy="914400"/>
          </a:xfrm>
          <a:custGeom>
            <a:avLst/>
            <a:gdLst>
              <a:gd name="T0" fmla="*/ 336 w 336"/>
              <a:gd name="T1" fmla="*/ 576 h 576"/>
              <a:gd name="T2" fmla="*/ 192 w 336"/>
              <a:gd name="T3" fmla="*/ 144 h 576"/>
              <a:gd name="T4" fmla="*/ 0 w 336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576">
                <a:moveTo>
                  <a:pt x="336" y="576"/>
                </a:moveTo>
                <a:cubicBezTo>
                  <a:pt x="292" y="408"/>
                  <a:pt x="248" y="240"/>
                  <a:pt x="192" y="144"/>
                </a:cubicBezTo>
                <a:cubicBezTo>
                  <a:pt x="136" y="48"/>
                  <a:pt x="68" y="2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5" name="Freeform 15"/>
          <p:cNvSpPr>
            <a:spLocks/>
          </p:cNvSpPr>
          <p:nvPr/>
        </p:nvSpPr>
        <p:spPr bwMode="auto">
          <a:xfrm>
            <a:off x="2279650" y="1631950"/>
            <a:ext cx="342900" cy="1066800"/>
          </a:xfrm>
          <a:custGeom>
            <a:avLst/>
            <a:gdLst>
              <a:gd name="T0" fmla="*/ 216 w 216"/>
              <a:gd name="T1" fmla="*/ 672 h 672"/>
              <a:gd name="T2" fmla="*/ 24 w 216"/>
              <a:gd name="T3" fmla="*/ 240 h 672"/>
              <a:gd name="T4" fmla="*/ 72 w 216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672">
                <a:moveTo>
                  <a:pt x="216" y="672"/>
                </a:moveTo>
                <a:cubicBezTo>
                  <a:pt x="132" y="512"/>
                  <a:pt x="48" y="352"/>
                  <a:pt x="24" y="240"/>
                </a:cubicBezTo>
                <a:cubicBezTo>
                  <a:pt x="0" y="128"/>
                  <a:pt x="36" y="64"/>
                  <a:pt x="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6" name="Freeform 16"/>
          <p:cNvSpPr>
            <a:spLocks/>
          </p:cNvSpPr>
          <p:nvPr/>
        </p:nvSpPr>
        <p:spPr bwMode="auto">
          <a:xfrm>
            <a:off x="1860550" y="1784350"/>
            <a:ext cx="685800" cy="914400"/>
          </a:xfrm>
          <a:custGeom>
            <a:avLst/>
            <a:gdLst>
              <a:gd name="T0" fmla="*/ 432 w 432"/>
              <a:gd name="T1" fmla="*/ 576 h 576"/>
              <a:gd name="T2" fmla="*/ 192 w 432"/>
              <a:gd name="T3" fmla="*/ 96 h 576"/>
              <a:gd name="T4" fmla="*/ 0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432" y="576"/>
                </a:moveTo>
                <a:cubicBezTo>
                  <a:pt x="348" y="384"/>
                  <a:pt x="264" y="192"/>
                  <a:pt x="192" y="96"/>
                </a:cubicBezTo>
                <a:cubicBezTo>
                  <a:pt x="120" y="0"/>
                  <a:pt x="6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7" name="Freeform 17"/>
          <p:cNvSpPr>
            <a:spLocks/>
          </p:cNvSpPr>
          <p:nvPr/>
        </p:nvSpPr>
        <p:spPr bwMode="auto">
          <a:xfrm>
            <a:off x="1555750" y="2012950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96 w 624"/>
              <a:gd name="T3" fmla="*/ 144 h 432"/>
              <a:gd name="T4" fmla="*/ 48 w 624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408" y="324"/>
                  <a:pt x="192" y="216"/>
                  <a:pt x="96" y="144"/>
                </a:cubicBezTo>
                <a:cubicBezTo>
                  <a:pt x="0" y="72"/>
                  <a:pt x="24" y="36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8" name="Freeform 18"/>
          <p:cNvSpPr>
            <a:spLocks/>
          </p:cNvSpPr>
          <p:nvPr/>
        </p:nvSpPr>
        <p:spPr bwMode="auto">
          <a:xfrm>
            <a:off x="1555750" y="1936750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0 w 624"/>
              <a:gd name="T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624" y="432"/>
                  <a:pt x="312" y="2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46" name="Freeform 26"/>
          <p:cNvSpPr>
            <a:spLocks/>
          </p:cNvSpPr>
          <p:nvPr/>
        </p:nvSpPr>
        <p:spPr bwMode="auto">
          <a:xfrm>
            <a:off x="2089150" y="2698750"/>
            <a:ext cx="457200" cy="1371600"/>
          </a:xfrm>
          <a:custGeom>
            <a:avLst/>
            <a:gdLst>
              <a:gd name="T0" fmla="*/ 288 w 288"/>
              <a:gd name="T1" fmla="*/ 0 h 864"/>
              <a:gd name="T2" fmla="*/ 96 w 288"/>
              <a:gd name="T3" fmla="*/ 432 h 864"/>
              <a:gd name="T4" fmla="*/ 0 w 288"/>
              <a:gd name="T5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864">
                <a:moveTo>
                  <a:pt x="288" y="0"/>
                </a:moveTo>
                <a:cubicBezTo>
                  <a:pt x="216" y="144"/>
                  <a:pt x="144" y="288"/>
                  <a:pt x="96" y="432"/>
                </a:cubicBezTo>
                <a:cubicBezTo>
                  <a:pt x="48" y="576"/>
                  <a:pt x="24" y="720"/>
                  <a:pt x="0" y="86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47" name="Freeform 27"/>
          <p:cNvSpPr>
            <a:spLocks/>
          </p:cNvSpPr>
          <p:nvPr/>
        </p:nvSpPr>
        <p:spPr bwMode="auto">
          <a:xfrm>
            <a:off x="2622550" y="2533650"/>
            <a:ext cx="1371600" cy="88900"/>
          </a:xfrm>
          <a:custGeom>
            <a:avLst/>
            <a:gdLst>
              <a:gd name="T0" fmla="*/ 0 w 864"/>
              <a:gd name="T1" fmla="*/ 56 h 56"/>
              <a:gd name="T2" fmla="*/ 624 w 864"/>
              <a:gd name="T3" fmla="*/ 8 h 56"/>
              <a:gd name="T4" fmla="*/ 864 w 86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4" h="56">
                <a:moveTo>
                  <a:pt x="0" y="56"/>
                </a:moveTo>
                <a:cubicBezTo>
                  <a:pt x="240" y="36"/>
                  <a:pt x="480" y="16"/>
                  <a:pt x="624" y="8"/>
                </a:cubicBezTo>
                <a:cubicBezTo>
                  <a:pt x="768" y="0"/>
                  <a:pt x="816" y="4"/>
                  <a:pt x="864" y="8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48" name="Oval 28"/>
          <p:cNvSpPr>
            <a:spLocks noChangeArrowheads="1"/>
          </p:cNvSpPr>
          <p:nvPr/>
        </p:nvSpPr>
        <p:spPr bwMode="auto">
          <a:xfrm>
            <a:off x="4984750" y="1631950"/>
            <a:ext cx="2971800" cy="2514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49" name="Freeform 29"/>
          <p:cNvSpPr>
            <a:spLocks/>
          </p:cNvSpPr>
          <p:nvPr/>
        </p:nvSpPr>
        <p:spPr bwMode="auto">
          <a:xfrm>
            <a:off x="5518150" y="1898650"/>
            <a:ext cx="914400" cy="800100"/>
          </a:xfrm>
          <a:custGeom>
            <a:avLst/>
            <a:gdLst>
              <a:gd name="T0" fmla="*/ 576 w 576"/>
              <a:gd name="T1" fmla="*/ 504 h 504"/>
              <a:gd name="T2" fmla="*/ 432 w 576"/>
              <a:gd name="T3" fmla="*/ 168 h 504"/>
              <a:gd name="T4" fmla="*/ 240 w 576"/>
              <a:gd name="T5" fmla="*/ 24 h 504"/>
              <a:gd name="T6" fmla="*/ 0 w 576"/>
              <a:gd name="T7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504">
                <a:moveTo>
                  <a:pt x="576" y="504"/>
                </a:moveTo>
                <a:cubicBezTo>
                  <a:pt x="532" y="376"/>
                  <a:pt x="488" y="248"/>
                  <a:pt x="432" y="168"/>
                </a:cubicBezTo>
                <a:cubicBezTo>
                  <a:pt x="376" y="88"/>
                  <a:pt x="312" y="48"/>
                  <a:pt x="240" y="24"/>
                </a:cubicBezTo>
                <a:cubicBezTo>
                  <a:pt x="168" y="0"/>
                  <a:pt x="84" y="12"/>
                  <a:pt x="0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0" name="Freeform 30"/>
          <p:cNvSpPr>
            <a:spLocks/>
          </p:cNvSpPr>
          <p:nvPr/>
        </p:nvSpPr>
        <p:spPr bwMode="auto">
          <a:xfrm>
            <a:off x="5594350" y="1860550"/>
            <a:ext cx="838200" cy="838200"/>
          </a:xfrm>
          <a:custGeom>
            <a:avLst/>
            <a:gdLst>
              <a:gd name="T0" fmla="*/ 528 w 528"/>
              <a:gd name="T1" fmla="*/ 528 h 528"/>
              <a:gd name="T2" fmla="*/ 288 w 528"/>
              <a:gd name="T3" fmla="*/ 192 h 528"/>
              <a:gd name="T4" fmla="*/ 96 w 528"/>
              <a:gd name="T5" fmla="*/ 48 h 528"/>
              <a:gd name="T6" fmla="*/ 0 w 528"/>
              <a:gd name="T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8" h="528">
                <a:moveTo>
                  <a:pt x="528" y="528"/>
                </a:moveTo>
                <a:cubicBezTo>
                  <a:pt x="444" y="400"/>
                  <a:pt x="360" y="272"/>
                  <a:pt x="288" y="192"/>
                </a:cubicBezTo>
                <a:cubicBezTo>
                  <a:pt x="216" y="112"/>
                  <a:pt x="144" y="80"/>
                  <a:pt x="96" y="48"/>
                </a:cubicBezTo>
                <a:cubicBezTo>
                  <a:pt x="48" y="16"/>
                  <a:pt x="24" y="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1" name="Freeform 31"/>
          <p:cNvSpPr>
            <a:spLocks/>
          </p:cNvSpPr>
          <p:nvPr/>
        </p:nvSpPr>
        <p:spPr bwMode="auto">
          <a:xfrm>
            <a:off x="5886450" y="1708150"/>
            <a:ext cx="546100" cy="990600"/>
          </a:xfrm>
          <a:custGeom>
            <a:avLst/>
            <a:gdLst>
              <a:gd name="T0" fmla="*/ 344 w 344"/>
              <a:gd name="T1" fmla="*/ 624 h 624"/>
              <a:gd name="T2" fmla="*/ 56 w 344"/>
              <a:gd name="T3" fmla="*/ 144 h 624"/>
              <a:gd name="T4" fmla="*/ 8 w 344"/>
              <a:gd name="T5" fmla="*/ 0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4" h="624">
                <a:moveTo>
                  <a:pt x="344" y="624"/>
                </a:moveTo>
                <a:cubicBezTo>
                  <a:pt x="228" y="436"/>
                  <a:pt x="112" y="248"/>
                  <a:pt x="56" y="144"/>
                </a:cubicBezTo>
                <a:cubicBezTo>
                  <a:pt x="0" y="40"/>
                  <a:pt x="4" y="20"/>
                  <a:pt x="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2" name="Freeform 32"/>
          <p:cNvSpPr>
            <a:spLocks/>
          </p:cNvSpPr>
          <p:nvPr/>
        </p:nvSpPr>
        <p:spPr bwMode="auto">
          <a:xfrm>
            <a:off x="6076950" y="1631950"/>
            <a:ext cx="355600" cy="1066800"/>
          </a:xfrm>
          <a:custGeom>
            <a:avLst/>
            <a:gdLst>
              <a:gd name="T0" fmla="*/ 224 w 224"/>
              <a:gd name="T1" fmla="*/ 672 h 672"/>
              <a:gd name="T2" fmla="*/ 32 w 224"/>
              <a:gd name="T3" fmla="*/ 192 h 672"/>
              <a:gd name="T4" fmla="*/ 32 w 224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4" h="672">
                <a:moveTo>
                  <a:pt x="224" y="672"/>
                </a:moveTo>
                <a:cubicBezTo>
                  <a:pt x="144" y="488"/>
                  <a:pt x="64" y="304"/>
                  <a:pt x="32" y="192"/>
                </a:cubicBezTo>
                <a:cubicBezTo>
                  <a:pt x="0" y="80"/>
                  <a:pt x="16" y="40"/>
                  <a:pt x="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3" name="Freeform 33"/>
          <p:cNvSpPr>
            <a:spLocks/>
          </p:cNvSpPr>
          <p:nvPr/>
        </p:nvSpPr>
        <p:spPr bwMode="auto">
          <a:xfrm>
            <a:off x="5365750" y="2063750"/>
            <a:ext cx="1066800" cy="635000"/>
          </a:xfrm>
          <a:custGeom>
            <a:avLst/>
            <a:gdLst>
              <a:gd name="T0" fmla="*/ 672 w 672"/>
              <a:gd name="T1" fmla="*/ 400 h 400"/>
              <a:gd name="T2" fmla="*/ 336 w 672"/>
              <a:gd name="T3" fmla="*/ 64 h 400"/>
              <a:gd name="T4" fmla="*/ 144 w 672"/>
              <a:gd name="T5" fmla="*/ 16 h 400"/>
              <a:gd name="T6" fmla="*/ 0 w 672"/>
              <a:gd name="T7" fmla="*/ 1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400">
                <a:moveTo>
                  <a:pt x="672" y="400"/>
                </a:moveTo>
                <a:cubicBezTo>
                  <a:pt x="548" y="264"/>
                  <a:pt x="424" y="128"/>
                  <a:pt x="336" y="64"/>
                </a:cubicBezTo>
                <a:cubicBezTo>
                  <a:pt x="248" y="0"/>
                  <a:pt x="200" y="24"/>
                  <a:pt x="144" y="16"/>
                </a:cubicBezTo>
                <a:cubicBezTo>
                  <a:pt x="88" y="8"/>
                  <a:pt x="44" y="12"/>
                  <a:pt x="0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4" name="Freeform 34"/>
          <p:cNvSpPr>
            <a:spLocks/>
          </p:cNvSpPr>
          <p:nvPr/>
        </p:nvSpPr>
        <p:spPr bwMode="auto">
          <a:xfrm>
            <a:off x="5975350" y="1708150"/>
            <a:ext cx="533400" cy="914400"/>
          </a:xfrm>
          <a:custGeom>
            <a:avLst/>
            <a:gdLst>
              <a:gd name="T0" fmla="*/ 336 w 336"/>
              <a:gd name="T1" fmla="*/ 576 h 576"/>
              <a:gd name="T2" fmla="*/ 192 w 336"/>
              <a:gd name="T3" fmla="*/ 144 h 576"/>
              <a:gd name="T4" fmla="*/ 0 w 336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576">
                <a:moveTo>
                  <a:pt x="336" y="576"/>
                </a:moveTo>
                <a:cubicBezTo>
                  <a:pt x="292" y="408"/>
                  <a:pt x="248" y="240"/>
                  <a:pt x="192" y="144"/>
                </a:cubicBezTo>
                <a:cubicBezTo>
                  <a:pt x="136" y="48"/>
                  <a:pt x="68" y="2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5" name="Freeform 35"/>
          <p:cNvSpPr>
            <a:spLocks/>
          </p:cNvSpPr>
          <p:nvPr/>
        </p:nvSpPr>
        <p:spPr bwMode="auto">
          <a:xfrm>
            <a:off x="6165850" y="1631950"/>
            <a:ext cx="342900" cy="1066800"/>
          </a:xfrm>
          <a:custGeom>
            <a:avLst/>
            <a:gdLst>
              <a:gd name="T0" fmla="*/ 216 w 216"/>
              <a:gd name="T1" fmla="*/ 672 h 672"/>
              <a:gd name="T2" fmla="*/ 24 w 216"/>
              <a:gd name="T3" fmla="*/ 240 h 672"/>
              <a:gd name="T4" fmla="*/ 72 w 216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672">
                <a:moveTo>
                  <a:pt x="216" y="672"/>
                </a:moveTo>
                <a:cubicBezTo>
                  <a:pt x="132" y="512"/>
                  <a:pt x="48" y="352"/>
                  <a:pt x="24" y="240"/>
                </a:cubicBezTo>
                <a:cubicBezTo>
                  <a:pt x="0" y="128"/>
                  <a:pt x="36" y="64"/>
                  <a:pt x="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6" name="Freeform 36"/>
          <p:cNvSpPr>
            <a:spLocks/>
          </p:cNvSpPr>
          <p:nvPr/>
        </p:nvSpPr>
        <p:spPr bwMode="auto">
          <a:xfrm>
            <a:off x="5746750" y="1784350"/>
            <a:ext cx="685800" cy="914400"/>
          </a:xfrm>
          <a:custGeom>
            <a:avLst/>
            <a:gdLst>
              <a:gd name="T0" fmla="*/ 432 w 432"/>
              <a:gd name="T1" fmla="*/ 576 h 576"/>
              <a:gd name="T2" fmla="*/ 192 w 432"/>
              <a:gd name="T3" fmla="*/ 96 h 576"/>
              <a:gd name="T4" fmla="*/ 0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432" y="576"/>
                </a:moveTo>
                <a:cubicBezTo>
                  <a:pt x="348" y="384"/>
                  <a:pt x="264" y="192"/>
                  <a:pt x="192" y="96"/>
                </a:cubicBezTo>
                <a:cubicBezTo>
                  <a:pt x="120" y="0"/>
                  <a:pt x="6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7" name="Freeform 37"/>
          <p:cNvSpPr>
            <a:spLocks/>
          </p:cNvSpPr>
          <p:nvPr/>
        </p:nvSpPr>
        <p:spPr bwMode="auto">
          <a:xfrm>
            <a:off x="5441950" y="2012950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96 w 624"/>
              <a:gd name="T3" fmla="*/ 144 h 432"/>
              <a:gd name="T4" fmla="*/ 48 w 624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408" y="324"/>
                  <a:pt x="192" y="216"/>
                  <a:pt x="96" y="144"/>
                </a:cubicBezTo>
                <a:cubicBezTo>
                  <a:pt x="0" y="72"/>
                  <a:pt x="24" y="36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8" name="Freeform 38"/>
          <p:cNvSpPr>
            <a:spLocks/>
          </p:cNvSpPr>
          <p:nvPr/>
        </p:nvSpPr>
        <p:spPr bwMode="auto">
          <a:xfrm>
            <a:off x="5441950" y="1936750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0 w 624"/>
              <a:gd name="T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624" y="432"/>
                  <a:pt x="312" y="2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1" name="Line 41"/>
          <p:cNvSpPr>
            <a:spLocks noChangeShapeType="1"/>
          </p:cNvSpPr>
          <p:nvPr/>
        </p:nvSpPr>
        <p:spPr bwMode="auto">
          <a:xfrm>
            <a:off x="6508750" y="2698750"/>
            <a:ext cx="990600" cy="1066800"/>
          </a:xfrm>
          <a:prstGeom prst="line">
            <a:avLst/>
          </a:prstGeom>
          <a:noFill/>
          <a:ln w="19050">
            <a:solidFill>
              <a:srgbClr val="008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2" name="Text Box 42"/>
          <p:cNvSpPr txBox="1">
            <a:spLocks noChangeArrowheads="1"/>
          </p:cNvSpPr>
          <p:nvPr/>
        </p:nvSpPr>
        <p:spPr bwMode="auto">
          <a:xfrm>
            <a:off x="1066800" y="981075"/>
            <a:ext cx="684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C09B0"/>
                </a:solidFill>
                <a:latin typeface="Arial" charset="0"/>
              </a:rPr>
              <a:t>Jets observables present similar distributions</a:t>
            </a:r>
          </a:p>
        </p:txBody>
      </p:sp>
      <p:sp>
        <p:nvSpPr>
          <p:cNvPr id="286763" name="Oval 43"/>
          <p:cNvSpPr>
            <a:spLocks noChangeArrowheads="1"/>
          </p:cNvSpPr>
          <p:nvPr/>
        </p:nvSpPr>
        <p:spPr bwMode="auto">
          <a:xfrm>
            <a:off x="1479550" y="1555750"/>
            <a:ext cx="1447800" cy="1295400"/>
          </a:xfrm>
          <a:prstGeom prst="ellipse">
            <a:avLst/>
          </a:prstGeom>
          <a:noFill/>
          <a:ln w="28575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4" name="Oval 44"/>
          <p:cNvSpPr>
            <a:spLocks noChangeArrowheads="1"/>
          </p:cNvSpPr>
          <p:nvPr/>
        </p:nvSpPr>
        <p:spPr bwMode="auto">
          <a:xfrm>
            <a:off x="5289550" y="1555750"/>
            <a:ext cx="1447800" cy="1295400"/>
          </a:xfrm>
          <a:prstGeom prst="ellipse">
            <a:avLst/>
          </a:prstGeom>
          <a:noFill/>
          <a:ln w="28575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5" name="Line 45"/>
          <p:cNvSpPr>
            <a:spLocks noChangeShapeType="1"/>
          </p:cNvSpPr>
          <p:nvPr/>
        </p:nvSpPr>
        <p:spPr bwMode="auto">
          <a:xfrm flipV="1">
            <a:off x="2774950" y="1403350"/>
            <a:ext cx="1295400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6" name="Line 46"/>
          <p:cNvSpPr>
            <a:spLocks noChangeShapeType="1"/>
          </p:cNvSpPr>
          <p:nvPr/>
        </p:nvSpPr>
        <p:spPr bwMode="auto">
          <a:xfrm flipH="1" flipV="1">
            <a:off x="4527550" y="1403350"/>
            <a:ext cx="990600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8" name="Text Box 48"/>
          <p:cNvSpPr txBox="1">
            <a:spLocks noChangeArrowheads="1"/>
          </p:cNvSpPr>
          <p:nvPr/>
        </p:nvSpPr>
        <p:spPr bwMode="auto">
          <a:xfrm>
            <a:off x="2241550" y="346075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  <a:latin typeface="Arial" charset="0"/>
              </a:rPr>
              <a:t>e</a:t>
            </a:r>
            <a:endParaRPr lang="en-US" sz="1800">
              <a:latin typeface="Arial" charset="0"/>
            </a:endParaRPr>
          </a:p>
        </p:txBody>
      </p:sp>
      <p:sp>
        <p:nvSpPr>
          <p:cNvPr id="286769" name="Text Box 49"/>
          <p:cNvSpPr txBox="1">
            <a:spLocks noChangeArrowheads="1"/>
          </p:cNvSpPr>
          <p:nvPr/>
        </p:nvSpPr>
        <p:spPr bwMode="auto">
          <a:xfrm>
            <a:off x="3384550" y="254635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  <a:latin typeface="Arial" charset="0"/>
              </a:rPr>
              <a:t>e</a:t>
            </a:r>
            <a:endParaRPr lang="en-US" sz="1800">
              <a:latin typeface="Arial" charset="0"/>
            </a:endParaRPr>
          </a:p>
        </p:txBody>
      </p:sp>
      <p:sp>
        <p:nvSpPr>
          <p:cNvPr id="286770" name="Text Box 50"/>
          <p:cNvSpPr txBox="1">
            <a:spLocks noChangeArrowheads="1"/>
          </p:cNvSpPr>
          <p:nvPr/>
        </p:nvSpPr>
        <p:spPr bwMode="auto">
          <a:xfrm>
            <a:off x="6432550" y="3308350"/>
            <a:ext cx="70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 charset="0"/>
              </a:rPr>
              <a:t>Met</a:t>
            </a:r>
            <a:endParaRPr lang="en-US" sz="1800">
              <a:latin typeface="Arial" charset="0"/>
            </a:endParaRPr>
          </a:p>
        </p:txBody>
      </p:sp>
      <p:sp>
        <p:nvSpPr>
          <p:cNvPr id="286771" name="Text Box 51"/>
          <p:cNvSpPr txBox="1">
            <a:spLocks noChangeArrowheads="1"/>
          </p:cNvSpPr>
          <p:nvPr/>
        </p:nvSpPr>
        <p:spPr bwMode="auto">
          <a:xfrm>
            <a:off x="107950" y="2924175"/>
            <a:ext cx="19939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80"/>
                </a:solidFill>
                <a:latin typeface="Arial" charset="0"/>
              </a:rPr>
              <a:t>Z</a:t>
            </a:r>
            <a:r>
              <a:rPr lang="en-US" b="1">
                <a:solidFill>
                  <a:srgbClr val="800080"/>
                </a:solidFill>
                <a:latin typeface="Arial" charset="0"/>
                <a:sym typeface="Symbol" pitchFamily="18" charset="2"/>
              </a:rPr>
              <a:t>ee + 1-jet</a:t>
            </a:r>
            <a:endParaRPr lang="en-US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286772" name="Text Box 52"/>
          <p:cNvSpPr txBox="1">
            <a:spLocks noChangeArrowheads="1"/>
          </p:cNvSpPr>
          <p:nvPr/>
        </p:nvSpPr>
        <p:spPr bwMode="auto">
          <a:xfrm>
            <a:off x="6948488" y="2349500"/>
            <a:ext cx="1971675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80"/>
                </a:solidFill>
                <a:latin typeface="Arial" charset="0"/>
              </a:rPr>
              <a:t>Z</a:t>
            </a:r>
            <a:r>
              <a:rPr lang="en-US" b="1">
                <a:solidFill>
                  <a:srgbClr val="80008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 b="1">
                <a:solidFill>
                  <a:srgbClr val="800080"/>
                </a:solidFill>
                <a:latin typeface="Symbol" pitchFamily="18" charset="2"/>
                <a:sym typeface="Symbol" pitchFamily="18" charset="2"/>
              </a:rPr>
              <a:t></a:t>
            </a:r>
            <a:r>
              <a:rPr lang="en-US" b="1">
                <a:solidFill>
                  <a:srgbClr val="800080"/>
                </a:solidFill>
                <a:latin typeface="Arial" charset="0"/>
                <a:sym typeface="Symbol" pitchFamily="18" charset="2"/>
              </a:rPr>
              <a:t> + 1-jet</a:t>
            </a:r>
            <a:endParaRPr lang="en-US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286790" name="Rectangle 70"/>
          <p:cNvSpPr>
            <a:spLocks noChangeArrowheads="1"/>
          </p:cNvSpPr>
          <p:nvPr/>
        </p:nvSpPr>
        <p:spPr bwMode="auto">
          <a:xfrm>
            <a:off x="381000" y="152400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91" name="Rectangle 71"/>
          <p:cNvSpPr>
            <a:spLocks noChangeArrowheads="1"/>
          </p:cNvSpPr>
          <p:nvPr/>
        </p:nvSpPr>
        <p:spPr bwMode="auto">
          <a:xfrm>
            <a:off x="304800" y="228600"/>
            <a:ext cx="82296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Electroweak bkg estimate (I)</a:t>
            </a:r>
          </a:p>
        </p:txBody>
      </p:sp>
      <p:pic>
        <p:nvPicPr>
          <p:cNvPr id="286793" name="Picture 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 r="8879"/>
          <a:stretch>
            <a:fillRect/>
          </a:stretch>
        </p:blipFill>
        <p:spPr bwMode="auto">
          <a:xfrm>
            <a:off x="2700338" y="3900488"/>
            <a:ext cx="3743325" cy="29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4" name="Rectangle 74"/>
          <p:cNvSpPr>
            <a:spLocks noGrp="1" noChangeArrowheads="1"/>
          </p:cNvSpPr>
          <p:nvPr>
            <p:ph type="body" idx="1"/>
          </p:nvPr>
        </p:nvSpPr>
        <p:spPr>
          <a:xfrm>
            <a:off x="35396" y="4653136"/>
            <a:ext cx="2592388" cy="151288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1900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sz="1900" baseline="-25000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1900" baseline="30000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miss</a:t>
            </a:r>
            <a:r>
              <a:rPr lang="en-GB" sz="19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can similarly be obtained after</a:t>
            </a:r>
          </a:p>
          <a:p>
            <a:pPr algn="ctr">
              <a:buFont typeface="Wingdings" pitchFamily="2" charset="2"/>
              <a:buNone/>
            </a:pPr>
            <a:r>
              <a:rPr lang="en-GB" sz="19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removing the two charged </a:t>
            </a:r>
            <a:r>
              <a:rPr lang="en-GB" sz="19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leptons</a:t>
            </a:r>
          </a:p>
          <a:p>
            <a:pPr algn="ctr">
              <a:buFont typeface="Wingdings" pitchFamily="2" charset="2"/>
              <a:buNone/>
            </a:pPr>
            <a:r>
              <a:rPr lang="en-GB" sz="19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</a:t>
            </a:r>
            <a:r>
              <a:rPr lang="en-GB" sz="19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ith corrections</a:t>
            </a:r>
            <a:endParaRPr lang="en-US" sz="19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95" name="Rectangle 75"/>
          <p:cNvSpPr>
            <a:spLocks noChangeArrowheads="1"/>
          </p:cNvSpPr>
          <p:nvPr/>
        </p:nvSpPr>
        <p:spPr bwMode="auto">
          <a:xfrm>
            <a:off x="4643438" y="4724400"/>
            <a:ext cx="1657350" cy="217488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96" name="Line 76"/>
          <p:cNvSpPr>
            <a:spLocks noChangeShapeType="1"/>
          </p:cNvSpPr>
          <p:nvPr/>
        </p:nvSpPr>
        <p:spPr bwMode="auto">
          <a:xfrm>
            <a:off x="2627313" y="2708275"/>
            <a:ext cx="720725" cy="165735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86797" name="Line 77"/>
          <p:cNvSpPr>
            <a:spLocks noChangeShapeType="1"/>
          </p:cNvSpPr>
          <p:nvPr/>
        </p:nvSpPr>
        <p:spPr bwMode="auto">
          <a:xfrm flipH="1">
            <a:off x="3492500" y="2781300"/>
            <a:ext cx="2159000" cy="20875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86798" name="Oval 78"/>
          <p:cNvSpPr>
            <a:spLocks noChangeArrowheads="1"/>
          </p:cNvSpPr>
          <p:nvPr/>
        </p:nvSpPr>
        <p:spPr bwMode="auto">
          <a:xfrm>
            <a:off x="34925" y="4221163"/>
            <a:ext cx="2592388" cy="2447925"/>
          </a:xfrm>
          <a:prstGeom prst="ellipse">
            <a:avLst/>
          </a:prstGeom>
          <a:noFill/>
          <a:ln w="317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99" name="Rectangle 79"/>
          <p:cNvSpPr>
            <a:spLocks noChangeArrowheads="1"/>
          </p:cNvSpPr>
          <p:nvPr/>
        </p:nvSpPr>
        <p:spPr bwMode="auto">
          <a:xfrm>
            <a:off x="6156325" y="4221163"/>
            <a:ext cx="27352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Before being used for a prediction, such distribution must be properly normalized</a:t>
            </a:r>
            <a:endParaRPr lang="en-US" sz="2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49C651-D8E5-44CF-8763-A75E4CCE960F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4099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736"/>
            <a:ext cx="9144000" cy="4535488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GB" sz="2200" dirty="0" smtClean="0">
                <a:effectLst/>
              </a:rPr>
              <a:t>The data-driven prediction for the </a:t>
            </a:r>
            <a:r>
              <a:rPr lang="en-GB" sz="2200" dirty="0" smtClean="0">
                <a:solidFill>
                  <a:srgbClr val="CC0000"/>
                </a:solidFill>
                <a:effectLst/>
              </a:rPr>
              <a:t>Z→</a:t>
            </a:r>
            <a:r>
              <a:rPr lang="en-GB" sz="2200" dirty="0" smtClean="0">
                <a:solidFill>
                  <a:srgbClr val="CC0000"/>
                </a:solidFill>
                <a:effectLst/>
                <a:latin typeface="Symbol" pitchFamily="18" charset="2"/>
              </a:rPr>
              <a:t>nn</a:t>
            </a:r>
            <a:r>
              <a:rPr lang="en-GB" sz="2200" dirty="0" smtClean="0">
                <a:solidFill>
                  <a:srgbClr val="CC0000"/>
                </a:solidFill>
                <a:effectLst/>
              </a:rPr>
              <a:t>+1-jet </a:t>
            </a:r>
            <a:r>
              <a:rPr lang="en-GB" sz="2200" dirty="0" smtClean="0">
                <a:effectLst/>
              </a:rPr>
              <a:t>contribution to </a:t>
            </a:r>
            <a:r>
              <a:rPr lang="en-GB" sz="2200" dirty="0" err="1" smtClean="0">
                <a:effectLst/>
              </a:rPr>
              <a:t>monojet</a:t>
            </a:r>
            <a:r>
              <a:rPr lang="en-GB" sz="2200" dirty="0" smtClean="0">
                <a:effectLst/>
              </a:rPr>
              <a:t> events is obtained from the number of Z→ll+1-jet events passing jet </a:t>
            </a:r>
            <a:r>
              <a:rPr lang="en-GB" sz="2200" dirty="0">
                <a:effectLst/>
              </a:rPr>
              <a:t>and </a:t>
            </a:r>
            <a:r>
              <a:rPr lang="en-GB" sz="2200" dirty="0" err="1" smtClean="0">
                <a:effectLst/>
              </a:rPr>
              <a:t>E</a:t>
            </a:r>
            <a:r>
              <a:rPr lang="en-GB" sz="2200" baseline="-25000" dirty="0" err="1" smtClean="0">
                <a:effectLst/>
              </a:rPr>
              <a:t>T</a:t>
            </a:r>
            <a:r>
              <a:rPr lang="en-GB" sz="2200" baseline="30000" dirty="0" err="1" smtClean="0">
                <a:effectLst/>
              </a:rPr>
              <a:t>miss</a:t>
            </a:r>
            <a:r>
              <a:rPr lang="en-GB" sz="2200" dirty="0" smtClean="0">
                <a:effectLst/>
              </a:rPr>
              <a:t> selections </a:t>
            </a:r>
            <a:r>
              <a:rPr lang="en-GB" sz="2200" dirty="0">
                <a:solidFill>
                  <a:srgbClr val="CC0000"/>
                </a:solidFill>
                <a:effectLst/>
              </a:rPr>
              <a:t>(</a:t>
            </a:r>
            <a:r>
              <a:rPr lang="en-GB" sz="2200" dirty="0" err="1">
                <a:solidFill>
                  <a:srgbClr val="CC0000"/>
                </a:solidFill>
                <a:effectLst/>
              </a:rPr>
              <a:t>N</a:t>
            </a:r>
            <a:r>
              <a:rPr lang="en-GB" sz="2200" baseline="-25000" dirty="0" err="1">
                <a:solidFill>
                  <a:srgbClr val="CC0000"/>
                </a:solidFill>
                <a:effectLst/>
              </a:rPr>
              <a:t>cand</a:t>
            </a:r>
            <a:r>
              <a:rPr lang="en-GB" sz="2200" dirty="0" smtClean="0">
                <a:solidFill>
                  <a:srgbClr val="CC0000"/>
                </a:solidFill>
                <a:effectLst/>
              </a:rPr>
              <a:t>)</a:t>
            </a:r>
            <a:r>
              <a:rPr lang="en-GB" sz="2200" dirty="0" smtClean="0">
                <a:effectLst/>
              </a:rPr>
              <a:t>, corrected for:</a:t>
            </a:r>
            <a:endParaRPr lang="en-GB" sz="2400" dirty="0" smtClean="0">
              <a:effectLst/>
            </a:endParaRPr>
          </a:p>
          <a:p>
            <a:pPr lvl="1" eaLnBrk="1" hangingPunct="1">
              <a:spcBef>
                <a:spcPct val="125000"/>
              </a:spcBef>
              <a:buClr>
                <a:srgbClr val="0000CC"/>
              </a:buClr>
              <a:defRPr/>
            </a:pPr>
            <a:r>
              <a:rPr lang="en-US" sz="2200" dirty="0" smtClean="0">
                <a:solidFill>
                  <a:srgbClr val="0000CC"/>
                </a:solidFill>
              </a:rPr>
              <a:t>Lepton acceptance </a:t>
            </a:r>
            <a:r>
              <a:rPr lang="en-GB" sz="2000" dirty="0" smtClean="0">
                <a:solidFill>
                  <a:srgbClr val="CC0000"/>
                </a:solidFill>
                <a:effectLst/>
              </a:rPr>
              <a:t>(A</a:t>
            </a:r>
            <a:r>
              <a:rPr lang="en-GB" sz="2000" baseline="-25000" dirty="0" smtClean="0">
                <a:solidFill>
                  <a:srgbClr val="CC0000"/>
                </a:solidFill>
                <a:effectLst/>
              </a:rPr>
              <a:t>lep</a:t>
            </a:r>
            <a:r>
              <a:rPr lang="en-GB" sz="2000" dirty="0" smtClean="0">
                <a:solidFill>
                  <a:srgbClr val="CC0000"/>
                </a:solidFill>
                <a:effectLst/>
              </a:rPr>
              <a:t>)</a:t>
            </a:r>
            <a:r>
              <a:rPr lang="en-US" sz="2200" dirty="0" smtClean="0">
                <a:solidFill>
                  <a:srgbClr val="0000CC"/>
                </a:solidFill>
              </a:rPr>
              <a:t>: area outside trackers</a:t>
            </a:r>
          </a:p>
          <a:p>
            <a:pPr lvl="1" eaLnBrk="1" hangingPunct="1">
              <a:spcBef>
                <a:spcPts val="1800"/>
              </a:spcBef>
              <a:buClr>
                <a:srgbClr val="0000CC"/>
              </a:buClr>
              <a:defRPr/>
            </a:pPr>
            <a:r>
              <a:rPr lang="en-US" sz="2200" dirty="0" smtClean="0">
                <a:solidFill>
                  <a:srgbClr val="0000CC"/>
                </a:solidFill>
              </a:rPr>
              <a:t>Lepton efficiency </a:t>
            </a:r>
            <a:r>
              <a:rPr lang="en-GB" sz="2000" dirty="0">
                <a:solidFill>
                  <a:srgbClr val="CC0000"/>
                </a:solidFill>
                <a:effectLst/>
              </a:rPr>
              <a:t>(</a:t>
            </a:r>
            <a:r>
              <a:rPr lang="en-GB" sz="2400" dirty="0" err="1">
                <a:solidFill>
                  <a:srgbClr val="CC0000"/>
                </a:solidFill>
                <a:effectLst/>
                <a:latin typeface="Symbol" pitchFamily="18" charset="2"/>
              </a:rPr>
              <a:t>e</a:t>
            </a:r>
            <a:r>
              <a:rPr lang="en-GB" sz="2000" baseline="-25000" dirty="0" err="1">
                <a:solidFill>
                  <a:srgbClr val="CC0000"/>
                </a:solidFill>
                <a:effectLst/>
              </a:rPr>
              <a:t>lep</a:t>
            </a:r>
            <a:r>
              <a:rPr lang="en-GB" sz="2000" dirty="0" smtClean="0">
                <a:solidFill>
                  <a:srgbClr val="CC0000"/>
                </a:solidFill>
                <a:effectLst/>
              </a:rPr>
              <a:t>)</a:t>
            </a:r>
            <a:r>
              <a:rPr lang="en-US" sz="2200" dirty="0" smtClean="0">
                <a:solidFill>
                  <a:srgbClr val="0000CC"/>
                </a:solidFill>
              </a:rPr>
              <a:t>: failure to identify the lepton</a:t>
            </a:r>
          </a:p>
          <a:p>
            <a:pPr lvl="1" eaLnBrk="1" hangingPunct="1">
              <a:spcBef>
                <a:spcPts val="1800"/>
              </a:spcBef>
              <a:buClr>
                <a:srgbClr val="0000CC"/>
              </a:buClr>
              <a:defRPr/>
            </a:pPr>
            <a:r>
              <a:rPr lang="en-US" sz="2200" dirty="0" smtClean="0">
                <a:solidFill>
                  <a:srgbClr val="0000CC"/>
                </a:solidFill>
              </a:rPr>
              <a:t>Background</a:t>
            </a:r>
            <a:r>
              <a:rPr lang="en-US" sz="2200" dirty="0" smtClean="0"/>
              <a:t> </a:t>
            </a:r>
            <a:r>
              <a:rPr lang="en-GB" sz="2000" dirty="0">
                <a:solidFill>
                  <a:srgbClr val="CC0000"/>
                </a:solidFill>
                <a:effectLst/>
              </a:rPr>
              <a:t>(</a:t>
            </a:r>
            <a:r>
              <a:rPr lang="en-GB" sz="2000" dirty="0" err="1">
                <a:solidFill>
                  <a:srgbClr val="CC0000"/>
                </a:solidFill>
                <a:effectLst/>
              </a:rPr>
              <a:t>N</a:t>
            </a:r>
            <a:r>
              <a:rPr lang="en-GB" sz="2000" baseline="-25000" dirty="0" err="1">
                <a:solidFill>
                  <a:srgbClr val="CC0000"/>
                </a:solidFill>
                <a:effectLst/>
              </a:rPr>
              <a:t>bkg</a:t>
            </a:r>
            <a:r>
              <a:rPr lang="en-GB" sz="2000" dirty="0" smtClean="0">
                <a:solidFill>
                  <a:srgbClr val="CC0000"/>
                </a:solidFill>
                <a:effectLst/>
              </a:rPr>
              <a:t>)</a:t>
            </a:r>
            <a:r>
              <a:rPr lang="en-US" sz="2200" dirty="0" smtClean="0">
                <a:solidFill>
                  <a:srgbClr val="0000CC"/>
                </a:solidFill>
              </a:rPr>
              <a:t>: non Z→ll+1-jets events included in</a:t>
            </a:r>
            <a:r>
              <a:rPr lang="en-GB" sz="2200" dirty="0" smtClean="0">
                <a:solidFill>
                  <a:srgbClr val="0000CC"/>
                </a:solidFill>
                <a:effectLst/>
              </a:rPr>
              <a:t> </a:t>
            </a:r>
            <a:r>
              <a:rPr lang="en-GB" sz="2200" dirty="0" err="1" smtClean="0">
                <a:solidFill>
                  <a:srgbClr val="CC0000"/>
                </a:solidFill>
                <a:effectLst/>
              </a:rPr>
              <a:t>N</a:t>
            </a:r>
            <a:r>
              <a:rPr lang="en-GB" sz="2200" baseline="-25000" dirty="0" err="1" smtClean="0">
                <a:solidFill>
                  <a:srgbClr val="CC0000"/>
                </a:solidFill>
                <a:effectLst/>
              </a:rPr>
              <a:t>cand</a:t>
            </a:r>
            <a:endParaRPr lang="en-US" sz="2200" dirty="0" smtClean="0">
              <a:solidFill>
                <a:srgbClr val="CC0000"/>
              </a:solidFill>
            </a:endParaRPr>
          </a:p>
          <a:p>
            <a:pPr lvl="1" eaLnBrk="1" hangingPunct="1">
              <a:spcBef>
                <a:spcPts val="2400"/>
              </a:spcBef>
              <a:buClr>
                <a:srgbClr val="0000CC"/>
              </a:buClr>
              <a:defRPr/>
            </a:pPr>
            <a:r>
              <a:rPr lang="en-GB" sz="2100" dirty="0" smtClean="0">
                <a:solidFill>
                  <a:srgbClr val="0000CC"/>
                </a:solidFill>
              </a:rPr>
              <a:t>Difference </a:t>
            </a:r>
            <a:r>
              <a:rPr lang="en-GB" sz="2100" dirty="0">
                <a:solidFill>
                  <a:srgbClr val="0000CC"/>
                </a:solidFill>
              </a:rPr>
              <a:t>in </a:t>
            </a:r>
            <a:r>
              <a:rPr lang="en-GB" sz="2100" dirty="0" err="1">
                <a:solidFill>
                  <a:srgbClr val="0000CC"/>
                </a:solidFill>
              </a:rPr>
              <a:t>Z</a:t>
            </a:r>
            <a:r>
              <a:rPr lang="en-GB" sz="2100" dirty="0" err="1">
                <a:solidFill>
                  <a:srgbClr val="0000CC"/>
                </a:solidFill>
                <a:sym typeface="Symbol" pitchFamily="18" charset="2"/>
              </a:rPr>
              <a:t></a:t>
            </a:r>
            <a:r>
              <a:rPr lang="en-GB" sz="2100" dirty="0" err="1">
                <a:solidFill>
                  <a:srgbClr val="0000CC"/>
                </a:solidFill>
                <a:latin typeface="Symbol" pitchFamily="18" charset="2"/>
              </a:rPr>
              <a:t>nn</a:t>
            </a:r>
            <a:r>
              <a:rPr lang="en-GB" sz="2100" dirty="0">
                <a:solidFill>
                  <a:srgbClr val="0000CC"/>
                </a:solidFill>
              </a:rPr>
              <a:t> and </a:t>
            </a:r>
            <a:r>
              <a:rPr lang="en-GB" sz="2100" dirty="0" err="1">
                <a:solidFill>
                  <a:srgbClr val="0000CC"/>
                </a:solidFill>
              </a:rPr>
              <a:t>Z</a:t>
            </a:r>
            <a:r>
              <a:rPr lang="en-GB" sz="2100" dirty="0" err="1">
                <a:solidFill>
                  <a:srgbClr val="0000CC"/>
                </a:solidFill>
                <a:sym typeface="Symbol" pitchFamily="18" charset="2"/>
              </a:rPr>
              <a:t></a:t>
            </a:r>
            <a:r>
              <a:rPr lang="en-GB" sz="2100" dirty="0" err="1">
                <a:solidFill>
                  <a:srgbClr val="0000CC"/>
                </a:solidFill>
              </a:rPr>
              <a:t>ll</a:t>
            </a:r>
            <a:r>
              <a:rPr lang="en-GB" sz="2100" dirty="0">
                <a:solidFill>
                  <a:srgbClr val="0000CC"/>
                </a:solidFill>
              </a:rPr>
              <a:t> branching </a:t>
            </a:r>
            <a:r>
              <a:rPr lang="en-GB" sz="2100" dirty="0" smtClean="0">
                <a:solidFill>
                  <a:srgbClr val="0000CC"/>
                </a:solidFill>
              </a:rPr>
              <a:t>ratio:</a:t>
            </a:r>
            <a:endParaRPr lang="en-GB" sz="2100" dirty="0">
              <a:solidFill>
                <a:srgbClr val="0000CC"/>
              </a:solidFill>
            </a:endParaRPr>
          </a:p>
          <a:p>
            <a:pPr lvl="1" eaLnBrk="1" hangingPunct="1">
              <a:spcBef>
                <a:spcPts val="2400"/>
              </a:spcBef>
              <a:buClr>
                <a:srgbClr val="0000CC"/>
              </a:buClr>
              <a:defRPr/>
            </a:pPr>
            <a:r>
              <a:rPr lang="en-GB" sz="2100" dirty="0">
                <a:solidFill>
                  <a:srgbClr val="0000CC"/>
                </a:solidFill>
                <a:effectLst/>
              </a:rPr>
              <a:t>E</a:t>
            </a:r>
            <a:r>
              <a:rPr lang="en-GB" sz="2100" dirty="0" smtClean="0">
                <a:solidFill>
                  <a:srgbClr val="0000CC"/>
                </a:solidFill>
                <a:effectLst/>
              </a:rPr>
              <a:t>lectron removal correction</a:t>
            </a:r>
            <a:r>
              <a:rPr lang="en-GB" dirty="0" smtClean="0">
                <a:solidFill>
                  <a:srgbClr val="0000CC"/>
                </a:solidFill>
                <a:effectLst/>
                <a:cs typeface="Arial" charset="0"/>
              </a:rPr>
              <a:t> </a:t>
            </a:r>
            <a:r>
              <a:rPr lang="en-GB" dirty="0">
                <a:solidFill>
                  <a:srgbClr val="CC0000"/>
                </a:solidFill>
                <a:effectLst/>
                <a:cs typeface="Arial" charset="0"/>
              </a:rPr>
              <a:t>(</a:t>
            </a:r>
            <a:r>
              <a:rPr lang="en-GB" dirty="0" err="1">
                <a:solidFill>
                  <a:srgbClr val="CC0000"/>
                </a:solidFill>
                <a:effectLst/>
                <a:cs typeface="Arial" charset="0"/>
              </a:rPr>
              <a:t>A</a:t>
            </a:r>
            <a:r>
              <a:rPr lang="en-GB" baseline="-25000" dirty="0" err="1">
                <a:solidFill>
                  <a:srgbClr val="CC0000"/>
                </a:solidFill>
                <a:effectLst/>
                <a:cs typeface="Arial" charset="0"/>
              </a:rPr>
              <a:t>corr</a:t>
            </a:r>
            <a:r>
              <a:rPr lang="en-GB" baseline="-25000" dirty="0">
                <a:solidFill>
                  <a:srgbClr val="CC0000"/>
                </a:solidFill>
                <a:effectLst/>
                <a:cs typeface="Arial" charset="0"/>
              </a:rPr>
              <a:t> </a:t>
            </a:r>
            <a:r>
              <a:rPr lang="en-GB" dirty="0" smtClean="0">
                <a:solidFill>
                  <a:srgbClr val="CC0000"/>
                </a:solidFill>
                <a:effectLst/>
                <a:cs typeface="Arial" charset="0"/>
              </a:rPr>
              <a:t>)</a:t>
            </a:r>
            <a:endParaRPr lang="en-GB" dirty="0">
              <a:solidFill>
                <a:srgbClr val="CC0000"/>
              </a:solidFill>
              <a:effectLst/>
            </a:endParaRPr>
          </a:p>
        </p:txBody>
      </p:sp>
      <p:graphicFrame>
        <p:nvGraphicFramePr>
          <p:cNvPr id="341291" name="Object 299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936361090"/>
              </p:ext>
            </p:extLst>
          </p:nvPr>
        </p:nvGraphicFramePr>
        <p:xfrm>
          <a:off x="7019925" y="4200749"/>
          <a:ext cx="187166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1" name="Equation" r:id="rId3" imgW="1091880" imgH="431640" progId="Equation.3">
                  <p:embed/>
                </p:oleObj>
              </mc:Choice>
              <mc:Fallback>
                <p:oleObj name="Equation" r:id="rId3" imgW="1091880" imgH="4316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4200749"/>
                        <a:ext cx="1871663" cy="73977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2857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1295" name="Rectangle 11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41004" name="Rectangle 12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Electroweak bkg estimate (II)</a:t>
            </a:r>
          </a:p>
        </p:txBody>
      </p:sp>
      <p:sp>
        <p:nvSpPr>
          <p:cNvPr id="341297" name="Rectangle 16"/>
          <p:cNvSpPr>
            <a:spLocks noChangeArrowheads="1"/>
          </p:cNvSpPr>
          <p:nvPr/>
        </p:nvSpPr>
        <p:spPr bwMode="auto">
          <a:xfrm>
            <a:off x="1258888" y="5661025"/>
            <a:ext cx="6480175" cy="1081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graphicFrame>
        <p:nvGraphicFramePr>
          <p:cNvPr id="341292" name="Object 300"/>
          <p:cNvGraphicFramePr>
            <a:graphicFrameLocks noChangeAspect="1"/>
          </p:cNvGraphicFramePr>
          <p:nvPr/>
        </p:nvGraphicFramePr>
        <p:xfrm>
          <a:off x="2289175" y="5805488"/>
          <a:ext cx="44481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2" name="Equation" r:id="rId5" imgW="2705040" imgH="469800" progId="Equation.3">
                  <p:embed/>
                </p:oleObj>
              </mc:Choice>
              <mc:Fallback>
                <p:oleObj name="Equation" r:id="rId5" imgW="2705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5805488"/>
                        <a:ext cx="444817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442410" y="5351686"/>
            <a:ext cx="15938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900" b="1" dirty="0">
                <a:solidFill>
                  <a:srgbClr val="FF0000"/>
                </a:solidFill>
                <a:latin typeface="Arial" charset="0"/>
              </a:rPr>
              <a:t>From theory</a:t>
            </a:r>
            <a:endParaRPr lang="en-US" sz="19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3" name="Straight Arrow Connector 2"/>
          <p:cNvCxnSpPr>
            <a:endCxn id="9" idx="0"/>
          </p:cNvCxnSpPr>
          <p:nvPr/>
        </p:nvCxnSpPr>
        <p:spPr>
          <a:xfrm flipH="1">
            <a:off x="8239335" y="4796805"/>
            <a:ext cx="509129" cy="55488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90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0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0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0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0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0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0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0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0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0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0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4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297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626CE-8ACF-47F8-A1DF-BDBB583BACDE}" type="slidenum">
              <a:rPr lang="en-US"/>
              <a:pPr/>
              <a:t>42</a:t>
            </a:fld>
            <a:endParaRPr lang="en-US"/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8713788" cy="3384550"/>
          </a:xfrm>
        </p:spPr>
        <p:txBody>
          <a:bodyPr/>
          <a:lstStyle/>
          <a:p>
            <a:pPr>
              <a:spcBef>
                <a:spcPct val="85000"/>
              </a:spcBef>
            </a:pPr>
            <a:r>
              <a:rPr lang="en-US" sz="2400" dirty="0"/>
              <a:t>Similarly, </a:t>
            </a:r>
            <a:r>
              <a:rPr lang="en-US" sz="2400" dirty="0" err="1"/>
              <a:t>W</a:t>
            </a:r>
            <a:r>
              <a:rPr lang="en-US" sz="2400" dirty="0" err="1">
                <a:sym typeface="Symbol" pitchFamily="18" charset="2"/>
              </a:rPr>
              <a:t></a:t>
            </a:r>
            <a:r>
              <a:rPr lang="en-US" sz="2400" dirty="0" err="1">
                <a:latin typeface="Script MT Bold" pitchFamily="66" charset="0"/>
              </a:rPr>
              <a:t>l</a:t>
            </a:r>
            <a:r>
              <a:rPr lang="en-US" sz="2400" dirty="0">
                <a:sym typeface="Symbol" pitchFamily="18" charset="2"/>
              </a:rPr>
              <a:t></a:t>
            </a:r>
            <a:r>
              <a:rPr lang="en-US" sz="2400" dirty="0"/>
              <a:t>+ jets with a well reconstructed lepton are used to estimate the </a:t>
            </a:r>
            <a:r>
              <a:rPr lang="en-US" sz="2400" dirty="0" err="1"/>
              <a:t>W+jets</a:t>
            </a:r>
            <a:r>
              <a:rPr lang="en-US" sz="2400" dirty="0"/>
              <a:t> background to </a:t>
            </a:r>
            <a:r>
              <a:rPr lang="en-US" sz="2400" dirty="0" err="1"/>
              <a:t>monojet</a:t>
            </a:r>
            <a:r>
              <a:rPr lang="en-US" sz="2400" dirty="0"/>
              <a:t> events</a:t>
            </a:r>
          </a:p>
          <a:p>
            <a:pPr lvl="1">
              <a:spcBef>
                <a:spcPct val="125000"/>
              </a:spcBef>
            </a:pPr>
            <a:r>
              <a:rPr lang="en-GB" sz="2100" dirty="0"/>
              <a:t>Need to estimate the probability to survive to lepton veto</a:t>
            </a:r>
            <a:endParaRPr lang="en-US" sz="2100" dirty="0"/>
          </a:p>
          <a:p>
            <a:endParaRPr lang="en-US" dirty="0"/>
          </a:p>
        </p:txBody>
      </p:sp>
      <p:sp>
        <p:nvSpPr>
          <p:cNvPr id="396292" name="Rectangle 4"/>
          <p:cNvSpPr>
            <a:spLocks noChangeArrowheads="1"/>
          </p:cNvSpPr>
          <p:nvPr/>
        </p:nvSpPr>
        <p:spPr bwMode="auto">
          <a:xfrm>
            <a:off x="1260475" y="4652963"/>
            <a:ext cx="705643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graphicFrame>
        <p:nvGraphicFramePr>
          <p:cNvPr id="396293" name="Object 5"/>
          <p:cNvGraphicFramePr>
            <a:graphicFrameLocks noChangeAspect="1"/>
          </p:cNvGraphicFramePr>
          <p:nvPr/>
        </p:nvGraphicFramePr>
        <p:xfrm>
          <a:off x="1431925" y="4762500"/>
          <a:ext cx="67437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433" name="Equation" r:id="rId3" imgW="4101840" imgH="469800" progId="Equation.3">
                  <p:embed/>
                </p:oleObj>
              </mc:Choice>
              <mc:Fallback>
                <p:oleObj name="Equation" r:id="rId3" imgW="410184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5" y="4762500"/>
                        <a:ext cx="67437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299" name="Object 11"/>
          <p:cNvGraphicFramePr>
            <a:graphicFrameLocks noChangeAspect="1"/>
          </p:cNvGraphicFramePr>
          <p:nvPr/>
        </p:nvGraphicFramePr>
        <p:xfrm>
          <a:off x="1430338" y="3467100"/>
          <a:ext cx="515778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434" name="Equation" r:id="rId5" imgW="2933640" imgH="469800" progId="Equation.3">
                  <p:embed/>
                </p:oleObj>
              </mc:Choice>
              <mc:Fallback>
                <p:oleObj name="Equation" r:id="rId5" imgW="2933640" imgH="469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3467100"/>
                        <a:ext cx="5157787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6300" name="Text Box 12"/>
          <p:cNvSpPr txBox="1">
            <a:spLocks noChangeArrowheads="1"/>
          </p:cNvSpPr>
          <p:nvPr/>
        </p:nvSpPr>
        <p:spPr bwMode="auto">
          <a:xfrm>
            <a:off x="6877050" y="3509963"/>
            <a:ext cx="15525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900" b="1">
                <a:solidFill>
                  <a:srgbClr val="FF0000"/>
                </a:solidFill>
                <a:latin typeface="Arial" charset="0"/>
              </a:rPr>
              <a:t>From MC</a:t>
            </a:r>
          </a:p>
          <a:p>
            <a:pPr algn="ctr"/>
            <a:r>
              <a:rPr lang="en-GB" sz="1700" b="1">
                <a:solidFill>
                  <a:srgbClr val="800080"/>
                </a:solidFill>
                <a:latin typeface="Arial" charset="0"/>
              </a:rPr>
              <a:t>(only a ratio!)</a:t>
            </a:r>
            <a:endParaRPr lang="en-US" sz="1700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396303" name="Rectangle 15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6304" name="Rectangle 16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Electroweak bkg estimate (III)</a:t>
            </a:r>
          </a:p>
        </p:txBody>
      </p:sp>
      <p:sp>
        <p:nvSpPr>
          <p:cNvPr id="396305" name="Rectangle 17"/>
          <p:cNvSpPr>
            <a:spLocks noChangeArrowheads="1"/>
          </p:cNvSpPr>
          <p:nvPr/>
        </p:nvSpPr>
        <p:spPr bwMode="auto">
          <a:xfrm>
            <a:off x="900113" y="614045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5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 </a:t>
            </a:r>
            <a:r>
              <a:rPr lang="en-GB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Obtain independent predictions from electrons and </a:t>
            </a:r>
            <a:r>
              <a:rPr lang="en-GB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muons</a:t>
            </a:r>
            <a:endParaRPr lang="en-GB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6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animBg="1"/>
      <p:bldP spid="396300" grpId="0"/>
      <p:bldP spid="39630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8746DB-0C00-46A9-BE96-FF9A111381E5}" type="slidenum">
              <a:rPr lang="en-US"/>
              <a:pPr/>
              <a:t>43</a:t>
            </a:fld>
            <a:endParaRPr lang="en-US"/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8893175" cy="4968875"/>
          </a:xfrm>
        </p:spPr>
        <p:txBody>
          <a:bodyPr/>
          <a:lstStyle/>
          <a:p>
            <a:pPr>
              <a:spcBef>
                <a:spcPct val="110000"/>
              </a:spcBef>
            </a:pPr>
            <a:r>
              <a:rPr lang="en-GB" sz="2300" dirty="0"/>
              <a:t>Can also estimate of </a:t>
            </a:r>
            <a:r>
              <a:rPr lang="en-GB" sz="2300" dirty="0" err="1"/>
              <a:t>Z</a:t>
            </a:r>
            <a:r>
              <a:rPr lang="en-GB" sz="2300" dirty="0" err="1">
                <a:cs typeface="Arial" charset="0"/>
              </a:rPr>
              <a:t>→</a:t>
            </a:r>
            <a:r>
              <a:rPr lang="en-GB" sz="2300" dirty="0" err="1">
                <a:latin typeface="Symbol" pitchFamily="18" charset="2"/>
              </a:rPr>
              <a:t>nn</a:t>
            </a:r>
            <a:r>
              <a:rPr lang="en-GB" sz="2300" dirty="0"/>
              <a:t> + jets background from high statistics </a:t>
            </a:r>
            <a:r>
              <a:rPr lang="en-GB" sz="2300" dirty="0" err="1"/>
              <a:t>W</a:t>
            </a:r>
            <a:r>
              <a:rPr lang="en-GB" sz="2300" dirty="0" err="1">
                <a:cs typeface="Arial" charset="0"/>
              </a:rPr>
              <a:t>→</a:t>
            </a:r>
            <a:r>
              <a:rPr lang="en-GB" sz="2300" dirty="0" err="1">
                <a:latin typeface="Script MT Bold" pitchFamily="66" charset="0"/>
              </a:rPr>
              <a:t>l</a:t>
            </a:r>
            <a:r>
              <a:rPr lang="en-GB" sz="2300" dirty="0" err="1">
                <a:latin typeface="Symbol" pitchFamily="18" charset="2"/>
              </a:rPr>
              <a:t>n</a:t>
            </a:r>
            <a:r>
              <a:rPr lang="en-GB" sz="2300" dirty="0"/>
              <a:t> + jets events</a:t>
            </a:r>
          </a:p>
          <a:p>
            <a:pPr lvl="1">
              <a:spcBef>
                <a:spcPct val="95000"/>
              </a:spcBef>
              <a:buFont typeface="Wingdings" pitchFamily="2" charset="2"/>
              <a:buNone/>
            </a:pPr>
            <a:r>
              <a:rPr lang="en-GB" sz="2000" dirty="0">
                <a:solidFill>
                  <a:srgbClr val="0000CC"/>
                </a:solidFill>
                <a:effectLst/>
              </a:rPr>
              <a:t>		    Use the theoretical prediction for  </a:t>
            </a:r>
            <a:endParaRPr lang="en-GB" sz="2000" dirty="0" smtClean="0">
              <a:solidFill>
                <a:srgbClr val="0000CC"/>
              </a:solidFill>
              <a:effectLst/>
            </a:endParaRPr>
          </a:p>
          <a:p>
            <a:pPr lvl="1">
              <a:spcBef>
                <a:spcPct val="95000"/>
              </a:spcBef>
              <a:buFont typeface="Wingdings" pitchFamily="2" charset="2"/>
              <a:buNone/>
            </a:pPr>
            <a:r>
              <a:rPr lang="en-GB" sz="2000" dirty="0">
                <a:solidFill>
                  <a:srgbClr val="0000CC"/>
                </a:solidFill>
                <a:effectLst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00CC"/>
                </a:solidFill>
                <a:effectLst/>
                <a:sym typeface="Symbol" pitchFamily="18" charset="2"/>
              </a:rPr>
              <a:t>          Experimental systematic small (p30)</a:t>
            </a:r>
            <a:endParaRPr lang="en-GB" sz="2000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pPr>
              <a:spcBef>
                <a:spcPts val="2760"/>
              </a:spcBef>
              <a:buFont typeface="Wingdings" pitchFamily="2" charset="2"/>
              <a:buNone/>
            </a:pPr>
            <a:r>
              <a:rPr lang="en-GB" sz="2200" dirty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</a:t>
            </a:r>
            <a:r>
              <a:rPr lang="en-GB" sz="2200" dirty="0">
                <a:solidFill>
                  <a:srgbClr val="F20000"/>
                </a:solidFill>
                <a:effectLst/>
                <a:sym typeface="Symbol" pitchFamily="18" charset="2"/>
              </a:rPr>
              <a:t> 4 statistically independent predictions for the </a:t>
            </a:r>
            <a:r>
              <a:rPr lang="en-GB" sz="2200" dirty="0" err="1">
                <a:solidFill>
                  <a:srgbClr val="F20000"/>
                </a:solidFill>
                <a:effectLst/>
                <a:sym typeface="Symbol" pitchFamily="18" charset="2"/>
              </a:rPr>
              <a:t>Z</a:t>
            </a:r>
            <a:r>
              <a:rPr lang="en-GB" sz="2200" dirty="0" err="1">
                <a:solidFill>
                  <a:srgbClr val="F20000"/>
                </a:solidFill>
                <a:effectLst/>
                <a:cs typeface="Arial" charset="0"/>
                <a:sym typeface="Symbol" pitchFamily="18" charset="2"/>
              </a:rPr>
              <a:t>→</a:t>
            </a:r>
            <a:r>
              <a:rPr lang="en-GB" sz="2200" dirty="0" err="1">
                <a:solidFill>
                  <a:srgbClr val="F20000"/>
                </a:solidFill>
                <a:effectLst/>
                <a:latin typeface="Symbol" pitchFamily="18" charset="2"/>
                <a:sym typeface="Symbol" pitchFamily="18" charset="2"/>
              </a:rPr>
              <a:t>nn</a:t>
            </a:r>
            <a:r>
              <a:rPr lang="en-GB" sz="2200" dirty="0">
                <a:solidFill>
                  <a:srgbClr val="F20000"/>
                </a:solidFill>
                <a:effectLst/>
                <a:latin typeface="Symbol" pitchFamily="18" charset="2"/>
                <a:sym typeface="Symbol" pitchFamily="18" charset="2"/>
              </a:rPr>
              <a:t> </a:t>
            </a:r>
            <a:r>
              <a:rPr lang="en-GB" sz="2200" dirty="0">
                <a:solidFill>
                  <a:srgbClr val="F20000"/>
                </a:solidFill>
                <a:effectLst/>
                <a:sym typeface="Symbol" pitchFamily="18" charset="2"/>
              </a:rPr>
              <a:t>+ jets</a:t>
            </a:r>
          </a:p>
          <a:p>
            <a:pPr>
              <a:spcBef>
                <a:spcPct val="10000"/>
              </a:spcBef>
              <a:buFont typeface="Wingdings" pitchFamily="2" charset="2"/>
              <a:buNone/>
            </a:pPr>
            <a:r>
              <a:rPr lang="en-GB" sz="2200" dirty="0">
                <a:solidFill>
                  <a:srgbClr val="F20000"/>
                </a:solidFill>
                <a:effectLst/>
                <a:sym typeface="Symbol" pitchFamily="18" charset="2"/>
              </a:rPr>
              <a:t>       background!</a:t>
            </a:r>
          </a:p>
        </p:txBody>
      </p:sp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323850" y="115888"/>
            <a:ext cx="828675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2021" name="Rectangle 5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Electroweak backgrounds (IV)</a:t>
            </a:r>
          </a:p>
        </p:txBody>
      </p:sp>
      <p:graphicFrame>
        <p:nvGraphicFramePr>
          <p:cNvPr id="34202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651500" y="1916113"/>
          <a:ext cx="3095625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00" name="Equation" r:id="rId3" imgW="1549080" imgH="431640" progId="Equation.3">
                  <p:embed/>
                </p:oleObj>
              </mc:Choice>
              <mc:Fallback>
                <p:oleObj name="Equation" r:id="rId3" imgW="154908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916113"/>
                        <a:ext cx="3095625" cy="85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30" name="Picture 14" descr="mjet_v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74150"/>
            <a:ext cx="3706689" cy="270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31" name="Rectangle 15"/>
          <p:cNvSpPr>
            <a:spLocks noChangeArrowheads="1"/>
          </p:cNvSpPr>
          <p:nvPr/>
        </p:nvSpPr>
        <p:spPr bwMode="auto">
          <a:xfrm>
            <a:off x="250825" y="4292600"/>
            <a:ext cx="392588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GB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Calculations performed at NLO (MCFM program)</a:t>
            </a:r>
          </a:p>
          <a:p>
            <a:pPr marL="742950" lvl="1" indent="-285750">
              <a:spcBef>
                <a:spcPct val="55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r>
              <a:rPr lang="en-GB" sz="1900" b="1" dirty="0">
                <a:solidFill>
                  <a:srgbClr val="006600"/>
                </a:solidFill>
                <a:latin typeface="Arial" charset="0"/>
              </a:rPr>
              <a:t>Uncertainty much smaller on R (ratio) than on individual cross sections</a:t>
            </a:r>
            <a:endParaRPr lang="en-US" sz="1900" b="1" dirty="0">
              <a:solidFill>
                <a:srgbClr val="00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C964EA-4265-4B0B-9FE9-F8068AC26843}" type="slidenum">
              <a:rPr lang="en-US"/>
              <a:pPr/>
              <a:t>44</a:t>
            </a:fld>
            <a:endParaRPr lang="en-US"/>
          </a:p>
        </p:txBody>
      </p:sp>
      <p:sp>
        <p:nvSpPr>
          <p:cNvPr id="347140" name="Rectangle 4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7141" name="Rectangle 5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QCD backgrounds (I)</a:t>
            </a:r>
          </a:p>
        </p:txBody>
      </p:sp>
      <p:sp>
        <p:nvSpPr>
          <p:cNvPr id="3471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7950" y="1125538"/>
            <a:ext cx="8229600" cy="2232025"/>
          </a:xfrm>
          <a:noFill/>
          <a:ln/>
        </p:spPr>
        <p:txBody>
          <a:bodyPr/>
          <a:lstStyle/>
          <a:p>
            <a:r>
              <a:rPr lang="en-US" sz="2300" dirty="0"/>
              <a:t>Sources of QCD contribution:</a:t>
            </a:r>
          </a:p>
          <a:p>
            <a:pPr lvl="1">
              <a:buClr>
                <a:srgbClr val="006600"/>
              </a:buClr>
            </a:pPr>
            <a:r>
              <a:rPr lang="en-US" dirty="0">
                <a:solidFill>
                  <a:srgbClr val="006600"/>
                </a:solidFill>
                <a:effectLst/>
              </a:rPr>
              <a:t>2-jets events for which one of the jets is lost (dominate)</a:t>
            </a:r>
          </a:p>
          <a:p>
            <a:pPr lvl="1">
              <a:buClr>
                <a:srgbClr val="006600"/>
              </a:buClr>
            </a:pPr>
            <a:r>
              <a:rPr lang="en-US" dirty="0">
                <a:solidFill>
                  <a:srgbClr val="006600"/>
                </a:solidFill>
                <a:effectLst/>
              </a:rPr>
              <a:t>3-jets events for which two jets are lost (smaller</a:t>
            </a:r>
            <a:r>
              <a:rPr lang="en-US" dirty="0" smtClean="0">
                <a:solidFill>
                  <a:srgbClr val="006600"/>
                </a:solidFill>
                <a:effectLst/>
              </a:rPr>
              <a:t>) → obtained</a:t>
            </a:r>
          </a:p>
          <a:p>
            <a:pPr marL="457200" lvl="1" indent="0">
              <a:buClr>
                <a:srgbClr val="006600"/>
              </a:buClr>
              <a:buNone/>
            </a:pPr>
            <a:r>
              <a:rPr lang="en-US" dirty="0" smtClean="0">
                <a:solidFill>
                  <a:srgbClr val="006600"/>
                </a:solidFill>
                <a:effectLst/>
              </a:rPr>
              <a:t>            						     from MC</a:t>
            </a:r>
            <a:r>
              <a:rPr lang="en-US" dirty="0" smtClean="0">
                <a:effectLst/>
              </a:rPr>
              <a:t> </a:t>
            </a:r>
            <a:endParaRPr lang="en-US" dirty="0">
              <a:effectLst/>
            </a:endParaRPr>
          </a:p>
          <a:p>
            <a:pPr>
              <a:spcBef>
                <a:spcPts val="1800"/>
              </a:spcBef>
            </a:pPr>
            <a:r>
              <a:rPr lang="en-US" sz="2200" dirty="0"/>
              <a:t>To estimate the 2-jets contribution:</a:t>
            </a:r>
          </a:p>
        </p:txBody>
      </p:sp>
      <p:sp>
        <p:nvSpPr>
          <p:cNvPr id="347143" name="Rectangle 7"/>
          <p:cNvSpPr>
            <a:spLocks noChangeArrowheads="1"/>
          </p:cNvSpPr>
          <p:nvPr/>
        </p:nvSpPr>
        <p:spPr bwMode="auto">
          <a:xfrm>
            <a:off x="323850" y="3316288"/>
            <a:ext cx="427513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1- Select 2-jets events with </a:t>
            </a:r>
            <a:r>
              <a:rPr lang="en-US" sz="1900" b="1" dirty="0" err="1">
                <a:solidFill>
                  <a:srgbClr val="0000CC"/>
                </a:solidFill>
                <a:latin typeface="Arial" charset="0"/>
              </a:rPr>
              <a:t>E</a:t>
            </a:r>
            <a:r>
              <a:rPr lang="en-US" sz="1900" b="1" baseline="-25000" dirty="0" err="1">
                <a:solidFill>
                  <a:srgbClr val="0000CC"/>
                </a:solidFill>
                <a:latin typeface="Arial" charset="0"/>
              </a:rPr>
              <a:t>T</a:t>
            </a:r>
            <a:r>
              <a:rPr lang="en-US" sz="1900" b="1" baseline="30000" dirty="0" err="1">
                <a:solidFill>
                  <a:srgbClr val="0000CC"/>
                </a:solidFill>
                <a:latin typeface="Arial" charset="0"/>
              </a:rPr>
              <a:t>miss</a:t>
            </a: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 toward the less energetic jet</a:t>
            </a:r>
          </a:p>
          <a:p>
            <a:pPr marL="342900" indent="-342900">
              <a:spcBef>
                <a:spcPct val="10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2- Extrapolate 2</a:t>
            </a:r>
            <a:r>
              <a:rPr lang="en-US" sz="1900" b="1" baseline="30000" dirty="0">
                <a:solidFill>
                  <a:srgbClr val="0000CC"/>
                </a:solidFill>
                <a:latin typeface="Arial" charset="0"/>
              </a:rPr>
              <a:t>nd</a:t>
            </a: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 jet E</a:t>
            </a:r>
            <a:r>
              <a:rPr lang="en-US" sz="1900" b="1" baseline="-25000" dirty="0">
                <a:solidFill>
                  <a:srgbClr val="0000CC"/>
                </a:solidFill>
                <a:latin typeface="Arial" charset="0"/>
              </a:rPr>
              <a:t>T</a:t>
            </a: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 below energy threshold (loose a jet) </a:t>
            </a:r>
          </a:p>
          <a:p>
            <a:pPr marL="342900" indent="-342900">
              <a:spcBef>
                <a:spcPct val="10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3- Background prediction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		       =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    area under the fit in the   extrapolated region</a:t>
            </a:r>
          </a:p>
        </p:txBody>
      </p:sp>
      <p:pic>
        <p:nvPicPr>
          <p:cNvPr id="347144" name="Picture 8" descr="qcd_background_d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9979" r="8209" b="2025"/>
          <a:stretch>
            <a:fillRect/>
          </a:stretch>
        </p:blipFill>
        <p:spPr bwMode="auto">
          <a:xfrm>
            <a:off x="4643438" y="3357563"/>
            <a:ext cx="4343400" cy="2932112"/>
          </a:xfrm>
          <a:prstGeom prst="rect">
            <a:avLst/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7145" name="Line 9"/>
          <p:cNvSpPr>
            <a:spLocks noChangeShapeType="1"/>
          </p:cNvSpPr>
          <p:nvPr/>
        </p:nvSpPr>
        <p:spPr bwMode="auto">
          <a:xfrm flipV="1">
            <a:off x="6732588" y="4724400"/>
            <a:ext cx="0" cy="13144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7146" name="Line 10"/>
          <p:cNvSpPr>
            <a:spLocks noChangeShapeType="1"/>
          </p:cNvSpPr>
          <p:nvPr/>
        </p:nvSpPr>
        <p:spPr bwMode="auto">
          <a:xfrm flipH="1" flipV="1">
            <a:off x="5037138" y="4697413"/>
            <a:ext cx="1695450" cy="158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7148" name="Text Box 12"/>
          <p:cNvSpPr txBox="1">
            <a:spLocks noChangeArrowheads="1"/>
          </p:cNvSpPr>
          <p:nvPr/>
        </p:nvSpPr>
        <p:spPr bwMode="auto">
          <a:xfrm>
            <a:off x="5486400" y="3487738"/>
            <a:ext cx="1677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2-jets events</a:t>
            </a:r>
          </a:p>
        </p:txBody>
      </p:sp>
      <p:sp>
        <p:nvSpPr>
          <p:cNvPr id="347149" name="Line 13"/>
          <p:cNvSpPr>
            <a:spLocks noChangeShapeType="1"/>
          </p:cNvSpPr>
          <p:nvPr/>
        </p:nvSpPr>
        <p:spPr bwMode="auto">
          <a:xfrm flipH="1">
            <a:off x="5076825" y="4724400"/>
            <a:ext cx="1655763" cy="9366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0" name="Line 14"/>
          <p:cNvSpPr>
            <a:spLocks noChangeShapeType="1"/>
          </p:cNvSpPr>
          <p:nvPr/>
        </p:nvSpPr>
        <p:spPr bwMode="auto">
          <a:xfrm>
            <a:off x="5148263" y="5661025"/>
            <a:ext cx="0" cy="3603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1" name="Line 15"/>
          <p:cNvSpPr>
            <a:spLocks noChangeShapeType="1"/>
          </p:cNvSpPr>
          <p:nvPr/>
        </p:nvSpPr>
        <p:spPr bwMode="auto">
          <a:xfrm>
            <a:off x="5364163" y="5516563"/>
            <a:ext cx="0" cy="504825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2" name="Line 16"/>
          <p:cNvSpPr>
            <a:spLocks noChangeShapeType="1"/>
          </p:cNvSpPr>
          <p:nvPr/>
        </p:nvSpPr>
        <p:spPr bwMode="auto">
          <a:xfrm>
            <a:off x="5580063" y="5445125"/>
            <a:ext cx="0" cy="5762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3" name="Line 17"/>
          <p:cNvSpPr>
            <a:spLocks noChangeShapeType="1"/>
          </p:cNvSpPr>
          <p:nvPr/>
        </p:nvSpPr>
        <p:spPr bwMode="auto">
          <a:xfrm>
            <a:off x="5795963" y="5300663"/>
            <a:ext cx="0" cy="720725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>
            <a:off x="6011863" y="5157788"/>
            <a:ext cx="0" cy="863600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5" name="Line 19"/>
          <p:cNvSpPr>
            <a:spLocks noChangeShapeType="1"/>
          </p:cNvSpPr>
          <p:nvPr/>
        </p:nvSpPr>
        <p:spPr bwMode="auto">
          <a:xfrm>
            <a:off x="6227763" y="5013325"/>
            <a:ext cx="0" cy="10080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6" name="Line 20"/>
          <p:cNvSpPr>
            <a:spLocks noChangeShapeType="1"/>
          </p:cNvSpPr>
          <p:nvPr/>
        </p:nvSpPr>
        <p:spPr bwMode="auto">
          <a:xfrm>
            <a:off x="6443663" y="4941888"/>
            <a:ext cx="0" cy="1079500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>
            <a:off x="6659563" y="4797425"/>
            <a:ext cx="0" cy="12239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8" name="Text Box 22"/>
          <p:cNvSpPr txBox="1">
            <a:spLocks noChangeArrowheads="1"/>
          </p:cNvSpPr>
          <p:nvPr/>
        </p:nvSpPr>
        <p:spPr bwMode="auto">
          <a:xfrm>
            <a:off x="5003800" y="4941888"/>
            <a:ext cx="172878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800" b="1" baseline="-25000">
                <a:solidFill>
                  <a:srgbClr val="108E1A"/>
                </a:solidFill>
                <a:latin typeface="Arial" charset="0"/>
              </a:rPr>
              <a:t>Extrapolated</a:t>
            </a:r>
          </a:p>
          <a:p>
            <a:pPr algn="ctr" eaLnBrk="0" hangingPunct="0"/>
            <a:r>
              <a:rPr lang="en-US" sz="2800" b="1" baseline="-25000">
                <a:solidFill>
                  <a:srgbClr val="108E1A"/>
                </a:solidFill>
                <a:latin typeface="Arial" charset="0"/>
              </a:rPr>
              <a:t>region</a:t>
            </a:r>
            <a:endParaRPr lang="en-US" sz="2800" b="1" baseline="-2500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4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47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4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7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4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5" grpId="0" animBg="1"/>
      <p:bldP spid="347146" grpId="0" animBg="1"/>
      <p:bldP spid="347148" grpId="0"/>
      <p:bldP spid="347149" grpId="0" animBg="1"/>
      <p:bldP spid="347150" grpId="0" animBg="1"/>
      <p:bldP spid="347151" grpId="0" animBg="1"/>
      <p:bldP spid="347152" grpId="0" animBg="1"/>
      <p:bldP spid="347153" grpId="0" animBg="1"/>
      <p:bldP spid="347154" grpId="0" animBg="1"/>
      <p:bldP spid="347155" grpId="0" animBg="1"/>
      <p:bldP spid="347156" grpId="0" animBg="1"/>
      <p:bldP spid="347157" grpId="0" animBg="1"/>
      <p:bldP spid="34715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0DA492-AADF-4D0E-9F5C-0499CF35810C}" type="slidenum">
              <a:rPr lang="en-US"/>
              <a:pPr/>
              <a:t>45</a:t>
            </a:fld>
            <a:endParaRPr lang="en-US"/>
          </a:p>
        </p:txBody>
      </p:sp>
      <p:sp>
        <p:nvSpPr>
          <p:cNvPr id="284677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1700213"/>
            <a:ext cx="8070850" cy="3313112"/>
          </a:xfrm>
          <a:noFill/>
          <a:ln/>
        </p:spPr>
        <p:txBody>
          <a:bodyPr/>
          <a:lstStyle/>
          <a:p>
            <a:pPr>
              <a:spcBef>
                <a:spcPct val="75000"/>
              </a:spcBef>
            </a:pPr>
            <a:r>
              <a:rPr lang="en-US" sz="5000" dirty="0"/>
              <a:t>The </a:t>
            </a:r>
            <a:r>
              <a:rPr lang="en-US" sz="5000" dirty="0" smtClean="0"/>
              <a:t>results</a:t>
            </a:r>
            <a:r>
              <a:rPr lang="en-US" sz="5000" dirty="0"/>
              <a:t>:</a:t>
            </a:r>
            <a:br>
              <a:rPr lang="en-US" sz="5000" dirty="0"/>
            </a:br>
            <a:r>
              <a:rPr lang="en-US" sz="5000" dirty="0"/>
              <a:t/>
            </a:r>
            <a:br>
              <a:rPr lang="en-US" sz="5000" dirty="0"/>
            </a:br>
            <a:r>
              <a:rPr lang="en-US" sz="4000" dirty="0"/>
              <a:t>search for new physics with </a:t>
            </a:r>
            <a:r>
              <a:rPr lang="en-US" sz="4000" dirty="0" err="1"/>
              <a:t>monojet</a:t>
            </a:r>
            <a:r>
              <a:rPr lang="en-US" sz="4000" dirty="0"/>
              <a:t> events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76C960-3AB2-42CF-96AC-E16668E34E6E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399362" name="Rectangle 4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50213" name="Rectangle 5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Example of </a:t>
            </a:r>
            <a:r>
              <a:rPr lang="en-US" sz="4400" b="1" dirty="0" err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monojet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event (I)</a:t>
            </a:r>
          </a:p>
        </p:txBody>
      </p:sp>
      <p:pic>
        <p:nvPicPr>
          <p:cNvPr id="399364" name="Picture 5"/>
          <p:cNvPicPr>
            <a:picLocks noChangeAspect="1" noChangeArrowheads="1"/>
          </p:cNvPicPr>
          <p:nvPr/>
        </p:nvPicPr>
        <p:blipFill>
          <a:blip r:embed="rId2"/>
          <a:srcRect t="740" r="3372" b="4813"/>
          <a:stretch>
            <a:fillRect/>
          </a:stretch>
        </p:blipFill>
        <p:spPr bwMode="auto">
          <a:xfrm>
            <a:off x="914400" y="1524000"/>
            <a:ext cx="76422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65" name="Text Box 7"/>
          <p:cNvSpPr txBox="1">
            <a:spLocks noChangeArrowheads="1"/>
          </p:cNvSpPr>
          <p:nvPr/>
        </p:nvSpPr>
        <p:spPr bwMode="auto">
          <a:xfrm>
            <a:off x="914400" y="5791200"/>
            <a:ext cx="7543800" cy="396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Appears to be good single jet plus Met event </a:t>
            </a:r>
          </a:p>
        </p:txBody>
      </p:sp>
      <p:pic>
        <p:nvPicPr>
          <p:cNvPr id="399366" name="Picture 2"/>
          <p:cNvPicPr>
            <a:picLocks noChangeAspect="1" noChangeArrowheads="1"/>
          </p:cNvPicPr>
          <p:nvPr/>
        </p:nvPicPr>
        <p:blipFill>
          <a:blip r:embed="rId3"/>
          <a:srcRect t="64371"/>
          <a:stretch>
            <a:fillRect/>
          </a:stretch>
        </p:blipFill>
        <p:spPr bwMode="auto">
          <a:xfrm>
            <a:off x="6659563" y="1196975"/>
            <a:ext cx="21939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16" y="4569544"/>
            <a:ext cx="947688" cy="9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361D19-F9A1-432B-9FAE-77259DB5BB7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400386" name="Rectangle 6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51239" name="Rectangle 7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Example of </a:t>
            </a:r>
            <a:r>
              <a:rPr lang="en-US" sz="4400" b="1" dirty="0" err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monojet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event (II)</a:t>
            </a:r>
          </a:p>
        </p:txBody>
      </p:sp>
      <p:sp>
        <p:nvSpPr>
          <p:cNvPr id="351240" name="Text Box 8"/>
          <p:cNvSpPr txBox="1">
            <a:spLocks noChangeArrowheads="1"/>
          </p:cNvSpPr>
          <p:nvPr/>
        </p:nvSpPr>
        <p:spPr bwMode="auto">
          <a:xfrm>
            <a:off x="914400" y="5591175"/>
            <a:ext cx="7543800" cy="1006475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Tracking views clearly indicate that jet originates from cosmic ray which passes far away from overlapping collision vertex </a:t>
            </a:r>
          </a:p>
        </p:txBody>
      </p:sp>
      <p:pic>
        <p:nvPicPr>
          <p:cNvPr id="351241" name="Picture 5"/>
          <p:cNvPicPr>
            <a:picLocks noChangeAspect="1" noChangeArrowheads="1"/>
          </p:cNvPicPr>
          <p:nvPr/>
        </p:nvPicPr>
        <p:blipFill>
          <a:blip r:embed="rId2"/>
          <a:srcRect l="15994" t="6143" r="16411" b="11334"/>
          <a:stretch>
            <a:fillRect/>
          </a:stretch>
        </p:blipFill>
        <p:spPr bwMode="auto">
          <a:xfrm>
            <a:off x="490538" y="1557338"/>
            <a:ext cx="3852862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42" name="Picture 6"/>
          <p:cNvPicPr>
            <a:picLocks noChangeAspect="1" noChangeArrowheads="1"/>
          </p:cNvPicPr>
          <p:nvPr/>
        </p:nvPicPr>
        <p:blipFill>
          <a:blip r:embed="rId3"/>
          <a:srcRect l="2681" t="1645" r="6644" b="693"/>
          <a:stretch>
            <a:fillRect/>
          </a:stretch>
        </p:blipFill>
        <p:spPr bwMode="auto">
          <a:xfrm>
            <a:off x="4724400" y="1752600"/>
            <a:ext cx="39211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5063" y="1141413"/>
            <a:ext cx="119062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5338" y="1050925"/>
            <a:ext cx="1008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1116013" y="1844675"/>
            <a:ext cx="503237" cy="431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889000" y="1268413"/>
            <a:ext cx="957263" cy="46196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latin typeface="+mn-lt"/>
              </a:rPr>
              <a:t>Muon</a:t>
            </a:r>
            <a:endParaRPr lang="en-GB" dirty="0">
              <a:latin typeface="+mn-lt"/>
            </a:endParaRPr>
          </a:p>
        </p:txBody>
      </p:sp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0100" y="981075"/>
            <a:ext cx="4373563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022" y="4509120"/>
            <a:ext cx="947688" cy="9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5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40" grpId="0" animBg="1"/>
      <p:bldP spid="2" grpId="0" animBg="1"/>
      <p:bldP spid="2" grpId="1" animBg="1"/>
      <p:bldP spid="3" grpId="0" animBg="1"/>
      <p:bldP spid="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5F397-36AC-4AEF-9542-4CC9BA4B8611}" type="slidenum">
              <a:rPr lang="en-US"/>
              <a:pPr/>
              <a:t>48</a:t>
            </a:fld>
            <a:endParaRPr lang="en-US"/>
          </a:p>
        </p:txBody>
      </p:sp>
      <p:sp>
        <p:nvSpPr>
          <p:cNvPr id="353291" name="Text Box 11"/>
          <p:cNvSpPr txBox="1">
            <a:spLocks noChangeArrowheads="1"/>
          </p:cNvSpPr>
          <p:nvPr/>
        </p:nvSpPr>
        <p:spPr bwMode="auto">
          <a:xfrm>
            <a:off x="304800" y="5667970"/>
            <a:ext cx="8534400" cy="64135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Jet E</a:t>
            </a:r>
            <a:r>
              <a:rPr lang="en-US" sz="3600" baseline="-25000">
                <a:solidFill>
                  <a:srgbClr val="00FF00"/>
                </a:solidFill>
                <a:latin typeface="Arial" charset="0"/>
              </a:rPr>
              <a:t>T</a:t>
            </a:r>
            <a:r>
              <a:rPr lang="en-US" sz="3600">
                <a:solidFill>
                  <a:srgbClr val="00FF00"/>
                </a:solidFill>
                <a:latin typeface="Arial" charset="0"/>
              </a:rPr>
              <a:t> = 419</a:t>
            </a:r>
            <a:r>
              <a:rPr lang="en-US" sz="36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>
                <a:solidFill>
                  <a:srgbClr val="00FF00"/>
                </a:solidFill>
                <a:latin typeface="Arial" charset="0"/>
              </a:rPr>
              <a:t>GeV,</a:t>
            </a:r>
            <a:r>
              <a:rPr lang="en-US" sz="3600">
                <a:solidFill>
                  <a:srgbClr val="FF0000"/>
                </a:solidFill>
                <a:latin typeface="Arial" charset="0"/>
              </a:rPr>
              <a:t> Missing E</a:t>
            </a:r>
            <a:r>
              <a:rPr lang="en-US" sz="3600" baseline="-2500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3600">
                <a:solidFill>
                  <a:srgbClr val="FF0000"/>
                </a:solidFill>
                <a:latin typeface="Arial" charset="0"/>
              </a:rPr>
              <a:t> = 417 GeV</a:t>
            </a:r>
            <a:endParaRPr lang="en-US" sz="3600">
              <a:latin typeface="Arial" charset="0"/>
            </a:endParaRPr>
          </a:p>
        </p:txBody>
      </p:sp>
      <p:sp>
        <p:nvSpPr>
          <p:cNvPr id="353292" name="Rectangle 12"/>
          <p:cNvSpPr>
            <a:spLocks noChangeArrowheads="1"/>
          </p:cNvSpPr>
          <p:nvPr/>
        </p:nvSpPr>
        <p:spPr bwMode="auto">
          <a:xfrm>
            <a:off x="304800" y="5667970"/>
            <a:ext cx="85344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pic>
        <p:nvPicPr>
          <p:cNvPr id="353293" name="Picture 13" descr="lego1_1_r209070_e386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419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294" name="Picture 14" descr="cot_1_r209070_e3863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4114800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295" name="Rectangle 15"/>
          <p:cNvSpPr>
            <a:spLocks noChangeArrowheads="1"/>
          </p:cNvSpPr>
          <p:nvPr/>
        </p:nvSpPr>
        <p:spPr bwMode="auto">
          <a:xfrm>
            <a:off x="4800600" y="1600200"/>
            <a:ext cx="4114800" cy="3352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3296" name="Rectangle 1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3297" name="Rectangle 17"/>
          <p:cNvSpPr>
            <a:spLocks noChangeArrowheads="1"/>
          </p:cNvSpPr>
          <p:nvPr/>
        </p:nvSpPr>
        <p:spPr bwMode="auto">
          <a:xfrm>
            <a:off x="381000" y="3048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Most Energetic Monojet Event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022" y="4569544"/>
            <a:ext cx="947688" cy="947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49085"/>
            <a:ext cx="7340956" cy="4872203"/>
          </a:xfrm>
          <a:prstGeom prst="rect">
            <a:avLst/>
          </a:prstGeom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67544" y="116632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67544" y="269032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 dirty="0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Not the most 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4400" b="1" dirty="0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nergetic 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4400" b="1" dirty="0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vent </a:t>
            </a:r>
            <a:endParaRPr lang="en-US" sz="4400" b="1" dirty="0">
              <a:solidFill>
                <a:srgbClr val="FBF8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1520" y="6100018"/>
            <a:ext cx="8534400" cy="64135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  <a:latin typeface="Arial" charset="0"/>
              </a:rPr>
              <a:t>Jet E</a:t>
            </a:r>
            <a:r>
              <a:rPr lang="en-US" sz="3600" baseline="-25000" dirty="0">
                <a:solidFill>
                  <a:srgbClr val="FFFF00"/>
                </a:solidFill>
                <a:latin typeface="Arial" charset="0"/>
              </a:rPr>
              <a:t>T</a:t>
            </a:r>
            <a:r>
              <a:rPr lang="en-US" sz="3600" dirty="0">
                <a:solidFill>
                  <a:srgbClr val="FFFF00"/>
                </a:solidFill>
                <a:latin typeface="Arial" charset="0"/>
              </a:rPr>
              <a:t> = </a:t>
            </a:r>
            <a:r>
              <a:rPr lang="en-US" sz="3600" dirty="0" smtClean="0">
                <a:solidFill>
                  <a:srgbClr val="FFFF00"/>
                </a:solidFill>
                <a:latin typeface="Arial" charset="0"/>
              </a:rPr>
              <a:t>602 </a:t>
            </a:r>
            <a:r>
              <a:rPr lang="en-US" sz="3600" dirty="0" err="1">
                <a:solidFill>
                  <a:srgbClr val="FFFF00"/>
                </a:solidFill>
                <a:latin typeface="Arial" charset="0"/>
              </a:rPr>
              <a:t>GeV</a:t>
            </a:r>
            <a:r>
              <a:rPr lang="en-US" sz="3600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Missing E</a:t>
            </a:r>
            <a:r>
              <a:rPr lang="en-US" sz="3600" baseline="-25000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 = </a:t>
            </a:r>
            <a:r>
              <a:rPr lang="en-US" sz="3600" dirty="0" smtClean="0">
                <a:solidFill>
                  <a:srgbClr val="FF0000"/>
                </a:solidFill>
                <a:latin typeface="Arial" charset="0"/>
              </a:rPr>
              <a:t>523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GeV</a:t>
            </a:r>
            <a:endParaRPr lang="en-US" sz="3600" dirty="0">
              <a:latin typeface="Arial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51520" y="6100018"/>
            <a:ext cx="85344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344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2CA195-B8DB-44AB-9BC0-382ABD2B3D79}" type="slidenum">
              <a:rPr lang="en-US"/>
              <a:pPr/>
              <a:t>5</a:t>
            </a:fld>
            <a:endParaRPr lang="en-US"/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642350" cy="8651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500"/>
              <a:t>… But the SM cannot be the end of the story for it leaves many unanswered questions.</a:t>
            </a:r>
            <a:endParaRPr lang="en-US" sz="2500"/>
          </a:p>
        </p:txBody>
      </p:sp>
      <p:pic>
        <p:nvPicPr>
          <p:cNvPr id="331787" name="Picture 11" descr="higgs_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3370263"/>
            <a:ext cx="3846512" cy="272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92" name="Picture 16" descr="NEDM_limit_histo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28900"/>
            <a:ext cx="2370138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93" name="Picture 17" descr="running_coup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6200">
            <a:off x="2411413" y="2462213"/>
            <a:ext cx="32448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96" name="Picture 20" descr="Espace_de_Calabi-Y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723">
            <a:off x="5867400" y="1989138"/>
            <a:ext cx="2727325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200025" y="2268538"/>
            <a:ext cx="21399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Strong-CP problem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 rot="-1173071">
            <a:off x="2916238" y="2390775"/>
            <a:ext cx="12509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Unification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5356225" y="6107113"/>
            <a:ext cx="35369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ElectroWeak Symmetry Breaking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1803" name="Text Box 27"/>
          <p:cNvSpPr txBox="1">
            <a:spLocks noChangeArrowheads="1"/>
          </p:cNvSpPr>
          <p:nvPr/>
        </p:nvSpPr>
        <p:spPr bwMode="auto">
          <a:xfrm rot="1122186">
            <a:off x="6659563" y="1916113"/>
            <a:ext cx="233045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800">
                <a:solidFill>
                  <a:srgbClr val="CC0000"/>
                </a:solidFill>
                <a:latin typeface="Arial" charset="0"/>
              </a:rPr>
              <a:t>Space-time Structure</a:t>
            </a:r>
          </a:p>
          <a:p>
            <a:pPr algn="ctr"/>
            <a:r>
              <a:rPr lang="en-GB" sz="1800">
                <a:solidFill>
                  <a:srgbClr val="CC0000"/>
                </a:solidFill>
                <a:latin typeface="Arial" charset="0"/>
              </a:rPr>
              <a:t>&amp; Gravity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1805" name="Rectangle 29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1806" name="Rectangle 30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1807" name="Rectangle 31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 and its limitations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9982" y="4919950"/>
            <a:ext cx="1868151" cy="723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47" y="4711106"/>
            <a:ext cx="1141596" cy="114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1980815" y="5236185"/>
            <a:ext cx="432048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96839" y="4379539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+mj-lt"/>
              </a:rPr>
              <a:t>Fine tuning</a:t>
            </a:r>
            <a:endParaRPr lang="fr-CA" sz="16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4200" y="5877272"/>
            <a:ext cx="209544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  <a:latin typeface="+mn-lt"/>
              </a:rPr>
              <a:t>Hierarchy Problem</a:t>
            </a:r>
            <a:endParaRPr lang="fr-CA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5" name="Picture 25" descr="darkenergy_pi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603">
            <a:off x="3276600" y="3795713"/>
            <a:ext cx="2119313" cy="2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6"/>
          <p:cNvSpPr txBox="1">
            <a:spLocks noChangeArrowheads="1"/>
          </p:cNvSpPr>
          <p:nvPr/>
        </p:nvSpPr>
        <p:spPr bwMode="auto">
          <a:xfrm rot="1089957">
            <a:off x="3059113" y="5956300"/>
            <a:ext cx="145415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CC0000"/>
                </a:solidFill>
                <a:latin typeface="Arial" charset="0"/>
              </a:rPr>
              <a:t>Dark Matter</a:t>
            </a:r>
          </a:p>
          <a:p>
            <a:r>
              <a:rPr lang="en-GB" sz="1800" dirty="0">
                <a:solidFill>
                  <a:srgbClr val="CC0000"/>
                </a:solidFill>
                <a:latin typeface="Arial" charset="0"/>
              </a:rPr>
              <a:t>Dark Energy</a:t>
            </a:r>
            <a:endParaRPr lang="en-US" sz="18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7" name="AutoShape 34"/>
          <p:cNvSpPr>
            <a:spLocks noChangeArrowheads="1"/>
          </p:cNvSpPr>
          <p:nvPr/>
        </p:nvSpPr>
        <p:spPr bwMode="auto">
          <a:xfrm>
            <a:off x="468313" y="1988021"/>
            <a:ext cx="8424862" cy="4105275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Need to find New Physics!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1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1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7" grpId="0" animBg="1"/>
      <p:bldP spid="331797" grpId="1" animBg="1"/>
      <p:bldP spid="331798" grpId="0" animBg="1"/>
      <p:bldP spid="331798" grpId="1" animBg="1"/>
      <p:bldP spid="331800" grpId="0" animBg="1"/>
      <p:bldP spid="331800" grpId="1" animBg="1"/>
      <p:bldP spid="331803" grpId="0" animBg="1"/>
      <p:bldP spid="331803" grpId="1" animBg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6" grpId="0" animBg="1"/>
      <p:bldP spid="26" grpId="1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BC0AB4F-5799-4F82-8595-993F00751E2C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1665288" y="5859463"/>
            <a:ext cx="6507162" cy="954087"/>
          </a:xfrm>
          <a:prstGeom prst="rect">
            <a:avLst/>
          </a:prstGeom>
          <a:solidFill>
            <a:srgbClr val="FBF89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Results are consistent with SM regardless</a:t>
            </a:r>
          </a:p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of the jet P</a:t>
            </a:r>
            <a:r>
              <a:rPr lang="en-US" sz="2800" b="1" baseline="-2500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and E</a:t>
            </a:r>
            <a:r>
              <a:rPr lang="en-US" sz="2800" b="1" baseline="-2500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800" b="1" baseline="30000">
                <a:solidFill>
                  <a:srgbClr val="FF0000"/>
                </a:solidFill>
                <a:latin typeface="Times New Roman" pitchFamily="18" charset="0"/>
              </a:rPr>
              <a:t>miss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selections</a:t>
            </a:r>
          </a:p>
        </p:txBody>
      </p:sp>
      <p:sp>
        <p:nvSpPr>
          <p:cNvPr id="354309" name="Rectangle 5"/>
          <p:cNvSpPr>
            <a:spLocks noChangeArrowheads="1"/>
          </p:cNvSpPr>
          <p:nvPr/>
        </p:nvSpPr>
        <p:spPr bwMode="auto">
          <a:xfrm>
            <a:off x="1665288" y="5859463"/>
            <a:ext cx="6481762" cy="93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402436" name="Rectangle 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graphicFrame>
        <p:nvGraphicFramePr>
          <p:cNvPr id="354384" name="Group 80"/>
          <p:cNvGraphicFramePr>
            <a:graphicFrameLocks noGrp="1"/>
          </p:cNvGraphicFramePr>
          <p:nvPr/>
        </p:nvGraphicFramePr>
        <p:xfrm>
          <a:off x="4343400" y="1719263"/>
          <a:ext cx="4648200" cy="3276602"/>
        </p:xfrm>
        <a:graphic>
          <a:graphicData uri="http://schemas.openxmlformats.org/drawingml/2006/table">
            <a:tbl>
              <a:tblPr/>
              <a:tblGrid>
                <a:gridCol w="1323975"/>
                <a:gridCol w="1117600"/>
                <a:gridCol w="1103313"/>
                <a:gridCol w="1103312"/>
              </a:tblGrid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Background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80/80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150/120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180/150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  <a:endParaRPr kumimoji="0" 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3203 ± 137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390 ±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141 ± 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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2010 ±   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187 ± 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58 ±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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1570 ±   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117 ±  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35 ± 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e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824 ±   28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58 ±  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18 ± 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choolHouse Cursive B" pitchFamily="80" charset="0"/>
                        </a:rPr>
                        <a:t>ll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87 ±    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 6 ±  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2 ±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QCD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708 ± 146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23 ±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12 ±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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209 ±   41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17 ± 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8 ± 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Non-collision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52 ±   52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10 ±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3 ±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Predicted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8663 ± 332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808 ± 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277 ±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Observed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8449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02499" name="Picture 70" descr="myplote"/>
          <p:cNvPicPr>
            <a:picLocks noChangeAspect="1" noChangeArrowheads="1"/>
          </p:cNvPicPr>
          <p:nvPr/>
        </p:nvPicPr>
        <p:blipFill>
          <a:blip r:embed="rId2"/>
          <a:srcRect l="3703" t="7143" r="11111" b="2380"/>
          <a:stretch>
            <a:fillRect/>
          </a:stretch>
        </p:blipFill>
        <p:spPr bwMode="auto">
          <a:xfrm>
            <a:off x="152400" y="1462088"/>
            <a:ext cx="403860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500" name="Rectangle 71"/>
          <p:cNvSpPr>
            <a:spLocks noChangeArrowheads="1"/>
          </p:cNvSpPr>
          <p:nvPr/>
        </p:nvSpPr>
        <p:spPr bwMode="auto">
          <a:xfrm>
            <a:off x="152400" y="1439863"/>
            <a:ext cx="4038600" cy="3352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54377" name="Rectangle 73"/>
          <p:cNvSpPr>
            <a:spLocks noChangeArrowheads="1"/>
          </p:cNvSpPr>
          <p:nvPr/>
        </p:nvSpPr>
        <p:spPr bwMode="auto">
          <a:xfrm>
            <a:off x="457200" y="228600"/>
            <a:ext cx="8229600" cy="682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4400" b="1" dirty="0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CDF </a:t>
            </a:r>
            <a:r>
              <a:rPr lang="en-US" sz="4400" b="1" dirty="0" err="1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Monojet</a:t>
            </a:r>
            <a:r>
              <a:rPr lang="en-US" sz="4400" b="1" dirty="0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Results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1500" y="1268413"/>
            <a:ext cx="3313113" cy="415925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100" b="1" dirty="0">
                <a:latin typeface="+mn-lt"/>
              </a:rPr>
              <a:t>Jet P</a:t>
            </a:r>
            <a:r>
              <a:rPr lang="en-GB" sz="2100" b="1" baseline="-25000" dirty="0">
                <a:latin typeface="+mn-lt"/>
              </a:rPr>
              <a:t>T</a:t>
            </a:r>
            <a:r>
              <a:rPr lang="en-GB" sz="2100" b="1" dirty="0">
                <a:latin typeface="+mn-lt"/>
              </a:rPr>
              <a:t> / </a:t>
            </a:r>
            <a:r>
              <a:rPr lang="en-GB" sz="2100" b="1" dirty="0" err="1">
                <a:latin typeface="+mn-lt"/>
              </a:rPr>
              <a:t>E</a:t>
            </a:r>
            <a:r>
              <a:rPr lang="en-GB" sz="2100" b="1" baseline="-25000" dirty="0" err="1">
                <a:latin typeface="+mn-lt"/>
              </a:rPr>
              <a:t>T</a:t>
            </a:r>
            <a:r>
              <a:rPr lang="en-GB" sz="2100" b="1" baseline="30000" dirty="0" err="1">
                <a:latin typeface="+mn-lt"/>
              </a:rPr>
              <a:t>miss</a:t>
            </a:r>
            <a:r>
              <a:rPr lang="en-GB" sz="2100" b="1" dirty="0">
                <a:latin typeface="+mn-lt"/>
              </a:rPr>
              <a:t> selections</a:t>
            </a:r>
          </a:p>
        </p:txBody>
      </p:sp>
      <p:sp>
        <p:nvSpPr>
          <p:cNvPr id="3" name="Oval 2"/>
          <p:cNvSpPr/>
          <p:nvPr/>
        </p:nvSpPr>
        <p:spPr>
          <a:xfrm>
            <a:off x="5651500" y="4292600"/>
            <a:ext cx="1223963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noFill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867400" y="4724400"/>
            <a:ext cx="217488" cy="5048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9388" y="5229225"/>
            <a:ext cx="4732337" cy="954088"/>
          </a:xfrm>
          <a:prstGeom prst="rect">
            <a:avLst/>
          </a:prstGeom>
          <a:solidFill>
            <a:srgbClr val="FBF89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Outstanding precision of </a:t>
            </a:r>
          </a:p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&lt;4% on SM prediction 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05375" y="5229225"/>
            <a:ext cx="4059238" cy="954088"/>
          </a:xfrm>
          <a:prstGeom prst="rect">
            <a:avLst/>
          </a:prstGeom>
          <a:solidFill>
            <a:srgbClr val="FBF89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Tight constrains on</a:t>
            </a:r>
          </a:p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extra dimension models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52400" y="5229225"/>
            <a:ext cx="8812213" cy="93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0" y="5445125"/>
            <a:ext cx="5381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sym typeface="Symbol" pitchFamily="18" charset="2"/>
              </a:rPr>
              <a:t></a:t>
            </a:r>
            <a:endParaRPr lang="en-GB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6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8" grpId="0" animBg="1"/>
      <p:bldP spid="354308" grpId="1" animBg="1"/>
      <p:bldP spid="354309" grpId="0" animBg="1"/>
      <p:bldP spid="354309" grpId="1" animBg="1"/>
      <p:bldP spid="3" grpId="0" animBg="1"/>
      <p:bldP spid="14" grpId="0" animBg="1"/>
      <p:bldP spid="16" grpId="0" animBg="1"/>
      <p:bldP spid="17" grpId="0" animBg="1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9337A6-0030-4E68-8859-B02A4A3ADB0A}" type="slidenum">
              <a:rPr lang="en-US"/>
              <a:pPr/>
              <a:t>51</a:t>
            </a:fld>
            <a:endParaRPr lang="en-US"/>
          </a:p>
        </p:txBody>
      </p:sp>
      <p:sp>
        <p:nvSpPr>
          <p:cNvPr id="355372" name="Rectangle 44"/>
          <p:cNvSpPr>
            <a:spLocks noChangeArrowheads="1"/>
          </p:cNvSpPr>
          <p:nvPr/>
        </p:nvSpPr>
        <p:spPr bwMode="auto">
          <a:xfrm>
            <a:off x="1828800" y="6172200"/>
            <a:ext cx="5410200" cy="533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ö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t-Wash limit: </a:t>
            </a:r>
            <a:r>
              <a:rPr lang="en-US" sz="22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&lt; 1.3 × 10</a:t>
            </a:r>
            <a:r>
              <a:rPr lang="en-US" sz="2200" b="1" baseline="320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-1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mm (</a:t>
            </a:r>
            <a:r>
              <a:rPr lang="en-US" sz="22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=2)</a:t>
            </a:r>
          </a:p>
        </p:txBody>
      </p:sp>
      <p:sp>
        <p:nvSpPr>
          <p:cNvPr id="355373" name="Rectangle 45"/>
          <p:cNvSpPr>
            <a:spLocks noChangeArrowheads="1"/>
          </p:cNvSpPr>
          <p:nvPr/>
        </p:nvSpPr>
        <p:spPr bwMode="auto">
          <a:xfrm>
            <a:off x="1828800" y="6172200"/>
            <a:ext cx="5410200" cy="5334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5378" name="Rectangle 50"/>
          <p:cNvSpPr>
            <a:spLocks noChangeArrowheads="1"/>
          </p:cNvSpPr>
          <p:nvPr/>
        </p:nvSpPr>
        <p:spPr bwMode="auto">
          <a:xfrm>
            <a:off x="357689" y="1597898"/>
            <a:ext cx="8421688" cy="8223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Limits on the 4+n dimensional Planck scale M</a:t>
            </a:r>
            <a:r>
              <a:rPr lang="en-US" b="1" baseline="-25000" dirty="0">
                <a:solidFill>
                  <a:srgbClr val="FF0000"/>
                </a:solidFill>
                <a:latin typeface="Times New Roman" pitchFamily="18" charset="0"/>
              </a:rPr>
              <a:t>D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and on the radius R of the extra dimensions</a:t>
            </a:r>
          </a:p>
        </p:txBody>
      </p:sp>
      <p:graphicFrame>
        <p:nvGraphicFramePr>
          <p:cNvPr id="355381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933859"/>
              </p:ext>
            </p:extLst>
          </p:nvPr>
        </p:nvGraphicFramePr>
        <p:xfrm>
          <a:off x="5105400" y="3065214"/>
          <a:ext cx="3810000" cy="2590800"/>
        </p:xfrm>
        <a:graphic>
          <a:graphicData uri="http://schemas.openxmlformats.org/drawingml/2006/table">
            <a:tbl>
              <a:tblPr/>
              <a:tblGrid>
                <a:gridCol w="776288"/>
                <a:gridCol w="1357312"/>
                <a:gridCol w="16764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M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(TeV)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R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1.33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2.7 E-01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1.09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3.1 E-06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0.99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9.9 E-09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0.92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3.2 E-10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0.88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3.1 E-11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55412" name="Rectangle 8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682625"/>
          </a:xfrm>
          <a:noFill/>
          <a:ln/>
        </p:spPr>
        <p:txBody>
          <a:bodyPr/>
          <a:lstStyle/>
          <a:p>
            <a:r>
              <a:rPr lang="en-US"/>
              <a:t>Monojet events selections</a:t>
            </a:r>
          </a:p>
        </p:txBody>
      </p:sp>
      <p:sp>
        <p:nvSpPr>
          <p:cNvPr id="355413" name="Rectangle 85"/>
          <p:cNvSpPr>
            <a:spLocks noChangeArrowheads="1"/>
          </p:cNvSpPr>
          <p:nvPr/>
        </p:nvSpPr>
        <p:spPr bwMode="auto">
          <a:xfrm>
            <a:off x="142875" y="152400"/>
            <a:ext cx="8893175" cy="1260376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5414" name="Rectangle 86"/>
          <p:cNvSpPr>
            <a:spLocks noChangeArrowheads="1"/>
          </p:cNvSpPr>
          <p:nvPr/>
        </p:nvSpPr>
        <p:spPr bwMode="auto">
          <a:xfrm>
            <a:off x="71438" y="404664"/>
            <a:ext cx="896461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 dirty="0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CDF Limits 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on Large Extra Dimensions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55417" name="Picture 89" descr="LED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9" r="1697"/>
          <a:stretch>
            <a:fillRect/>
          </a:stretch>
        </p:blipFill>
        <p:spPr bwMode="auto">
          <a:xfrm>
            <a:off x="395288" y="2996952"/>
            <a:ext cx="3889375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418" name="Rectangle 90"/>
          <p:cNvSpPr>
            <a:spLocks noChangeArrowheads="1"/>
          </p:cNvSpPr>
          <p:nvPr/>
        </p:nvSpPr>
        <p:spPr bwMode="auto">
          <a:xfrm>
            <a:off x="395288" y="2996952"/>
            <a:ext cx="3889375" cy="2736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9337A6-0030-4E68-8859-B02A4A3ADB0A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355412" name="Rectangle 8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682625"/>
          </a:xfrm>
          <a:noFill/>
          <a:ln/>
        </p:spPr>
        <p:txBody>
          <a:bodyPr/>
          <a:lstStyle/>
          <a:p>
            <a:r>
              <a:rPr lang="en-US"/>
              <a:t>Monojet events selections</a:t>
            </a:r>
          </a:p>
        </p:txBody>
      </p:sp>
      <p:sp>
        <p:nvSpPr>
          <p:cNvPr id="355413" name="Rectangle 85"/>
          <p:cNvSpPr>
            <a:spLocks noChangeArrowheads="1"/>
          </p:cNvSpPr>
          <p:nvPr/>
        </p:nvSpPr>
        <p:spPr bwMode="auto">
          <a:xfrm>
            <a:off x="142875" y="152400"/>
            <a:ext cx="8893175" cy="1260376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5414" name="Rectangle 86"/>
          <p:cNvSpPr>
            <a:spLocks noChangeArrowheads="1"/>
          </p:cNvSpPr>
          <p:nvPr/>
        </p:nvSpPr>
        <p:spPr bwMode="auto">
          <a:xfrm>
            <a:off x="71438" y="404664"/>
            <a:ext cx="896461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 dirty="0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ATLAS Limits 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on Large Extra Dimensions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07" y="1772816"/>
            <a:ext cx="6166809" cy="4176464"/>
          </a:xfrm>
          <a:prstGeom prst="rect">
            <a:avLst/>
          </a:prstGeom>
        </p:spPr>
      </p:pic>
      <p:sp>
        <p:nvSpPr>
          <p:cNvPr id="13" name="Rectangle 90"/>
          <p:cNvSpPr>
            <a:spLocks noChangeArrowheads="1"/>
          </p:cNvSpPr>
          <p:nvPr/>
        </p:nvSpPr>
        <p:spPr bwMode="auto">
          <a:xfrm>
            <a:off x="1331640" y="1772816"/>
            <a:ext cx="6192688" cy="41764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" name="TextBox 2"/>
          <p:cNvSpPr txBox="1"/>
          <p:nvPr/>
        </p:nvSpPr>
        <p:spPr>
          <a:xfrm>
            <a:off x="2117810" y="6165304"/>
            <a:ext cx="425439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Best limits of the world!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9703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67B143-AF57-4461-9CCD-4620E8895655}" type="slidenum">
              <a:rPr lang="en-US"/>
              <a:pPr/>
              <a:t>53</a:t>
            </a:fld>
            <a:endParaRPr lang="en-US"/>
          </a:p>
        </p:txBody>
      </p:sp>
      <p:graphicFrame>
        <p:nvGraphicFramePr>
          <p:cNvPr id="356357" name="Group 5"/>
          <p:cNvGraphicFramePr>
            <a:graphicFrameLocks noGrp="1"/>
          </p:cNvGraphicFramePr>
          <p:nvPr/>
        </p:nvGraphicFramePr>
        <p:xfrm>
          <a:off x="5292725" y="1735138"/>
          <a:ext cx="3724275" cy="4214816"/>
        </p:xfrm>
        <a:graphic>
          <a:graphicData uri="http://schemas.openxmlformats.org/drawingml/2006/table">
            <a:tbl>
              <a:tblPr/>
              <a:tblGrid>
                <a:gridCol w="2019300"/>
                <a:gridCol w="1704975"/>
              </a:tblGrid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Background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80/80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3203 ± 137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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2010 ±   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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1570 ±   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e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824 ±   28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choolHouse Cursive B" pitchFamily="80" charset="0"/>
                        </a:rPr>
                        <a:t>ll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87 ±    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QCD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708 ± 146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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209 ±   41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Non-collision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52 ±   52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Predicted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8663 ± 332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Observed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8449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56396" name="Rectangle 4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682625"/>
          </a:xfrm>
          <a:noFill/>
          <a:ln/>
        </p:spPr>
        <p:txBody>
          <a:bodyPr/>
          <a:lstStyle/>
          <a:p>
            <a:r>
              <a:rPr lang="en-US"/>
              <a:t>Monojet events selections</a:t>
            </a:r>
          </a:p>
        </p:txBody>
      </p:sp>
      <p:sp>
        <p:nvSpPr>
          <p:cNvPr id="356397" name="Rectangle 45"/>
          <p:cNvSpPr>
            <a:spLocks noChangeArrowheads="1"/>
          </p:cNvSpPr>
          <p:nvPr/>
        </p:nvSpPr>
        <p:spPr bwMode="auto">
          <a:xfrm>
            <a:off x="142875" y="152400"/>
            <a:ext cx="8893175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6398" name="Rectangle 46"/>
          <p:cNvSpPr>
            <a:spLocks noChangeArrowheads="1"/>
          </p:cNvSpPr>
          <p:nvPr/>
        </p:nvSpPr>
        <p:spPr bwMode="auto">
          <a:xfrm>
            <a:off x="71438" y="260350"/>
            <a:ext cx="896461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Perform a SM measurement too!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483768" y="1700808"/>
            <a:ext cx="4968552" cy="35283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7380312" y="5085184"/>
            <a:ext cx="1440160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99592" y="2060848"/>
            <a:ext cx="3889375" cy="503237"/>
          </a:xfrm>
          <a:prstGeom prst="rect">
            <a:avLst/>
          </a:prstGeom>
          <a:solidFill>
            <a:schemeClr val="bg2"/>
          </a:solidFill>
          <a:ln w="38100">
            <a:solidFill>
              <a:srgbClr val="F2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6" name="Rectangle 51"/>
          <p:cNvSpPr txBox="1">
            <a:spLocks noChangeArrowheads="1"/>
          </p:cNvSpPr>
          <p:nvPr/>
        </p:nvSpPr>
        <p:spPr bwMode="auto">
          <a:xfrm>
            <a:off x="-36512" y="1196975"/>
            <a:ext cx="5327650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l"/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itchFamily="2" charset="2"/>
              <a:buChar char="l"/>
              <a:defRPr sz="19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The precision of the lowest kinematic region is ~3.8%</a:t>
            </a:r>
          </a:p>
          <a:p>
            <a:pPr>
              <a:lnSpc>
                <a:spcPct val="90000"/>
              </a:lnSpc>
              <a:spcBef>
                <a:spcPts val="2400"/>
              </a:spcBef>
              <a:buFont typeface="Wingdings" pitchFamily="2" charset="2"/>
              <a:buNone/>
            </a:pPr>
            <a:r>
              <a:rPr lang="en-GB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en-US" sz="2300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can measure </a:t>
            </a:r>
            <a:r>
              <a:rPr lang="en-US" sz="2300" dirty="0" err="1" smtClean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N</a:t>
            </a:r>
            <a:r>
              <a:rPr lang="en-US" sz="2300" baseline="-25000" dirty="0" err="1" smtClean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n</a:t>
            </a:r>
            <a:r>
              <a:rPr lang="en-US" sz="2300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, </a:t>
            </a:r>
            <a:r>
              <a:rPr lang="en-US" sz="2300" baseline="-25000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n-US" sz="2300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</a:t>
            </a:r>
            <a:r>
              <a:rPr lang="en-US" sz="2300" dirty="0" err="1" smtClean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inv</a:t>
            </a:r>
            <a:r>
              <a:rPr lang="en-US" sz="2300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)!</a:t>
            </a:r>
            <a:endParaRPr lang="en-US" sz="2300" dirty="0" smtClean="0">
              <a:solidFill>
                <a:srgbClr val="F2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4200"/>
              </a:spcBef>
            </a:pPr>
            <a:r>
              <a:rPr lang="en-US" dirty="0" smtClean="0"/>
              <a:t>LEP: 2 types of measurements</a:t>
            </a:r>
          </a:p>
          <a:p>
            <a:pPr lvl="1">
              <a:lnSpc>
                <a:spcPct val="90000"/>
              </a:lnSpc>
              <a:spcBef>
                <a:spcPct val="35000"/>
              </a:spcBef>
            </a:pPr>
            <a:r>
              <a:rPr lang="en-US" dirty="0" smtClean="0">
                <a:solidFill>
                  <a:srgbClr val="0000CC"/>
                </a:solidFill>
                <a:effectLst/>
              </a:rPr>
              <a:t>Indirect: </a:t>
            </a:r>
            <a:r>
              <a:rPr lang="en-US" dirty="0" err="1" smtClean="0">
                <a:solidFill>
                  <a:srgbClr val="0000CC"/>
                </a:solidFill>
                <a:effectLst/>
              </a:rPr>
              <a:t>lineshape</a:t>
            </a:r>
            <a:r>
              <a:rPr lang="en-US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dirty="0" smtClean="0">
                <a:solidFill>
                  <a:srgbClr val="000099"/>
                </a:solidFill>
                <a:effectLst/>
                <a:sym typeface="Symbol" pitchFamily="18" charset="2"/>
              </a:rPr>
              <a:t> </a:t>
            </a:r>
            <a:r>
              <a:rPr lang="en-US" dirty="0" smtClean="0">
                <a:solidFill>
                  <a:srgbClr val="800080"/>
                </a:solidFill>
                <a:effectLst/>
              </a:rPr>
              <a:t>really precise</a:t>
            </a:r>
          </a:p>
          <a:p>
            <a:pPr lvl="1">
              <a:lnSpc>
                <a:spcPct val="90000"/>
              </a:lnSpc>
              <a:spcBef>
                <a:spcPct val="35000"/>
              </a:spcBef>
            </a:pPr>
            <a:r>
              <a:rPr lang="en-US" dirty="0" smtClean="0">
                <a:solidFill>
                  <a:srgbClr val="0000CC"/>
                </a:solidFill>
                <a:effectLst/>
              </a:rPr>
              <a:t>Direct: </a:t>
            </a:r>
            <a:r>
              <a:rPr lang="en-US" dirty="0" smtClean="0">
                <a:solidFill>
                  <a:srgbClr val="0000CC"/>
                </a:solidFill>
                <a:effectLst/>
                <a:sym typeface="Symbol" pitchFamily="18" charset="2"/>
              </a:rPr>
              <a:t></a:t>
            </a:r>
            <a:r>
              <a:rPr lang="en-US" dirty="0" smtClean="0">
                <a:solidFill>
                  <a:srgbClr val="0000CC"/>
                </a:solidFill>
                <a:effectLst/>
              </a:rPr>
              <a:t>+Met topology </a:t>
            </a:r>
            <a:r>
              <a:rPr lang="en-US" dirty="0" smtClean="0">
                <a:solidFill>
                  <a:srgbClr val="0000CC"/>
                </a:solidFill>
                <a:effectLst/>
                <a:sym typeface="Symbol" pitchFamily="18" charset="2"/>
              </a:rPr>
              <a:t> </a:t>
            </a:r>
            <a:r>
              <a:rPr lang="en-US" dirty="0" smtClean="0">
                <a:solidFill>
                  <a:srgbClr val="800080"/>
                </a:solidFill>
                <a:effectLst/>
                <a:sym typeface="Symbol" pitchFamily="18" charset="2"/>
              </a:rPr>
              <a:t>less precise</a:t>
            </a:r>
          </a:p>
          <a:p>
            <a:pPr>
              <a:lnSpc>
                <a:spcPct val="90000"/>
              </a:lnSpc>
              <a:spcBef>
                <a:spcPts val="4200"/>
              </a:spcBef>
            </a:pPr>
            <a:r>
              <a:rPr lang="en-US" dirty="0" smtClean="0"/>
              <a:t>At hadron colliders: </a:t>
            </a:r>
          </a:p>
          <a:p>
            <a:pPr lvl="1">
              <a:lnSpc>
                <a:spcPct val="90000"/>
              </a:lnSpc>
              <a:spcBef>
                <a:spcPct val="35000"/>
              </a:spcBef>
              <a:buClr>
                <a:srgbClr val="006600"/>
              </a:buClr>
            </a:pPr>
            <a:r>
              <a:rPr lang="en-US" dirty="0" smtClean="0">
                <a:solidFill>
                  <a:srgbClr val="006600"/>
                </a:solidFill>
                <a:effectLst/>
              </a:rPr>
              <a:t>Expect similar sensitivity to LEP direct</a:t>
            </a:r>
          </a:p>
          <a:p>
            <a:pPr lvl="1">
              <a:lnSpc>
                <a:spcPct val="90000"/>
              </a:lnSpc>
              <a:spcBef>
                <a:spcPct val="35000"/>
              </a:spcBef>
              <a:buClr>
                <a:srgbClr val="006600"/>
              </a:buClr>
            </a:pPr>
            <a:r>
              <a:rPr lang="en-US" dirty="0" smtClean="0">
                <a:solidFill>
                  <a:srgbClr val="006600"/>
                </a:solidFill>
                <a:effectLst/>
              </a:rPr>
              <a:t>Even fewer theoretical inputs</a:t>
            </a:r>
          </a:p>
          <a:p>
            <a:pPr lvl="1">
              <a:lnSpc>
                <a:spcPct val="90000"/>
              </a:lnSpc>
              <a:spcBef>
                <a:spcPct val="35000"/>
              </a:spcBef>
              <a:buClr>
                <a:srgbClr val="006600"/>
              </a:buClr>
            </a:pPr>
            <a:r>
              <a:rPr lang="en-US" dirty="0" smtClean="0">
                <a:solidFill>
                  <a:srgbClr val="006600"/>
                </a:solidFill>
                <a:effectLst/>
              </a:rPr>
              <a:t>Completely independent of LEP measurements</a:t>
            </a:r>
            <a:endParaRPr lang="en-GB" dirty="0">
              <a:solidFill>
                <a:srgbClr val="0066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1768A8-F91A-4649-A8D9-A7E612789266}" type="slidenum">
              <a:rPr lang="en-US"/>
              <a:pPr/>
              <a:t>54</a:t>
            </a:fld>
            <a:endParaRPr lang="en-US"/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682625"/>
          </a:xfrm>
          <a:noFill/>
          <a:ln/>
        </p:spPr>
        <p:txBody>
          <a:bodyPr/>
          <a:lstStyle/>
          <a:p>
            <a:r>
              <a:rPr lang="en-US"/>
              <a:t>Monojet events selections</a:t>
            </a:r>
          </a:p>
        </p:txBody>
      </p:sp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7382" name="Rectangle 6"/>
          <p:cNvSpPr>
            <a:spLocks noChangeArrowheads="1"/>
          </p:cNvSpPr>
          <p:nvPr/>
        </p:nvSpPr>
        <p:spPr bwMode="auto">
          <a:xfrm>
            <a:off x="457200" y="228600"/>
            <a:ext cx="82296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Invisible width of the Z</a:t>
            </a:r>
            <a:r>
              <a:rPr lang="en-US" sz="4400" b="1" baseline="3000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357384" name="Text Box 8"/>
          <p:cNvSpPr txBox="1">
            <a:spLocks noChangeArrowheads="1"/>
          </p:cNvSpPr>
          <p:nvPr/>
        </p:nvSpPr>
        <p:spPr bwMode="auto">
          <a:xfrm>
            <a:off x="2411760" y="1494309"/>
            <a:ext cx="427288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C40F28"/>
                </a:solidFill>
                <a:latin typeface="Symbol" pitchFamily="18" charset="2"/>
                <a:ea typeface="ＭＳ Ｐゴシック" pitchFamily="80" charset="-128"/>
                <a:sym typeface="Symbol" pitchFamily="18" charset="2"/>
              </a:rPr>
              <a:t></a:t>
            </a:r>
            <a:r>
              <a:rPr lang="en-US" b="1" baseline="-25000" dirty="0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Z</a:t>
            </a:r>
            <a:r>
              <a:rPr lang="en-US" b="1" dirty="0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(</a:t>
            </a:r>
            <a:r>
              <a:rPr lang="en-US" b="1" dirty="0" err="1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inv</a:t>
            </a:r>
            <a:r>
              <a:rPr lang="en-US" b="1" dirty="0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) = 466 ± 14 ± 40 MeV</a:t>
            </a: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34925" y="3416300"/>
            <a:ext cx="3810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200" b="1">
                <a:latin typeface="Arial" charset="0"/>
                <a:ea typeface="ＭＳ Ｐゴシック" pitchFamily="80" charset="-128"/>
              </a:rPr>
              <a:t>Comparing this value with SM expectation gives the number of light </a:t>
            </a:r>
            <a:r>
              <a:rPr lang="en-US" sz="2200" b="1">
                <a:latin typeface="Symbol" pitchFamily="18" charset="2"/>
                <a:ea typeface="ＭＳ Ｐゴシック" pitchFamily="80" charset="-128"/>
                <a:sym typeface="Symbol" pitchFamily="18" charset="2"/>
              </a:rPr>
              <a:t></a:t>
            </a:r>
            <a:r>
              <a:rPr lang="en-US" sz="2200" b="1">
                <a:latin typeface="Arial" charset="0"/>
                <a:ea typeface="ＭＳ Ｐゴシック" pitchFamily="80" charset="-128"/>
              </a:rPr>
              <a:t> types:</a:t>
            </a:r>
          </a:p>
        </p:txBody>
      </p:sp>
      <p:sp>
        <p:nvSpPr>
          <p:cNvPr id="357386" name="Text Box 10"/>
          <p:cNvSpPr txBox="1">
            <a:spLocks noChangeArrowheads="1"/>
          </p:cNvSpPr>
          <p:nvPr/>
        </p:nvSpPr>
        <p:spPr bwMode="auto">
          <a:xfrm>
            <a:off x="250825" y="4843463"/>
            <a:ext cx="3529087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N</a:t>
            </a:r>
            <a:r>
              <a:rPr lang="en-US" b="1" baseline="-25000" dirty="0">
                <a:solidFill>
                  <a:srgbClr val="C40F28"/>
                </a:solidFill>
                <a:latin typeface="Symbol" pitchFamily="18" charset="2"/>
                <a:ea typeface="ＭＳ Ｐゴシック" pitchFamily="80" charset="-128"/>
                <a:sym typeface="Symbol" pitchFamily="18" charset="2"/>
              </a:rPr>
              <a:t></a:t>
            </a:r>
            <a:r>
              <a:rPr lang="en-US" b="1" dirty="0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 = 2.78 ± 0.08 ± 0.25</a:t>
            </a:r>
          </a:p>
        </p:txBody>
      </p:sp>
      <p:graphicFrame>
        <p:nvGraphicFramePr>
          <p:cNvPr id="357387" name="Group 11"/>
          <p:cNvGraphicFramePr>
            <a:graphicFrameLocks noGrp="1"/>
          </p:cNvGraphicFramePr>
          <p:nvPr/>
        </p:nvGraphicFramePr>
        <p:xfrm>
          <a:off x="3994150" y="2997200"/>
          <a:ext cx="5041900" cy="2951164"/>
        </p:xfrm>
        <a:graphic>
          <a:graphicData uri="http://schemas.openxmlformats.org/drawingml/2006/table">
            <a:tbl>
              <a:tblPr/>
              <a:tblGrid>
                <a:gridCol w="1681163"/>
                <a:gridCol w="1679575"/>
                <a:gridCol w="1681162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Experiment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</a:t>
                      </a:r>
                      <a:r>
                        <a:rPr kumimoji="0" lang="en-US" sz="17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(inv) MeV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N</a:t>
                      </a:r>
                      <a:r>
                        <a:rPr kumimoji="0" lang="en-US" sz="17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0F28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CDF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0F28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466 ± 42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0F28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2.78 ± 0.26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L3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498 ± 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2.98 ± 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OPAL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539 ± 31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2.69 ± 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ALEPH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450 ± 48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2.86 ± 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DELPHI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---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2.84 ± 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LEP comb.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503 ± 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2.92 ± 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LEP indirect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499.0 ± 1.5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2.984 ± 0.008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250825" y="4856163"/>
            <a:ext cx="3529087" cy="43338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7427" name="Rectangle 51"/>
          <p:cNvSpPr>
            <a:spLocks noChangeArrowheads="1"/>
          </p:cNvSpPr>
          <p:nvPr/>
        </p:nvSpPr>
        <p:spPr bwMode="auto">
          <a:xfrm>
            <a:off x="2435573" y="1484784"/>
            <a:ext cx="4249067" cy="50482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2761D5-021E-4832-B7E4-DF56E8720C48}" type="slidenum">
              <a:rPr lang="en-US"/>
              <a:pPr/>
              <a:t>55</a:t>
            </a:fld>
            <a:endParaRPr lang="en-US"/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8229600" cy="1371600"/>
          </a:xfrm>
          <a:noFill/>
          <a:ln/>
        </p:spPr>
        <p:txBody>
          <a:bodyPr/>
          <a:lstStyle/>
          <a:p>
            <a:r>
              <a:rPr lang="en-US" sz="5000"/>
              <a:t>CONCLUSION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8ACC68-7554-47DB-AA3A-415257957A2C}" type="slidenum">
              <a:rPr lang="en-US"/>
              <a:pPr/>
              <a:t>56</a:t>
            </a:fld>
            <a:endParaRPr lang="en-US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2300"/>
            <a:ext cx="8964612" cy="51117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80000"/>
              </a:spcBef>
            </a:pPr>
            <a:r>
              <a:rPr lang="en-GB" sz="2200" dirty="0"/>
              <a:t>The LHC delivered a sufficient amount of data in </a:t>
            </a:r>
            <a:r>
              <a:rPr lang="en-GB" sz="2200" dirty="0" smtClean="0"/>
              <a:t>2010-11 </a:t>
            </a:r>
            <a:r>
              <a:rPr lang="en-GB" sz="2200" dirty="0"/>
              <a:t>for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a good understanding of the ATLAS detector 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sz="2000" dirty="0" smtClean="0">
                <a:solidFill>
                  <a:srgbClr val="0000CC"/>
                </a:solidFill>
                <a:effectLst/>
              </a:rPr>
              <a:t>a better understanding of </a:t>
            </a:r>
            <a:r>
              <a:rPr lang="en-GB" sz="2000" dirty="0">
                <a:solidFill>
                  <a:srgbClr val="0000CC"/>
                </a:solidFill>
                <a:effectLst/>
              </a:rPr>
              <a:t>many aspects of the Standard Model.</a:t>
            </a:r>
          </a:p>
          <a:p>
            <a:pPr>
              <a:lnSpc>
                <a:spcPct val="90000"/>
              </a:lnSpc>
              <a:spcBef>
                <a:spcPct val="125000"/>
              </a:spcBef>
            </a:pPr>
            <a:r>
              <a:rPr lang="en-GB" sz="2200" dirty="0"/>
              <a:t>These Standard Model measurements can then be used to make background predictions for new physics searches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Data-driven background estimates improve the sensitivity to new physics by keeping systematic uncertainties low</a:t>
            </a:r>
          </a:p>
          <a:p>
            <a:pPr>
              <a:lnSpc>
                <a:spcPct val="90000"/>
              </a:lnSpc>
              <a:spcBef>
                <a:spcPct val="125000"/>
              </a:spcBef>
            </a:pPr>
            <a:r>
              <a:rPr lang="en-GB" sz="2200" dirty="0"/>
              <a:t>Techniques specific to searches for new physics in </a:t>
            </a:r>
            <a:r>
              <a:rPr lang="en-GB" sz="2200" dirty="0" err="1"/>
              <a:t>jets+E</a:t>
            </a:r>
            <a:r>
              <a:rPr lang="en-GB" sz="2200" baseline="-25000" dirty="0" err="1"/>
              <a:t>T</a:t>
            </a:r>
            <a:r>
              <a:rPr lang="en-GB" sz="2200" baseline="30000" dirty="0" err="1"/>
              <a:t>miss</a:t>
            </a:r>
            <a:r>
              <a:rPr lang="en-GB" sz="2200" baseline="30000" dirty="0"/>
              <a:t> </a:t>
            </a:r>
            <a:r>
              <a:rPr lang="en-GB" sz="2200" dirty="0"/>
              <a:t>events have been </a:t>
            </a:r>
            <a:r>
              <a:rPr lang="en-GB" sz="2200" dirty="0" err="1"/>
              <a:t>developped</a:t>
            </a:r>
            <a:endParaRPr lang="en-GB" sz="2200" dirty="0"/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dirty="0">
                <a:solidFill>
                  <a:srgbClr val="0000CC"/>
                </a:solidFill>
                <a:effectLst/>
              </a:rPr>
              <a:t>Limits on </a:t>
            </a:r>
            <a:r>
              <a:rPr lang="en-GB" dirty="0" err="1">
                <a:solidFill>
                  <a:srgbClr val="0000CC"/>
                </a:solidFill>
                <a:effectLst/>
              </a:rPr>
              <a:t>monojet</a:t>
            </a:r>
            <a:r>
              <a:rPr lang="en-GB" dirty="0">
                <a:solidFill>
                  <a:srgbClr val="0000CC"/>
                </a:solidFill>
                <a:effectLst/>
              </a:rPr>
              <a:t> events constrain Large Extra Dimensions models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dirty="0" smtClean="0">
                <a:solidFill>
                  <a:srgbClr val="0000CC"/>
                </a:solidFill>
                <a:effectLst/>
              </a:rPr>
              <a:t>Already beats all previous limits at the LHC</a:t>
            </a:r>
            <a:endParaRPr lang="en-US" dirty="0">
              <a:solidFill>
                <a:srgbClr val="0000CC"/>
              </a:solidFill>
              <a:effectLst/>
            </a:endParaRP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1115616" y="5733628"/>
            <a:ext cx="6264275" cy="647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63183" name="Text Box 15"/>
          <p:cNvSpPr txBox="1">
            <a:spLocks noChangeArrowheads="1"/>
          </p:cNvSpPr>
          <p:nvPr/>
        </p:nvSpPr>
        <p:spPr bwMode="auto">
          <a:xfrm>
            <a:off x="1116013" y="5790208"/>
            <a:ext cx="87137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20000"/>
                </a:solidFill>
                <a:latin typeface="Arial" charset="0"/>
              </a:rPr>
              <a:t>We are now surfing in new territory!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39825"/>
          </a:xfrm>
        </p:spPr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7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BE5426-4731-4071-8300-CFD8DA4822F1}" type="slidenum">
              <a:rPr lang="en-US"/>
              <a:pPr/>
              <a:t>58</a:t>
            </a:fld>
            <a:endParaRPr lang="en-US" dirty="0"/>
          </a:p>
        </p:txBody>
      </p:sp>
      <p:sp>
        <p:nvSpPr>
          <p:cNvPr id="33690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5025"/>
          </a:xfrm>
          <a:noFill/>
          <a:ln/>
        </p:spPr>
        <p:txBody>
          <a:bodyPr/>
          <a:lstStyle/>
          <a:p>
            <a:r>
              <a:rPr lang="en-US"/>
              <a:t>A signature-based search</a:t>
            </a:r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 dirty="0" smtClean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Extra 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Dimensions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36903" name="Picture 7" descr="br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84984"/>
            <a:ext cx="3384550" cy="30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5496" y="1196752"/>
            <a:ext cx="5256659" cy="5544963"/>
          </a:xfrm>
          <a:noFill/>
          <a:ln/>
        </p:spPr>
        <p:txBody>
          <a:bodyPr/>
          <a:lstStyle/>
          <a:p>
            <a:r>
              <a:rPr lang="en-US" dirty="0" smtClean="0"/>
              <a:t>Proposed (late 90’s) </a:t>
            </a:r>
            <a:r>
              <a:rPr lang="en-US" dirty="0"/>
              <a:t>as </a:t>
            </a:r>
            <a:r>
              <a:rPr lang="en-US" dirty="0" smtClean="0"/>
              <a:t>an ingredient to solve the </a:t>
            </a:r>
            <a:r>
              <a:rPr lang="en-US" dirty="0"/>
              <a:t>hierarchy problem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CC"/>
                </a:solidFill>
              </a:rPr>
              <a:t>also </a:t>
            </a:r>
            <a:r>
              <a:rPr lang="en-US" dirty="0">
                <a:solidFill>
                  <a:srgbClr val="0000CC"/>
                </a:solidFill>
              </a:rPr>
              <a:t>used </a:t>
            </a:r>
            <a:r>
              <a:rPr lang="en-US" dirty="0" smtClean="0">
                <a:solidFill>
                  <a:srgbClr val="0000CC"/>
                </a:solidFill>
              </a:rPr>
              <a:t>in solutions to other problems leading to BSM models</a:t>
            </a:r>
            <a:endParaRPr lang="en-US" dirty="0">
              <a:solidFill>
                <a:srgbClr val="0000CC"/>
              </a:solidFill>
            </a:endParaRPr>
          </a:p>
          <a:p>
            <a:pPr lvl="2">
              <a:spcBef>
                <a:spcPts val="900"/>
              </a:spcBef>
            </a:pPr>
            <a:r>
              <a:rPr lang="en-US" dirty="0">
                <a:solidFill>
                  <a:srgbClr val="006600"/>
                </a:solidFill>
                <a:effectLst/>
              </a:rPr>
              <a:t>EWSB, Dark Matter, Dark Energy, </a:t>
            </a:r>
            <a:r>
              <a:rPr lang="en-US" dirty="0" smtClean="0">
                <a:solidFill>
                  <a:srgbClr val="006600"/>
                </a:solidFill>
                <a:effectLst/>
              </a:rPr>
              <a:t>etc</a:t>
            </a:r>
            <a:r>
              <a:rPr lang="en-US" dirty="0">
                <a:solidFill>
                  <a:srgbClr val="006600"/>
                </a:solidFill>
                <a:effectLst/>
              </a:rPr>
              <a:t>...</a:t>
            </a:r>
            <a:endParaRPr lang="en-US" dirty="0">
              <a:solidFill>
                <a:srgbClr val="006600"/>
              </a:solidFill>
              <a:effectLst/>
              <a:sym typeface="Symbol" pitchFamily="18" charset="2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>
                <a:sym typeface="Symbol"/>
              </a:rPr>
              <a:t>  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Rich idea 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justifying searches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for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       experimental evidences of ED</a:t>
            </a:r>
          </a:p>
          <a:p>
            <a:pPr>
              <a:spcBef>
                <a:spcPts val="3000"/>
              </a:spcBef>
            </a:pPr>
            <a:r>
              <a:rPr lang="en-US" dirty="0" smtClean="0">
                <a:sym typeface="Symbol" pitchFamily="18" charset="2"/>
              </a:rPr>
              <a:t>ED </a:t>
            </a:r>
            <a:r>
              <a:rPr lang="en-US" dirty="0">
                <a:sym typeface="Symbol" pitchFamily="18" charset="2"/>
              </a:rPr>
              <a:t>must be somehow hidden or we would have already observed them </a:t>
            </a:r>
          </a:p>
          <a:p>
            <a:pPr lvl="1">
              <a:spcBef>
                <a:spcPct val="40000"/>
              </a:spcBef>
            </a:pPr>
            <a:r>
              <a:rPr lang="en-US" dirty="0" err="1" smtClean="0">
                <a:solidFill>
                  <a:srgbClr val="0000CC"/>
                </a:solidFill>
                <a:effectLst/>
                <a:sym typeface="Symbol" pitchFamily="18" charset="2"/>
              </a:rPr>
              <a:t>compactified</a:t>
            </a:r>
            <a:r>
              <a:rPr lang="en-US" dirty="0" smtClean="0">
                <a:solidFill>
                  <a:srgbClr val="0000CC"/>
                </a:solidFill>
                <a:effectLst/>
                <a:sym typeface="Symbol" pitchFamily="18" charset="2"/>
              </a:rPr>
              <a:t> with radius R</a:t>
            </a:r>
          </a:p>
          <a:p>
            <a:pPr>
              <a:spcBef>
                <a:spcPts val="3000"/>
              </a:spcBef>
            </a:pPr>
            <a:r>
              <a:rPr lang="en-US" dirty="0">
                <a:effectLst/>
                <a:sym typeface="Symbol" pitchFamily="18" charset="2"/>
              </a:rPr>
              <a:t>In the </a:t>
            </a:r>
            <a:r>
              <a:rPr lang="en-US" dirty="0" smtClean="0">
                <a:effectLst/>
                <a:sym typeface="Symbol" pitchFamily="18" charset="2"/>
              </a:rPr>
              <a:t>ADD scenario, </a:t>
            </a:r>
            <a:r>
              <a:rPr lang="en-US" dirty="0">
                <a:effectLst/>
                <a:sym typeface="Symbol" pitchFamily="18" charset="2"/>
              </a:rPr>
              <a:t>only gravity can access the extra dimensions</a:t>
            </a:r>
          </a:p>
          <a:p>
            <a:pPr>
              <a:spcBef>
                <a:spcPct val="40000"/>
              </a:spcBef>
            </a:pPr>
            <a:endParaRPr lang="en-US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5" y="1628800"/>
            <a:ext cx="3960441" cy="111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1560" y="6469886"/>
            <a:ext cx="53062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 smtClean="0">
                <a:solidFill>
                  <a:srgbClr val="800080"/>
                </a:solidFill>
                <a:latin typeface="+mn-lt"/>
                <a:sym typeface="Symbol"/>
              </a:rPr>
              <a:t>  </a:t>
            </a:r>
            <a:r>
              <a:rPr lang="en-GB" sz="2100" b="1" dirty="0" smtClean="0">
                <a:solidFill>
                  <a:srgbClr val="800080"/>
                </a:solidFill>
                <a:latin typeface="+mn-lt"/>
              </a:rPr>
              <a:t>Scenario considered in the following</a:t>
            </a:r>
            <a:endParaRPr lang="en-GB" sz="2100" b="1" dirty="0">
              <a:solidFill>
                <a:srgbClr val="800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65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E095C4-4386-4FC0-A8B7-1F28B3E84780}" type="slidenum">
              <a:rPr lang="en-US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 signature-based search</a:t>
            </a: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79388" y="188913"/>
            <a:ext cx="8785225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40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Gravity in Large Extra Dimensions</a:t>
            </a:r>
            <a:endParaRPr 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68647" name="Picture 7"/>
          <p:cNvPicPr>
            <a:picLocks noChangeAspect="1" noChangeArrowheads="1"/>
          </p:cNvPicPr>
          <p:nvPr/>
        </p:nvPicPr>
        <p:blipFill>
          <a:blip r:embed="rId3"/>
          <a:srcRect l="58505" t="41508" b="16983"/>
          <a:stretch>
            <a:fillRect/>
          </a:stretch>
        </p:blipFill>
        <p:spPr bwMode="auto">
          <a:xfrm>
            <a:off x="2663825" y="3538538"/>
            <a:ext cx="1963738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4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538538"/>
            <a:ext cx="2519363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1" name="Text Box 11"/>
          <p:cNvSpPr txBox="1">
            <a:spLocks noChangeArrowheads="1"/>
          </p:cNvSpPr>
          <p:nvPr/>
        </p:nvSpPr>
        <p:spPr bwMode="auto">
          <a:xfrm>
            <a:off x="179388" y="1341438"/>
            <a:ext cx="39036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200" b="1">
                <a:latin typeface="Arial" charset="0"/>
              </a:rPr>
              <a:t>Gravitational potential in 3D</a:t>
            </a:r>
          </a:p>
          <a:p>
            <a:pPr algn="ctr"/>
            <a:r>
              <a:rPr lang="en-GB" sz="2200" b="1">
                <a:solidFill>
                  <a:srgbClr val="800080"/>
                </a:solidFill>
                <a:latin typeface="Arial" charset="0"/>
              </a:rPr>
              <a:t>(Newton)</a:t>
            </a:r>
            <a:endParaRPr lang="en-US" sz="2200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368652" name="Text Box 12"/>
          <p:cNvSpPr txBox="1">
            <a:spLocks noChangeArrowheads="1"/>
          </p:cNvSpPr>
          <p:nvPr/>
        </p:nvSpPr>
        <p:spPr bwMode="auto">
          <a:xfrm>
            <a:off x="4711700" y="1341438"/>
            <a:ext cx="40751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200" b="1">
                <a:latin typeface="Arial" charset="0"/>
              </a:rPr>
              <a:t>Gravitational potential in 3+n</a:t>
            </a:r>
          </a:p>
          <a:p>
            <a:pPr algn="ctr"/>
            <a:r>
              <a:rPr lang="en-GB" sz="2200" b="1">
                <a:latin typeface="Arial" charset="0"/>
              </a:rPr>
              <a:t>Spatial dimensions</a:t>
            </a:r>
          </a:p>
          <a:p>
            <a:pPr algn="ctr"/>
            <a:r>
              <a:rPr lang="en-GB" sz="2200" b="1">
                <a:solidFill>
                  <a:srgbClr val="800080"/>
                </a:solidFill>
                <a:latin typeface="Arial" charset="0"/>
              </a:rPr>
              <a:t>(compactified at radius R)</a:t>
            </a:r>
            <a:endParaRPr lang="en-US" sz="2200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368654" name="Rectangle 14"/>
          <p:cNvSpPr>
            <a:spLocks noChangeArrowheads="1"/>
          </p:cNvSpPr>
          <p:nvPr/>
        </p:nvSpPr>
        <p:spPr bwMode="auto">
          <a:xfrm>
            <a:off x="4714875" y="2636838"/>
            <a:ext cx="1512888" cy="20875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368655" name="Text Box 15"/>
          <p:cNvSpPr txBox="1">
            <a:spLocks noChangeArrowheads="1"/>
          </p:cNvSpPr>
          <p:nvPr/>
        </p:nvSpPr>
        <p:spPr bwMode="auto">
          <a:xfrm>
            <a:off x="5003800" y="2851150"/>
            <a:ext cx="9799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latin typeface="Arial" charset="0"/>
              </a:rPr>
              <a:t>R</a:t>
            </a:r>
            <a:r>
              <a:rPr lang="en-GB" dirty="0" smtClean="0">
                <a:latin typeface="Arial" charset="0"/>
                <a:sym typeface="Mathematica1" pitchFamily="2" charset="2"/>
              </a:rPr>
              <a:t>&lt; </a:t>
            </a:r>
            <a:r>
              <a:rPr lang="en-GB" dirty="0">
                <a:latin typeface="Arial" charset="0"/>
              </a:rPr>
              <a:t>R:</a:t>
            </a:r>
            <a:endParaRPr lang="en-US" dirty="0">
              <a:latin typeface="Arial" charset="0"/>
            </a:endParaRPr>
          </a:p>
        </p:txBody>
      </p:sp>
      <p:sp>
        <p:nvSpPr>
          <p:cNvPr id="368656" name="Text Box 16"/>
          <p:cNvSpPr txBox="1">
            <a:spLocks noChangeArrowheads="1"/>
          </p:cNvSpPr>
          <p:nvPr/>
        </p:nvSpPr>
        <p:spPr bwMode="auto">
          <a:xfrm>
            <a:off x="5003800" y="3930650"/>
            <a:ext cx="93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charset="0"/>
              </a:rPr>
              <a:t>r </a:t>
            </a:r>
            <a:r>
              <a:rPr lang="en-GB" dirty="0">
                <a:latin typeface="Arial" charset="0"/>
                <a:sym typeface="Mathematica1" pitchFamily="2" charset="2"/>
              </a:rPr>
              <a:t>&gt; </a:t>
            </a:r>
            <a:r>
              <a:rPr lang="en-GB" dirty="0">
                <a:latin typeface="Arial" charset="0"/>
              </a:rPr>
              <a:t>R:</a:t>
            </a:r>
            <a:endParaRPr lang="en-US" dirty="0">
              <a:latin typeface="Arial" charset="0"/>
            </a:endParaRPr>
          </a:p>
        </p:txBody>
      </p:sp>
      <p:sp>
        <p:nvSpPr>
          <p:cNvPr id="368659" name="Line 19"/>
          <p:cNvSpPr>
            <a:spLocks noChangeShapeType="1"/>
          </p:cNvSpPr>
          <p:nvPr/>
        </p:nvSpPr>
        <p:spPr bwMode="auto">
          <a:xfrm flipH="1">
            <a:off x="1476375" y="3124200"/>
            <a:ext cx="3527425" cy="414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60" name="Line 20"/>
          <p:cNvSpPr>
            <a:spLocks noChangeShapeType="1"/>
          </p:cNvSpPr>
          <p:nvPr/>
        </p:nvSpPr>
        <p:spPr bwMode="auto">
          <a:xfrm flipH="1">
            <a:off x="4356100" y="4159250"/>
            <a:ext cx="647700" cy="619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7504" y="5832475"/>
            <a:ext cx="889583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If R &gt;&gt; M</a:t>
            </a:r>
            <a:r>
              <a:rPr lang="en-GB" b="1" baseline="-25000" dirty="0">
                <a:latin typeface="+mn-lt"/>
              </a:rPr>
              <a:t>D</a:t>
            </a:r>
            <a:r>
              <a:rPr lang="en-GB" b="1" baseline="30000" dirty="0">
                <a:latin typeface="+mn-lt"/>
              </a:rPr>
              <a:t>-1</a:t>
            </a:r>
            <a:r>
              <a:rPr lang="en-GB" b="1" dirty="0">
                <a:latin typeface="+mn-lt"/>
              </a:rPr>
              <a:t>: gravity is, fundamentally, as strong as </a:t>
            </a:r>
            <a:r>
              <a:rPr lang="en-GB" b="1" dirty="0" smtClean="0">
                <a:latin typeface="+mn-lt"/>
              </a:rPr>
              <a:t>the Weak</a:t>
            </a:r>
            <a:endParaRPr lang="en-GB" b="1" dirty="0">
              <a:latin typeface="+mn-lt"/>
            </a:endParaRPr>
          </a:p>
          <a:p>
            <a:pPr>
              <a:defRPr/>
            </a:pPr>
            <a:r>
              <a:rPr lang="en-GB" b="1" dirty="0" smtClean="0">
                <a:latin typeface="+mn-lt"/>
              </a:rPr>
              <a:t>Interactions</a:t>
            </a:r>
            <a:r>
              <a:rPr lang="en-GB" b="1" dirty="0">
                <a:latin typeface="+mn-lt"/>
              </a:rPr>
              <a:t>, but </a:t>
            </a:r>
            <a:r>
              <a:rPr lang="en-GB" b="1" u="sng" dirty="0">
                <a:latin typeface="+mn-lt"/>
              </a:rPr>
              <a:t>get diluted in large extra dimensions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536" y="2275755"/>
            <a:ext cx="4067459" cy="722314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84168" y="2637649"/>
            <a:ext cx="3015890" cy="720838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5" name="TextBox 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84168" y="3977760"/>
            <a:ext cx="3015890" cy="747384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5700" y="3332163"/>
            <a:ext cx="2873375" cy="64611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265457"/>
              </p:ext>
            </p:extLst>
          </p:nvPr>
        </p:nvGraphicFramePr>
        <p:xfrm>
          <a:off x="3203849" y="5030759"/>
          <a:ext cx="2448272" cy="597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35" name="Equation" r:id="rId8" imgW="1092200" imgH="266700" progId="Equation.3">
                  <p:embed/>
                </p:oleObj>
              </mc:Choice>
              <mc:Fallback>
                <p:oleObj name="Equation" r:id="rId8" imgW="1092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03849" y="5030759"/>
                        <a:ext cx="2448272" cy="59783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28575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505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1" grpId="0"/>
      <p:bldP spid="368652" grpId="0"/>
      <p:bldP spid="368654" grpId="0" animBg="1"/>
      <p:bldP spid="368655" grpId="0"/>
      <p:bldP spid="368656" grpId="0"/>
      <p:bldP spid="368659" grpId="0" animBg="1"/>
      <p:bldP spid="368660" grpId="0" animBg="1"/>
      <p:bldP spid="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341F62-4FE7-4F64-89A2-A3C4E836E90C}" type="slidenum">
              <a:rPr lang="en-US"/>
              <a:pPr/>
              <a:t>6</a:t>
            </a:fld>
            <a:endParaRPr lang="en-US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23850" y="1773238"/>
            <a:ext cx="86423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We will </a:t>
            </a:r>
            <a:r>
              <a:rPr lang="en-GB" sz="2500" b="1" u="sng" dirty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GB" sz="25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one powerful approach to search for new physics with </a:t>
            </a: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one specific </a:t>
            </a:r>
            <a:r>
              <a:rPr lang="en-GB" sz="25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example</a:t>
            </a: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endParaRPr lang="en-GB" sz="25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5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</a:t>
            </a:r>
            <a:r>
              <a:rPr lang="en-GB" sz="25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Search </a:t>
            </a:r>
            <a:r>
              <a:rPr lang="en-GB" sz="25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for Large Extra Dimensions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endParaRPr lang="en-GB" sz="25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GB" sz="25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Along the way we will </a:t>
            </a:r>
            <a:r>
              <a:rPr lang="en-GB" sz="25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see</a:t>
            </a:r>
            <a:r>
              <a:rPr lang="en-GB" sz="25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  <a:endParaRPr lang="en-GB" sz="25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742950" lvl="1" indent="-285750">
              <a:spcBef>
                <a:spcPct val="55000"/>
              </a:spcBef>
              <a:buClr>
                <a:srgbClr val="008000"/>
              </a:buClr>
              <a:buSzPct val="150000"/>
              <a:buFontTx/>
              <a:buChar char="•"/>
            </a:pP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How well the ATLAS detector is doing</a:t>
            </a:r>
          </a:p>
          <a:p>
            <a:pPr marL="742950" lvl="1" indent="-285750">
              <a:spcBef>
                <a:spcPct val="55000"/>
              </a:spcBef>
              <a:buClr>
                <a:srgbClr val="008000"/>
              </a:buClr>
              <a:buSzPct val="150000"/>
              <a:buFontTx/>
              <a:buChar char="•"/>
            </a:pP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How </a:t>
            </a:r>
            <a:r>
              <a:rPr lang="en-GB" sz="21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to dig a signal </a:t>
            </a: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out </a:t>
            </a:r>
            <a:r>
              <a:rPr lang="en-GB" sz="21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of a large background</a:t>
            </a:r>
            <a:endParaRPr lang="en-GB" sz="2100" b="1" dirty="0">
              <a:solidFill>
                <a:srgbClr val="0066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742950" lvl="1" indent="-285750">
              <a:spcBef>
                <a:spcPct val="55000"/>
              </a:spcBef>
              <a:buClr>
                <a:srgbClr val="008000"/>
              </a:buClr>
              <a:buSzPct val="150000"/>
              <a:buFontTx/>
              <a:buChar char="•"/>
            </a:pP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How current </a:t>
            </a:r>
            <a:r>
              <a:rPr lang="en-GB" sz="21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LED </a:t>
            </a: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limits </a:t>
            </a:r>
            <a:r>
              <a:rPr lang="en-GB" sz="21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have </a:t>
            </a: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been obtained </a:t>
            </a:r>
            <a:endParaRPr lang="en-US" sz="2100" b="1" dirty="0">
              <a:solidFill>
                <a:srgbClr val="0066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78885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8886" name="Rectangle 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78887" name="Rectangle 7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today’s presentation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301850"/>
            <a:ext cx="5904210" cy="3927350"/>
          </a:xfrm>
        </p:spPr>
        <p:txBody>
          <a:bodyPr/>
          <a:lstStyle/>
          <a:p>
            <a:pPr eaLnBrk="1" hangingPunct="1"/>
            <a:r>
              <a:rPr lang="en-GB" dirty="0" smtClean="0"/>
              <a:t>Gravity interacts with all particles </a:t>
            </a:r>
          </a:p>
          <a:p>
            <a:pPr lvl="1" eaLnBrk="1" hangingPunct="1">
              <a:spcBef>
                <a:spcPts val="600"/>
              </a:spcBef>
            </a:pPr>
            <a:r>
              <a:rPr lang="en-GB" dirty="0" smtClean="0">
                <a:solidFill>
                  <a:srgbClr val="0000CC"/>
                </a:solidFill>
                <a:effectLst/>
              </a:rPr>
              <a:t>Direct production of graviton’s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en-GB" dirty="0" smtClean="0">
                <a:solidFill>
                  <a:srgbClr val="0000CC"/>
                </a:solidFill>
                <a:effectLst/>
              </a:rPr>
              <a:t>    </a:t>
            </a:r>
            <a:r>
              <a:rPr lang="en-GB" dirty="0" err="1" smtClean="0">
                <a:solidFill>
                  <a:srgbClr val="0000CC"/>
                </a:solidFill>
                <a:effectLst/>
              </a:rPr>
              <a:t>Kaluza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-Klein (</a:t>
            </a:r>
            <a:r>
              <a:rPr lang="en-GB" dirty="0" err="1" smtClean="0">
                <a:solidFill>
                  <a:srgbClr val="0000CC"/>
                </a:solidFill>
                <a:effectLst/>
              </a:rPr>
              <a:t>kk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) modes</a:t>
            </a:r>
          </a:p>
          <a:p>
            <a:pPr eaLnBrk="1" hangingPunct="1">
              <a:spcBef>
                <a:spcPts val="3000"/>
              </a:spcBef>
            </a:pPr>
            <a:r>
              <a:rPr lang="en-GB" dirty="0" smtClean="0"/>
              <a:t>Production rate can be high: </a:t>
            </a:r>
          </a:p>
          <a:p>
            <a:pPr lvl="1" eaLnBrk="1" hangingPunct="1">
              <a:spcBef>
                <a:spcPts val="600"/>
              </a:spcBef>
            </a:pPr>
            <a:r>
              <a:rPr lang="en-GB" dirty="0" smtClean="0"/>
              <a:t>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Experiments happen in 4D 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sym typeface="Symbol" pitchFamily="18" charset="2"/>
              </a:rPr>
              <a:t>        probability of graviton 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 </a:t>
            </a:r>
            <a:r>
              <a:rPr lang="en-GB" dirty="0" smtClean="0">
                <a:solidFill>
                  <a:srgbClr val="800080"/>
                </a:solidFill>
                <a:effectLst/>
              </a:rPr>
              <a:t>1/M</a:t>
            </a:r>
            <a:r>
              <a:rPr lang="en-GB" baseline="-25000" dirty="0" smtClean="0">
                <a:solidFill>
                  <a:srgbClr val="800080"/>
                </a:solidFill>
                <a:effectLst/>
              </a:rPr>
              <a:t>Pl</a:t>
            </a:r>
            <a:r>
              <a:rPr lang="en-GB" baseline="30000" dirty="0" smtClean="0">
                <a:solidFill>
                  <a:srgbClr val="800080"/>
                </a:solidFill>
                <a:effectLst/>
              </a:rPr>
              <a:t>2</a:t>
            </a:r>
            <a:r>
              <a:rPr lang="en-GB" dirty="0" smtClean="0">
                <a:solidFill>
                  <a:srgbClr val="800080"/>
                </a:solidFill>
                <a:effectLst/>
              </a:rPr>
              <a:t> </a:t>
            </a:r>
          </a:p>
          <a:p>
            <a:pPr lvl="1" eaLnBrk="1" hangingPunct="1">
              <a:spcBef>
                <a:spcPts val="1800"/>
              </a:spcBef>
            </a:pPr>
            <a:r>
              <a:rPr lang="en-GB" dirty="0" smtClean="0">
                <a:solidFill>
                  <a:srgbClr val="0000CC"/>
                </a:solidFill>
                <a:effectLst/>
              </a:rPr>
              <a:t>Any </a:t>
            </a:r>
            <a:r>
              <a:rPr lang="en-GB" dirty="0" err="1" smtClean="0">
                <a:solidFill>
                  <a:srgbClr val="0000CC"/>
                </a:solidFill>
                <a:effectLst/>
              </a:rPr>
              <a:t>kk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 graviton can be produced 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sym typeface="Symbol" pitchFamily="18" charset="2"/>
              </a:rPr>
              <a:t>        Sum over all possible </a:t>
            </a:r>
            <a:r>
              <a:rPr lang="en-GB" dirty="0" err="1" smtClean="0">
                <a:solidFill>
                  <a:srgbClr val="0000CC"/>
                </a:solidFill>
                <a:effectLst/>
                <a:sym typeface="Symbol" pitchFamily="18" charset="2"/>
              </a:rPr>
              <a:t>kk</a:t>
            </a:r>
            <a:r>
              <a:rPr lang="en-GB" dirty="0" smtClean="0">
                <a:solidFill>
                  <a:srgbClr val="0000CC"/>
                </a:solidFill>
                <a:effectLst/>
                <a:sym typeface="Symbol" pitchFamily="18" charset="2"/>
              </a:rPr>
              <a:t>-modes:</a:t>
            </a:r>
          </a:p>
          <a:p>
            <a:pPr lvl="1" eaLnBrk="1" hangingPunct="1">
              <a:spcBef>
                <a:spcPts val="600"/>
              </a:spcBef>
              <a:buNone/>
            </a:pPr>
            <a:r>
              <a:rPr lang="en-GB" dirty="0" smtClean="0">
                <a:solidFill>
                  <a:srgbClr val="0000CC"/>
                </a:solidFill>
                <a:effectLst/>
                <a:sym typeface="Symbol" pitchFamily="18" charset="2"/>
              </a:rPr>
              <a:t>            </a:t>
            </a:r>
            <a:r>
              <a:rPr lang="en-GB" dirty="0">
                <a:solidFill>
                  <a:srgbClr val="800080"/>
                </a:solidFill>
                <a:effectLst/>
                <a:sym typeface="Symbol" pitchFamily="18" charset="2"/>
              </a:rPr>
              <a:t>density 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of states </a:t>
            </a:r>
            <a:r>
              <a:rPr lang="en-GB" dirty="0">
                <a:solidFill>
                  <a:srgbClr val="800080"/>
                </a:solidFill>
                <a:effectLst/>
                <a:sym typeface="Symbol" pitchFamily="18" charset="2"/>
              </a:rPr>
              <a:t>= 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(M</a:t>
            </a:r>
            <a:r>
              <a:rPr lang="en-GB" baseline="-25000" dirty="0" smtClean="0">
                <a:solidFill>
                  <a:srgbClr val="800080"/>
                </a:solidFill>
                <a:effectLst/>
                <a:sym typeface="Symbol" pitchFamily="18" charset="2"/>
              </a:rPr>
              <a:t>Pl</a:t>
            </a:r>
            <a:r>
              <a:rPr lang="en-GB" baseline="30000" dirty="0" smtClean="0">
                <a:solidFill>
                  <a:srgbClr val="800080"/>
                </a:solidFill>
                <a:effectLst/>
                <a:sym typeface="Symbol" pitchFamily="18" charset="2"/>
              </a:rPr>
              <a:t>2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/M</a:t>
            </a:r>
            <a:r>
              <a:rPr lang="en-GB" baseline="-25000" dirty="0" smtClean="0">
                <a:solidFill>
                  <a:srgbClr val="800080"/>
                </a:solidFill>
                <a:effectLst/>
                <a:sym typeface="Symbol" pitchFamily="18" charset="2"/>
              </a:rPr>
              <a:t>D</a:t>
            </a:r>
            <a:r>
              <a:rPr lang="en-GB" baseline="30000" dirty="0" smtClean="0">
                <a:solidFill>
                  <a:srgbClr val="800080"/>
                </a:solidFill>
                <a:effectLst/>
                <a:sym typeface="Symbol" pitchFamily="18" charset="2"/>
              </a:rPr>
              <a:t>n+2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) m</a:t>
            </a:r>
            <a:r>
              <a:rPr lang="en-GB" baseline="30000" dirty="0" smtClean="0">
                <a:solidFill>
                  <a:srgbClr val="800080"/>
                </a:solidFill>
                <a:effectLst/>
                <a:sym typeface="Symbol" pitchFamily="18" charset="2"/>
              </a:rPr>
              <a:t>n-1</a:t>
            </a:r>
            <a:r>
              <a:rPr lang="en-GB" dirty="0">
                <a:solidFill>
                  <a:srgbClr val="800080"/>
                </a:solidFill>
                <a:effectLst/>
                <a:latin typeface="Symbol" pitchFamily="18" charset="2"/>
                <a:sym typeface="Symbol" pitchFamily="18" charset="2"/>
              </a:rPr>
              <a:t>D</a:t>
            </a:r>
            <a:r>
              <a:rPr lang="en-GB" dirty="0" smtClean="0">
                <a:solidFill>
                  <a:srgbClr val="800080"/>
                </a:solidFill>
                <a:effectLst/>
                <a:sym typeface="Symbol" pitchFamily="18" charset="2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DF81FD-B68B-48E7-9720-C6E0F8E8928D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 signature-based search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07950" y="188913"/>
            <a:ext cx="8928100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83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40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Graviton in hadron colliders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8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341438"/>
            <a:ext cx="395922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20750" y="6351588"/>
            <a:ext cx="7467600" cy="461962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Signature : 1 jet + unbalanced momentum (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GB" b="1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GB" b="1" baseline="30000" dirty="0" err="1">
                <a:solidFill>
                  <a:srgbClr val="FF0000"/>
                </a:solidFill>
                <a:latin typeface="+mn-lt"/>
              </a:rPr>
              <a:t>miss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) </a:t>
            </a:r>
          </a:p>
        </p:txBody>
      </p:sp>
      <p:pic>
        <p:nvPicPr>
          <p:cNvPr id="4085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3776663"/>
            <a:ext cx="22320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07950" y="5124325"/>
            <a:ext cx="6551613" cy="12570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l"/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itchFamily="2" charset="2"/>
              <a:buChar char="l"/>
              <a:defRPr sz="19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457200" lvl="1" indent="0">
              <a:buFont typeface="Wingdings" pitchFamily="2" charset="2"/>
              <a:buNone/>
              <a:defRPr/>
            </a:pPr>
            <a:r>
              <a:rPr lang="en-GB" sz="2100" dirty="0" smtClean="0">
                <a:solidFill>
                  <a:srgbClr val="FF0000"/>
                </a:solidFill>
                <a:sym typeface="Symbol"/>
              </a:rPr>
              <a:t> production rate  1/M</a:t>
            </a:r>
            <a:r>
              <a:rPr lang="en-GB" sz="2100" baseline="-25000" dirty="0" smtClean="0">
                <a:solidFill>
                  <a:srgbClr val="FF0000"/>
                </a:solidFill>
                <a:sym typeface="Symbol"/>
              </a:rPr>
              <a:t>D</a:t>
            </a:r>
            <a:r>
              <a:rPr lang="en-GB" sz="2100" baseline="30000" dirty="0" smtClean="0">
                <a:solidFill>
                  <a:srgbClr val="FF0000"/>
                </a:solidFill>
                <a:sym typeface="Symbol"/>
              </a:rPr>
              <a:t>n+2</a:t>
            </a:r>
            <a:r>
              <a:rPr lang="en-GB" sz="2100" dirty="0" smtClean="0">
                <a:solidFill>
                  <a:srgbClr val="FF0000"/>
                </a:solidFill>
                <a:sym typeface="Symbol"/>
              </a:rPr>
              <a:t> &gt;&gt; 1/M</a:t>
            </a:r>
            <a:r>
              <a:rPr lang="en-GB" sz="2100" baseline="-25000" dirty="0" smtClean="0">
                <a:solidFill>
                  <a:srgbClr val="FF0000"/>
                </a:solidFill>
                <a:sym typeface="Symbol"/>
              </a:rPr>
              <a:t>Pl</a:t>
            </a:r>
            <a:r>
              <a:rPr lang="en-GB" sz="2100" baseline="30000" dirty="0" smtClean="0">
                <a:solidFill>
                  <a:srgbClr val="FF0000"/>
                </a:solidFill>
                <a:sym typeface="Symbol"/>
              </a:rPr>
              <a:t>2</a:t>
            </a:r>
            <a:endParaRPr lang="en-GB" sz="2100" baseline="30000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  <a:defRPr/>
            </a:pPr>
            <a:r>
              <a:rPr lang="en-GB" dirty="0" smtClean="0"/>
              <a:t>The produced gravitons escape detection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04048" y="2348880"/>
            <a:ext cx="2700089" cy="10801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292080" y="2420888"/>
            <a:ext cx="504056" cy="4320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7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B8C5E-2C8A-4292-A8A5-0B6ECE9895D9}" type="slidenum">
              <a:rPr lang="en-US"/>
              <a:pPr/>
              <a:t>7</a:t>
            </a:fld>
            <a:endParaRPr lang="en-US"/>
          </a:p>
        </p:txBody>
      </p:sp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329238"/>
          </a:xfrm>
        </p:spPr>
        <p:txBody>
          <a:bodyPr/>
          <a:lstStyle/>
          <a:p>
            <a:pPr>
              <a:spcBef>
                <a:spcPct val="130000"/>
              </a:spcBef>
            </a:pPr>
            <a:r>
              <a:rPr lang="en-GB" sz="5000" dirty="0"/>
              <a:t>How to look for new phenomena?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4000" dirty="0"/>
              <a:t>1- </a:t>
            </a:r>
            <a:r>
              <a:rPr lang="en-GB" sz="4000" dirty="0" smtClean="0"/>
              <a:t>Choose a final state: </a:t>
            </a: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/>
              <a:t/>
            </a:r>
            <a:br>
              <a:rPr lang="en-GB" sz="4000" dirty="0"/>
            </a:b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20272" y="6400800"/>
            <a:ext cx="2133600" cy="457200"/>
          </a:xfrm>
        </p:spPr>
        <p:txBody>
          <a:bodyPr/>
          <a:lstStyle/>
          <a:p>
            <a:fld id="{CF02FC10-0305-4B79-BDDB-B6C8861D0C10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5025"/>
          </a:xfrm>
        </p:spPr>
        <p:txBody>
          <a:bodyPr/>
          <a:lstStyle/>
          <a:p>
            <a:r>
              <a:rPr lang="en-US" sz="3400">
                <a:solidFill>
                  <a:srgbClr val="FBF89C"/>
                </a:solidFill>
              </a:rPr>
              <a:t>A signature-based search</a:t>
            </a:r>
            <a:endParaRPr lang="en-US"/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24744"/>
            <a:ext cx="5400154" cy="5522913"/>
          </a:xfrm>
        </p:spPr>
        <p:txBody>
          <a:bodyPr/>
          <a:lstStyle/>
          <a:p>
            <a:r>
              <a:rPr lang="en-US" sz="2300" dirty="0"/>
              <a:t>New physics searches can be </a:t>
            </a:r>
            <a:r>
              <a:rPr lang="en-US" sz="2300" dirty="0" smtClean="0"/>
              <a:t>experimentally conducted </a:t>
            </a:r>
            <a:r>
              <a:rPr lang="en-US" sz="2300" dirty="0"/>
              <a:t>with a minimal set of theory assumptions</a:t>
            </a:r>
          </a:p>
          <a:p>
            <a:pPr lvl="1"/>
            <a:r>
              <a:rPr lang="en-US" sz="2000" dirty="0" smtClean="0">
                <a:solidFill>
                  <a:srgbClr val="0000CC"/>
                </a:solidFill>
              </a:rPr>
              <a:t>Choose a final states with some motivation</a:t>
            </a:r>
            <a:endParaRPr lang="en-US" sz="2000" dirty="0">
              <a:solidFill>
                <a:srgbClr val="0000CC"/>
              </a:solidFill>
            </a:endParaRPr>
          </a:p>
          <a:p>
            <a:pPr>
              <a:spcBef>
                <a:spcPct val="100000"/>
              </a:spcBef>
            </a:pPr>
            <a:r>
              <a:rPr lang="en-US" sz="2300" dirty="0"/>
              <a:t>Different models can contribute to the same phenomena</a:t>
            </a:r>
            <a:r>
              <a:rPr lang="en-US" sz="2400" dirty="0"/>
              <a:t> </a:t>
            </a:r>
          </a:p>
          <a:p>
            <a:pPr lvl="1">
              <a:spcBef>
                <a:spcPct val="30000"/>
              </a:spcBef>
            </a:pPr>
            <a:r>
              <a:rPr lang="en-GB" sz="2000" dirty="0">
                <a:solidFill>
                  <a:srgbClr val="0000CC"/>
                </a:solidFill>
              </a:rPr>
              <a:t>Toy/simpler models are often used</a:t>
            </a:r>
          </a:p>
          <a:p>
            <a:pPr lvl="1">
              <a:spcBef>
                <a:spcPct val="30000"/>
              </a:spcBef>
            </a:pPr>
            <a:r>
              <a:rPr lang="en-GB" sz="2000" dirty="0">
                <a:solidFill>
                  <a:srgbClr val="0000CC"/>
                </a:solidFill>
              </a:rPr>
              <a:t>Often difficult to disentangle them</a:t>
            </a:r>
          </a:p>
          <a:p>
            <a:pPr lvl="1"/>
            <a:r>
              <a:rPr lang="en-GB" sz="2000" dirty="0">
                <a:solidFill>
                  <a:srgbClr val="0000CC"/>
                </a:solidFill>
              </a:rPr>
              <a:t>In case of discovery, </a:t>
            </a:r>
            <a:r>
              <a:rPr lang="en-GB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</a:t>
            </a:r>
            <a:r>
              <a:rPr 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erpretation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will only be speculative</a:t>
            </a:r>
            <a:endParaRPr lang="en-US" sz="2000" dirty="0">
              <a:solidFill>
                <a:srgbClr val="0000CC"/>
              </a:solidFill>
            </a:endParaRPr>
          </a:p>
          <a:p>
            <a:pPr>
              <a:spcBef>
                <a:spcPct val="75000"/>
              </a:spcBef>
              <a:buFont typeface="Wingdings" pitchFamily="2" charset="2"/>
              <a:buNone/>
            </a:pP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</a:t>
            </a: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good reason to favour a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en-GB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model </a:t>
            </a: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 </a:t>
            </a:r>
            <a:r>
              <a:rPr lang="en-GB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another </a:t>
            </a:r>
            <a:r>
              <a:rPr lang="en-GB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</a:t>
            </a:r>
            <a:r>
              <a:rPr lang="en-GB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</a:t>
            </a:r>
          </a:p>
          <a:p>
            <a:pPr marL="347472">
              <a:spcBef>
                <a:spcPts val="0"/>
              </a:spcBef>
              <a:buFont typeface="Wingdings" pitchFamily="2" charset="2"/>
              <a:buNone/>
            </a:pP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GB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search in a given final state</a:t>
            </a:r>
            <a:endParaRPr lang="en-GB" sz="25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Signatures-based searches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4442" name="Rectangle 10"/>
          <p:cNvSpPr>
            <a:spLocks noChangeArrowheads="1"/>
          </p:cNvSpPr>
          <p:nvPr/>
        </p:nvSpPr>
        <p:spPr bwMode="auto">
          <a:xfrm>
            <a:off x="-63500" y="127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sz="1800">
              <a:latin typeface="Arial" charset="0"/>
            </a:endParaRPr>
          </a:p>
        </p:txBody>
      </p:sp>
      <p:pic>
        <p:nvPicPr>
          <p:cNvPr id="27444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838"/>
            <a:ext cx="2570162" cy="38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5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56" y="5949950"/>
            <a:ext cx="6858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51" name="Picture 19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13445" r="74660" b="54019"/>
          <a:stretch>
            <a:fillRect/>
          </a:stretch>
        </p:blipFill>
        <p:spPr bwMode="auto">
          <a:xfrm>
            <a:off x="8052544" y="5949950"/>
            <a:ext cx="747712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5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39" y="1268413"/>
            <a:ext cx="136842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53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56006"/>
            <a:ext cx="1295376" cy="116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87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7466F2-3252-45CB-A068-9576E7B1DF92}" type="slidenum">
              <a:rPr lang="en-US"/>
              <a:pPr/>
              <a:t>9</a:t>
            </a:fld>
            <a:endParaRPr lang="en-US"/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5025"/>
          </a:xfrm>
          <a:noFill/>
          <a:ln/>
        </p:spPr>
        <p:txBody>
          <a:bodyPr/>
          <a:lstStyle/>
          <a:p>
            <a:r>
              <a:rPr lang="en-US" sz="3400">
                <a:solidFill>
                  <a:srgbClr val="FBF89C"/>
                </a:solidFill>
              </a:rPr>
              <a:t>A signature-based search</a:t>
            </a:r>
            <a:endParaRPr lang="en-US"/>
          </a:p>
        </p:txBody>
      </p:sp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Model-Independence!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80583" name="Picture 7" descr="cover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700213"/>
            <a:ext cx="3414713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0" y="4437063"/>
            <a:ext cx="5181600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Aft>
                <a:spcPct val="8000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fr-FR" sz="18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80586" name="Line 10"/>
          <p:cNvSpPr>
            <a:spLocks noChangeShapeType="1"/>
          </p:cNvSpPr>
          <p:nvPr/>
        </p:nvSpPr>
        <p:spPr bwMode="auto">
          <a:xfrm>
            <a:off x="4211960" y="4869159"/>
            <a:ext cx="3312790" cy="2156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0592" name="Oval 16"/>
          <p:cNvSpPr>
            <a:spLocks noChangeArrowheads="1"/>
          </p:cNvSpPr>
          <p:nvPr/>
        </p:nvSpPr>
        <p:spPr bwMode="auto">
          <a:xfrm>
            <a:off x="5435600" y="2854325"/>
            <a:ext cx="1943100" cy="10795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0593" name="Line 17"/>
          <p:cNvSpPr>
            <a:spLocks noChangeShapeType="1"/>
          </p:cNvSpPr>
          <p:nvPr/>
        </p:nvSpPr>
        <p:spPr bwMode="auto">
          <a:xfrm>
            <a:off x="4572000" y="1557338"/>
            <a:ext cx="1295400" cy="1366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80594" name="Text Box 18"/>
          <p:cNvSpPr txBox="1">
            <a:spLocks noChangeArrowheads="1"/>
          </p:cNvSpPr>
          <p:nvPr/>
        </p:nvSpPr>
        <p:spPr bwMode="auto">
          <a:xfrm>
            <a:off x="1393825" y="6021288"/>
            <a:ext cx="67691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b="1">
                <a:solidFill>
                  <a:srgbClr val="800080"/>
                </a:solidFill>
                <a:latin typeface="Arial" charset="0"/>
              </a:rPr>
              <a:t>The price to pay for model-independence is a potential</a:t>
            </a:r>
          </a:p>
          <a:p>
            <a:pPr algn="ctr"/>
            <a:r>
              <a:rPr lang="en-GB" sz="2000" b="1">
                <a:solidFill>
                  <a:srgbClr val="800080"/>
                </a:solidFill>
                <a:latin typeface="Arial" charset="0"/>
              </a:rPr>
              <a:t> loss of sensitivity to some benchmark models</a:t>
            </a:r>
            <a:endParaRPr lang="en-US" sz="2000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280598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-36513" y="1196975"/>
            <a:ext cx="5688013" cy="5449888"/>
          </a:xfrm>
          <a:noFill/>
          <a:ln/>
        </p:spPr>
        <p:txBody>
          <a:bodyPr/>
          <a:lstStyle/>
          <a:p>
            <a:r>
              <a:rPr lang="en-GB" sz="2300" dirty="0">
                <a:sym typeface="Symbol" pitchFamily="18" charset="2"/>
              </a:rPr>
              <a:t>Don’t want to miss </a:t>
            </a:r>
            <a:r>
              <a:rPr lang="en-GB" sz="23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unexpected</a:t>
            </a:r>
            <a:r>
              <a:rPr lang="en-GB" sz="2300" dirty="0">
                <a:sym typeface="Symbol" pitchFamily="18" charset="2"/>
              </a:rPr>
              <a:t> new physics because of our selections…</a:t>
            </a:r>
            <a:endParaRPr lang="en-US" sz="2300" dirty="0">
              <a:sym typeface="Symbol" pitchFamily="18" charset="2"/>
            </a:endParaRPr>
          </a:p>
          <a:p>
            <a:pPr lvl="1">
              <a:spcBef>
                <a:spcPts val="1800"/>
              </a:spcBef>
            </a:pPr>
            <a:r>
              <a:rPr lang="en-US" sz="2000" dirty="0">
                <a:solidFill>
                  <a:srgbClr val="0000CC"/>
                </a:solidFill>
                <a:effectLst/>
                <a:sym typeface="Symbol" pitchFamily="18" charset="2"/>
              </a:rPr>
              <a:t>No</a:t>
            </a:r>
            <a:r>
              <a:rPr lang="en-US" sz="2000" dirty="0">
                <a:solidFill>
                  <a:srgbClr val="0000CC"/>
                </a:solidFill>
                <a:effectLst/>
              </a:rPr>
              <a:t> optimization for a particular model</a:t>
            </a:r>
          </a:p>
          <a:p>
            <a:pPr marL="0" indent="0">
              <a:spcBef>
                <a:spcPct val="80000"/>
              </a:spcBef>
              <a:buNone/>
            </a:pPr>
            <a:endParaRPr lang="en-US" sz="2300" dirty="0" smtClean="0"/>
          </a:p>
          <a:p>
            <a:pPr>
              <a:spcBef>
                <a:spcPct val="80000"/>
              </a:spcBef>
            </a:pPr>
            <a:r>
              <a:rPr lang="en-US" sz="2300" dirty="0" smtClean="0"/>
              <a:t>If </a:t>
            </a:r>
            <a:r>
              <a:rPr lang="en-US" sz="2300" dirty="0"/>
              <a:t>no significant signal is found: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en-US" sz="2300" dirty="0"/>
              <a:t>	  severe constraints can be set on a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300" dirty="0"/>
              <a:t>      benchmark models for comparison:</a:t>
            </a:r>
          </a:p>
          <a:p>
            <a:pPr lvl="1">
              <a:spcBef>
                <a:spcPts val="1200"/>
              </a:spcBef>
              <a:buClr>
                <a:srgbClr val="006600"/>
              </a:buClr>
            </a:pPr>
            <a:r>
              <a:rPr lang="en-US" sz="2000" dirty="0" err="1">
                <a:solidFill>
                  <a:srgbClr val="006600"/>
                </a:solidFill>
                <a:effectLst/>
              </a:rPr>
              <a:t>Eg</a:t>
            </a:r>
            <a:r>
              <a:rPr lang="en-US" sz="2000" dirty="0">
                <a:solidFill>
                  <a:srgbClr val="006600"/>
                </a:solidFill>
                <a:effectLst/>
              </a:rPr>
              <a:t>: Large Extra </a:t>
            </a:r>
            <a:r>
              <a:rPr lang="en-US" sz="2000" dirty="0" smtClean="0">
                <a:solidFill>
                  <a:srgbClr val="006600"/>
                </a:solidFill>
                <a:effectLst/>
              </a:rPr>
              <a:t>Dimensions</a:t>
            </a:r>
          </a:p>
          <a:p>
            <a:pPr lvl="1">
              <a:spcBef>
                <a:spcPts val="1200"/>
              </a:spcBef>
              <a:buClr>
                <a:srgbClr val="006600"/>
              </a:buClr>
            </a:pPr>
            <a:r>
              <a:rPr lang="en-US" sz="2000" dirty="0" smtClean="0">
                <a:solidFill>
                  <a:srgbClr val="006600"/>
                </a:solidFill>
                <a:effectLst/>
              </a:rPr>
              <a:t>Allow theorist to reuse limits</a:t>
            </a:r>
            <a:endParaRPr lang="en-US" sz="2000" dirty="0">
              <a:solidFill>
                <a:srgbClr val="0066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381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6" grpId="0" animBg="1"/>
      <p:bldP spid="280592" grpId="0" animBg="1"/>
      <p:bldP spid="280593" grpId="0" animBg="1"/>
      <p:bldP spid="280594" grpId="0" animBg="1"/>
    </p:bldLst>
  </p:timing>
</p:sld>
</file>

<file path=ppt/theme/theme1.xml><?xml version="1.0" encoding="utf-8"?>
<a:theme xmlns:a="http://schemas.openxmlformats.org/drawingml/2006/main" name="Orbit">
  <a:themeElements>
    <a:clrScheme name="Orbit 8">
      <a:dk1>
        <a:srgbClr val="000000"/>
      </a:dk1>
      <a:lt1>
        <a:srgbClr val="C5D9ED"/>
      </a:lt1>
      <a:dk2>
        <a:srgbClr val="000000"/>
      </a:dk2>
      <a:lt2>
        <a:srgbClr val="FFFFFF"/>
      </a:lt2>
      <a:accent1>
        <a:srgbClr val="F3F6FF"/>
      </a:accent1>
      <a:accent2>
        <a:srgbClr val="33CCCC"/>
      </a:accent2>
      <a:accent3>
        <a:srgbClr val="DFE9F4"/>
      </a:accent3>
      <a:accent4>
        <a:srgbClr val="000000"/>
      </a:accent4>
      <a:accent5>
        <a:srgbClr val="F8FAFF"/>
      </a:accent5>
      <a:accent6>
        <a:srgbClr val="2DB9B9"/>
      </a:accent6>
      <a:hlink>
        <a:srgbClr val="0000FF"/>
      </a:hlink>
      <a:folHlink>
        <a:srgbClr val="006699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41776</TotalTime>
  <Words>3125</Words>
  <Application>Microsoft Macintosh PowerPoint</Application>
  <PresentationFormat>On-screen Show (4:3)</PresentationFormat>
  <Paragraphs>683</Paragraphs>
  <Slides>60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Orbit</vt:lpstr>
      <vt:lpstr>Equation</vt:lpstr>
      <vt:lpstr>Monojet events: A Journey into  the Standard  Model and Beyond…</vt:lpstr>
      <vt:lpstr>A signature-based search</vt:lpstr>
      <vt:lpstr>INTRODUCTION</vt:lpstr>
      <vt:lpstr>PowerPoint Presentation</vt:lpstr>
      <vt:lpstr>PowerPoint Presentation</vt:lpstr>
      <vt:lpstr>PowerPoint Presentation</vt:lpstr>
      <vt:lpstr>How to look for new phenomena?   1- Choose a final state:   </vt:lpstr>
      <vt:lpstr>A signature-based search</vt:lpstr>
      <vt:lpstr>A signature-based search</vt:lpstr>
      <vt:lpstr>A signature-based search</vt:lpstr>
      <vt:lpstr>A signature-based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Data-driven estimate of backgrounds in monojet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results:  search for new physics with monojet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Monojet events selections</vt:lpstr>
      <vt:lpstr>Monojet events selections</vt:lpstr>
      <vt:lpstr>Monojet events selections</vt:lpstr>
      <vt:lpstr>Monojet events selections</vt:lpstr>
      <vt:lpstr>CONCLUSION</vt:lpstr>
      <vt:lpstr>PowerPoint Presentation</vt:lpstr>
      <vt:lpstr>BACK UP</vt:lpstr>
      <vt:lpstr>A signature-based search</vt:lpstr>
      <vt:lpstr>A signature-based search</vt:lpstr>
      <vt:lpstr>A signature-based search</vt:lpstr>
    </vt:vector>
  </TitlesOfParts>
  <Company>Toronto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Phenomenology of bulk scalar production at the LHC</dc:title>
  <dc:creator>CDF User</dc:creator>
  <cp:lastModifiedBy>Pierre-Hugues Beauchemin</cp:lastModifiedBy>
  <cp:revision>440</cp:revision>
  <dcterms:created xsi:type="dcterms:W3CDTF">2005-05-02T18:51:57Z</dcterms:created>
  <dcterms:modified xsi:type="dcterms:W3CDTF">2011-11-22T19:43:21Z</dcterms:modified>
</cp:coreProperties>
</file>